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2" r:id="rId3"/>
    <p:sldId id="273" r:id="rId4"/>
    <p:sldId id="274" r:id="rId5"/>
    <p:sldId id="266" r:id="rId6"/>
    <p:sldId id="271" r:id="rId7"/>
    <p:sldId id="259" r:id="rId8"/>
    <p:sldId id="264" r:id="rId9"/>
    <p:sldId id="261" r:id="rId10"/>
    <p:sldId id="260" r:id="rId11"/>
    <p:sldId id="265" r:id="rId12"/>
    <p:sldId id="267" r:id="rId13"/>
    <p:sldId id="268" r:id="rId14"/>
    <p:sldId id="269" r:id="rId15"/>
    <p:sldId id="263" r:id="rId16"/>
    <p:sldId id="270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FF"/>
    <a:srgbClr val="FFCC66"/>
    <a:srgbClr val="FFFFCC"/>
    <a:srgbClr val="FF0000"/>
    <a:srgbClr val="1C1C1C"/>
    <a:srgbClr val="FF9933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8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3E8B95-EB01-402E-A58A-5E381A5FAE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E91BAD-7DA8-47AA-B084-D85D63B08B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B13D76-0C57-421F-A64B-56667F800F2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98BC90-781A-4435-90E6-61FBB1D2114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246170-DC72-4EAF-84CB-E54B98DEF04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F90628-76AB-44D7-8D33-BAC0E9D120A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2737E2-0241-4F2B-A521-4B3B96988E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D06784-A5DF-429E-A30E-55B50DB9A8D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4619DB-EC58-4D58-A984-0F44AFA8343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0F983B-F38B-4AB9-A7AB-7738F405CA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342C48-B84D-40DE-8ACB-2555BCB9163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E1EFF72-28C6-49A1-96B6-659B7E789315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5;&#1072;&#1074;&#1077;&#1083;\Desktop\&#1076;&#1077;&#1085;&#1100;&#1084;&#1072;&#1090;&#1077;&#1088;&#1080;%202016\Levitan_-_Nachalo_vojny_(iPlayer.fm)%20(1)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5;&#1072;&#1074;&#1077;&#1083;\Desktop\&#1076;&#1077;&#1085;&#1100;&#1084;&#1072;&#1090;&#1077;&#1088;&#1080;%202016\Levitan_-_Nachalo_vojny_(iPlayer.fm)%20(1).mp3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0.jpeg"/><Relationship Id="rId7" Type="http://schemas.openxmlformats.org/officeDocument/2006/relationships/image" Target="../media/image19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Шаблон (фон) презентации &quot;Люблю тебя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0"/>
            <a:ext cx="9144000" cy="7315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1052736"/>
            <a:ext cx="759633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Мама!</a:t>
            </a:r>
          </a:p>
          <a:p>
            <a:pPr algn="ctr"/>
            <a:r>
              <a:rPr lang="ru-RU" sz="5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   Мамочка!</a:t>
            </a:r>
          </a:p>
          <a:p>
            <a:pPr algn="ctr"/>
            <a:r>
              <a:rPr lang="ru-RU" sz="54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              Мамуля!</a:t>
            </a:r>
            <a:endParaRPr lang="ru-RU" sz="5400" b="1" i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img_bo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9" name="Picture 5" descr="f1m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538" y="0"/>
            <a:ext cx="4716462" cy="3043238"/>
          </a:xfrm>
          <a:prstGeom prst="rect">
            <a:avLst/>
          </a:prstGeom>
          <a:noFill/>
        </p:spPr>
      </p:pic>
      <p:sp>
        <p:nvSpPr>
          <p:cNvPr id="6153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2492375"/>
            <a:ext cx="4256088" cy="4167188"/>
          </a:xfrm>
        </p:spPr>
        <p:txBody>
          <a:bodyPr/>
          <a:lstStyle/>
          <a:p>
            <a:pPr>
              <a:buFontTx/>
              <a:buNone/>
            </a:pPr>
            <a:endParaRPr lang="ru-RU" sz="1800" b="1"/>
          </a:p>
          <a:p>
            <a:pPr>
              <a:buFontTx/>
              <a:buNone/>
            </a:pPr>
            <a:endParaRPr lang="ru-RU" sz="1800" b="1"/>
          </a:p>
          <a:p>
            <a:pPr>
              <a:buFontTx/>
              <a:buNone/>
            </a:pPr>
            <a:r>
              <a:rPr lang="ru-RU" sz="1800" b="1">
                <a:solidFill>
                  <a:srgbClr val="FF0000"/>
                </a:solidFill>
              </a:rPr>
              <a:t>Так случилось – мужчины ушли,</a:t>
            </a:r>
          </a:p>
          <a:p>
            <a:pPr>
              <a:buFontTx/>
              <a:buNone/>
            </a:pPr>
            <a:r>
              <a:rPr lang="ru-RU" sz="1800" b="1">
                <a:solidFill>
                  <a:srgbClr val="FF0000"/>
                </a:solidFill>
              </a:rPr>
              <a:t>Побросали посевы до срока.</a:t>
            </a:r>
          </a:p>
          <a:p>
            <a:pPr>
              <a:buFontTx/>
              <a:buNone/>
            </a:pPr>
            <a:r>
              <a:rPr lang="ru-RU" sz="1800" b="1">
                <a:solidFill>
                  <a:srgbClr val="FF0000"/>
                </a:solidFill>
              </a:rPr>
              <a:t>Вот их больше не видно из окон – </a:t>
            </a:r>
          </a:p>
          <a:p>
            <a:pPr>
              <a:buFontTx/>
              <a:buNone/>
            </a:pPr>
            <a:r>
              <a:rPr lang="ru-RU" sz="1800" b="1">
                <a:solidFill>
                  <a:srgbClr val="FF0000"/>
                </a:solidFill>
              </a:rPr>
              <a:t>Растворились в пыли.</a:t>
            </a:r>
          </a:p>
          <a:p>
            <a:pPr>
              <a:buFontTx/>
              <a:buNone/>
            </a:pPr>
            <a:endParaRPr lang="ru-RU" sz="1800" b="1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ru-RU" sz="1800" b="1">
                <a:solidFill>
                  <a:srgbClr val="FF0000"/>
                </a:solidFill>
              </a:rPr>
              <a:t>Вытекают из колоса зерна – </a:t>
            </a:r>
          </a:p>
          <a:p>
            <a:pPr>
              <a:buFontTx/>
              <a:buNone/>
            </a:pPr>
            <a:r>
              <a:rPr lang="ru-RU" sz="1800" b="1">
                <a:solidFill>
                  <a:srgbClr val="FF0000"/>
                </a:solidFill>
              </a:rPr>
              <a:t>Это слезы несжатых полей,</a:t>
            </a:r>
          </a:p>
          <a:p>
            <a:pPr>
              <a:buFontTx/>
              <a:buNone/>
            </a:pPr>
            <a:r>
              <a:rPr lang="ru-RU" sz="1800" b="1">
                <a:solidFill>
                  <a:srgbClr val="FF0000"/>
                </a:solidFill>
              </a:rPr>
              <a:t>И холодные ветры проворно</a:t>
            </a:r>
          </a:p>
          <a:p>
            <a:pPr>
              <a:buFontTx/>
              <a:buNone/>
            </a:pPr>
            <a:r>
              <a:rPr lang="ru-RU" sz="1800" b="1">
                <a:solidFill>
                  <a:srgbClr val="FF0000"/>
                </a:solidFill>
              </a:rPr>
              <a:t>Потекли из щелей</a:t>
            </a:r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body" sz="half" idx="2"/>
          </p:nvPr>
        </p:nvSpPr>
        <p:spPr>
          <a:xfrm>
            <a:off x="4500563" y="2492375"/>
            <a:ext cx="4643437" cy="4167188"/>
          </a:xfrm>
        </p:spPr>
        <p:txBody>
          <a:bodyPr/>
          <a:lstStyle/>
          <a:p>
            <a:pPr>
              <a:buFontTx/>
              <a:buNone/>
            </a:pPr>
            <a:endParaRPr lang="ru-RU" sz="1800" b="1"/>
          </a:p>
          <a:p>
            <a:pPr>
              <a:buFontTx/>
              <a:buNone/>
            </a:pPr>
            <a:endParaRPr lang="ru-RU" sz="1800" b="1"/>
          </a:p>
          <a:p>
            <a:pPr>
              <a:buFontTx/>
              <a:buNone/>
            </a:pPr>
            <a:r>
              <a:rPr lang="ru-RU" sz="1800" b="1">
                <a:solidFill>
                  <a:srgbClr val="FF0000"/>
                </a:solidFill>
              </a:rPr>
              <a:t>Всё единою болью болит,</a:t>
            </a:r>
          </a:p>
          <a:p>
            <a:pPr>
              <a:buFontTx/>
              <a:buNone/>
            </a:pPr>
            <a:r>
              <a:rPr lang="ru-RU" sz="1800" b="1">
                <a:solidFill>
                  <a:srgbClr val="FF0000"/>
                </a:solidFill>
              </a:rPr>
              <a:t>И звучит с каждым днем непрестанней</a:t>
            </a:r>
          </a:p>
          <a:p>
            <a:pPr>
              <a:buFontTx/>
              <a:buNone/>
            </a:pPr>
            <a:r>
              <a:rPr lang="ru-RU" sz="1800" b="1">
                <a:solidFill>
                  <a:srgbClr val="FF0000"/>
                </a:solidFill>
              </a:rPr>
              <a:t>Вековечный надрыв причитаний</a:t>
            </a:r>
          </a:p>
          <a:p>
            <a:pPr>
              <a:buFontTx/>
              <a:buNone/>
            </a:pPr>
            <a:r>
              <a:rPr lang="ru-RU" sz="1800" b="1">
                <a:solidFill>
                  <a:srgbClr val="FF0000"/>
                </a:solidFill>
              </a:rPr>
              <a:t>Отголоском старинных молитв.</a:t>
            </a:r>
          </a:p>
          <a:p>
            <a:pPr>
              <a:buFontTx/>
              <a:buNone/>
            </a:pPr>
            <a:endParaRPr lang="ru-RU" sz="1800" b="1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ru-RU" sz="1800" b="1">
                <a:solidFill>
                  <a:srgbClr val="FF0000"/>
                </a:solidFill>
              </a:rPr>
              <a:t>Мы вас встретим и пеших, и конных,</a:t>
            </a:r>
          </a:p>
          <a:p>
            <a:pPr>
              <a:buFontTx/>
              <a:buNone/>
            </a:pPr>
            <a:r>
              <a:rPr lang="ru-RU" sz="1800" b="1">
                <a:solidFill>
                  <a:srgbClr val="FF0000"/>
                </a:solidFill>
              </a:rPr>
              <a:t>Утомленных, нецелых – любых, -</a:t>
            </a:r>
          </a:p>
          <a:p>
            <a:pPr>
              <a:buFontTx/>
              <a:buNone/>
            </a:pPr>
            <a:r>
              <a:rPr lang="ru-RU" sz="1800" b="1">
                <a:solidFill>
                  <a:srgbClr val="FF0000"/>
                </a:solidFill>
              </a:rPr>
              <a:t>Только б не пустота похоронных, </a:t>
            </a:r>
          </a:p>
          <a:p>
            <a:pPr>
              <a:buFontTx/>
              <a:buNone/>
            </a:pPr>
            <a:r>
              <a:rPr lang="ru-RU" sz="1800" b="1">
                <a:solidFill>
                  <a:srgbClr val="FF0000"/>
                </a:solidFill>
              </a:rPr>
              <a:t>Не предчувствие их!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1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1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1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1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1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15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615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6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6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61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61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61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615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615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615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6" name="Picture 6" descr="3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987675" cy="2092325"/>
          </a:xfrm>
          <a:prstGeom prst="rect">
            <a:avLst/>
          </a:prstGeom>
          <a:noFill/>
        </p:spPr>
      </p:pic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>
          <a:xfrm>
            <a:off x="3635375" y="274638"/>
            <a:ext cx="5051425" cy="1143000"/>
          </a:xfrm>
        </p:spPr>
        <p:txBody>
          <a:bodyPr/>
          <a:lstStyle/>
          <a:p>
            <a:r>
              <a:rPr lang="ru-RU" sz="4000">
                <a:solidFill>
                  <a:srgbClr val="CC0000"/>
                </a:solidFill>
              </a:rPr>
              <a:t>Фронтовые медсестры и врачи</a:t>
            </a:r>
          </a:p>
        </p:txBody>
      </p:sp>
      <p:pic>
        <p:nvPicPr>
          <p:cNvPr id="15369" name="Рисунок 7" descr="http://www.world-war.ru/uploads/atthehospit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1863" y="1700213"/>
            <a:ext cx="2952750" cy="281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5940425" y="4724400"/>
            <a:ext cx="3203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/>
              <a:t>Полевой хирург Т. Глушенкова</a:t>
            </a:r>
          </a:p>
        </p:txBody>
      </p:sp>
      <p:pic>
        <p:nvPicPr>
          <p:cNvPr id="15371" name="Рисунок 13" descr="http://www.world-war.ru/uploads/43kenttasairaalass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00338" y="2636838"/>
            <a:ext cx="3187700" cy="213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2771775" y="4868863"/>
            <a:ext cx="3240088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Медсестра эвакогоспиталя</a:t>
            </a:r>
          </a:p>
          <a:p>
            <a:pPr algn="ctr">
              <a:spcBef>
                <a:spcPct val="50000"/>
              </a:spcBef>
            </a:pPr>
            <a:r>
              <a:rPr lang="ru-RU"/>
              <a:t>Р.Попова</a:t>
            </a:r>
          </a:p>
        </p:txBody>
      </p:sp>
      <p:pic>
        <p:nvPicPr>
          <p:cNvPr id="15373" name="Picture 13" descr="f152-1b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133600"/>
            <a:ext cx="2589213" cy="1728788"/>
          </a:xfrm>
          <a:prstGeom prst="rect">
            <a:avLst/>
          </a:prstGeom>
          <a:noFill/>
        </p:spPr>
      </p:pic>
      <p:pic>
        <p:nvPicPr>
          <p:cNvPr id="15374" name="Picture 14" descr="037-137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16013" y="3644900"/>
            <a:ext cx="1441450" cy="2160588"/>
          </a:xfrm>
          <a:prstGeom prst="rect">
            <a:avLst/>
          </a:prstGeom>
          <a:noFill/>
        </p:spPr>
      </p:pic>
      <p:sp>
        <p:nvSpPr>
          <p:cNvPr id="15376" name="Text Box 16"/>
          <p:cNvSpPr txBox="1">
            <a:spLocks noChangeArrowheads="1"/>
          </p:cNvSpPr>
          <p:nvPr/>
        </p:nvSpPr>
        <p:spPr bwMode="auto">
          <a:xfrm>
            <a:off x="0" y="5661025"/>
            <a:ext cx="1441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Фронтовые медсестры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ChangeArrowheads="1"/>
          </p:cNvSpPr>
          <p:nvPr>
            <p:ph type="title"/>
          </p:nvPr>
        </p:nvSpPr>
        <p:spPr>
          <a:xfrm>
            <a:off x="539750" y="115888"/>
            <a:ext cx="8229600" cy="1143000"/>
          </a:xfrm>
        </p:spPr>
        <p:txBody>
          <a:bodyPr/>
          <a:lstStyle/>
          <a:p>
            <a:r>
              <a:rPr lang="ru-RU">
                <a:solidFill>
                  <a:srgbClr val="FFFF00"/>
                </a:solidFill>
              </a:rPr>
              <a:t>Женщины - летчицы</a:t>
            </a:r>
          </a:p>
        </p:txBody>
      </p:sp>
      <p:pic>
        <p:nvPicPr>
          <p:cNvPr id="39943" name="Рисунок 2" descr="http://www.world-war.ru/uploads/marin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333375"/>
            <a:ext cx="153035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0" y="2781300"/>
            <a:ext cx="2051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FF3300"/>
                </a:solidFill>
              </a:rPr>
              <a:t>Марина Раскова</a:t>
            </a:r>
            <a:r>
              <a:rPr lang="ru-RU"/>
              <a:t> </a:t>
            </a:r>
          </a:p>
        </p:txBody>
      </p:sp>
      <p:pic>
        <p:nvPicPr>
          <p:cNvPr id="39945" name="Рисунок 1" descr="http://www.world-war.ru/uploads/image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8175" y="1052513"/>
            <a:ext cx="5040313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7092950" y="1989138"/>
            <a:ext cx="15128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FFFF00"/>
                </a:solidFill>
              </a:rPr>
              <a:t>У-2</a:t>
            </a:r>
          </a:p>
        </p:txBody>
      </p:sp>
      <p:pic>
        <p:nvPicPr>
          <p:cNvPr id="39947" name="Рисунок 3" descr="http://www.world-war.ru/uploads/rudnev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3716338"/>
            <a:ext cx="2058987" cy="278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8" name="Рисунок 15" descr="http://www.world-war.ru/uploads/____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050" y="3429000"/>
            <a:ext cx="2854325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9" name="Рисунок 17" descr="http://www.world-war.ru/uploads/rachkevich_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7538" y="4076700"/>
            <a:ext cx="1909762" cy="256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50" name="Рисунок 19" descr="http://www.world-war.ru/uploads/mestzadusu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2588" y="2565400"/>
            <a:ext cx="226695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51" name="Рисунок 11" descr="http://www.world-war.ru/uploads/devchata1.jpg"/>
          <p:cNvPicPr>
            <a:picLocks noChangeAspect="1" noChangeArrowheads="1"/>
          </p:cNvPicPr>
          <p:nvPr/>
        </p:nvPicPr>
        <p:blipFill>
          <a:blip r:embed="rId8" cstate="print"/>
          <a:srcRect r="14899"/>
          <a:stretch>
            <a:fillRect/>
          </a:stretch>
        </p:blipFill>
        <p:spPr bwMode="auto">
          <a:xfrm>
            <a:off x="6227763" y="4652963"/>
            <a:ext cx="2771775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3994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39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9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9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4" descr="Nature_29"/>
          <p:cNvPicPr>
            <a:picLocks noChangeAspect="1" noChangeArrowheads="1"/>
          </p:cNvPicPr>
          <p:nvPr/>
        </p:nvPicPr>
        <p:blipFill>
          <a:blip r:embed="rId3" cstate="print">
            <a:lum bright="40000" contrast="-4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1989" name="Рисунок 9" descr="http://www.world-war.ru/uploads/volkovic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6063" y="981075"/>
            <a:ext cx="2274887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0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r>
              <a:rPr lang="ru-RU" sz="4000">
                <a:solidFill>
                  <a:srgbClr val="006600"/>
                </a:solidFill>
              </a:rPr>
              <a:t>Женщины в партизанском движении</a:t>
            </a:r>
          </a:p>
        </p:txBody>
      </p:sp>
      <p:pic>
        <p:nvPicPr>
          <p:cNvPr id="41993" name="Picture 9" descr="партизанк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2500" y="1844675"/>
            <a:ext cx="3489325" cy="3175000"/>
          </a:xfrm>
          <a:prstGeom prst="rect">
            <a:avLst/>
          </a:prstGeom>
          <a:noFill/>
        </p:spPr>
      </p:pic>
      <p:pic>
        <p:nvPicPr>
          <p:cNvPr id="41994" name="Picture 10" descr="foto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19875" y="3048000"/>
            <a:ext cx="2524125" cy="3810000"/>
          </a:xfrm>
          <a:prstGeom prst="rect">
            <a:avLst/>
          </a:prstGeom>
          <a:noFill/>
        </p:spPr>
      </p:pic>
      <p:sp>
        <p:nvSpPr>
          <p:cNvPr id="41995" name="Text Box 11"/>
          <p:cNvSpPr txBox="1">
            <a:spLocks noChangeArrowheads="1"/>
          </p:cNvSpPr>
          <p:nvPr/>
        </p:nvSpPr>
        <p:spPr bwMode="auto">
          <a:xfrm>
            <a:off x="179388" y="4581525"/>
            <a:ext cx="2665412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Радистка - разведчица</a:t>
            </a:r>
          </a:p>
          <a:p>
            <a:pPr algn="ctr">
              <a:spcBef>
                <a:spcPct val="50000"/>
              </a:spcBef>
            </a:pPr>
            <a:r>
              <a:rPr lang="ru-RU"/>
              <a:t>В.И.Волкович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20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1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1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1" name="Picture 5" descr="lenta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773238"/>
          </a:xfrm>
          <a:prstGeom prst="rect">
            <a:avLst/>
          </a:prstGeom>
          <a:noFill/>
        </p:spPr>
      </p:pic>
      <p:sp>
        <p:nvSpPr>
          <p:cNvPr id="45064" name="WordArt 8"/>
          <p:cNvSpPr>
            <a:spLocks noChangeArrowheads="1" noChangeShapeType="1" noTextEdit="1"/>
          </p:cNvSpPr>
          <p:nvPr/>
        </p:nvSpPr>
        <p:spPr bwMode="auto">
          <a:xfrm>
            <a:off x="1619250" y="476250"/>
            <a:ext cx="6192838" cy="865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9933"/>
                    </a:gs>
                    <a:gs pos="50000">
                      <a:srgbClr val="1C1C1C"/>
                    </a:gs>
                    <a:gs pos="100000">
                      <a:srgbClr val="FF9933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Солдатские матери</a:t>
            </a:r>
          </a:p>
        </p:txBody>
      </p:sp>
      <p:pic>
        <p:nvPicPr>
          <p:cNvPr id="45065" name="Picture 9" descr="volod2"/>
          <p:cNvPicPr>
            <a:picLocks noChangeAspect="1" noChangeArrowheads="1"/>
          </p:cNvPicPr>
          <p:nvPr/>
        </p:nvPicPr>
        <p:blipFill>
          <a:blip r:embed="rId4" cstate="print"/>
          <a:srcRect l="5879"/>
          <a:stretch>
            <a:fillRect/>
          </a:stretch>
        </p:blipFill>
        <p:spPr bwMode="auto">
          <a:xfrm>
            <a:off x="0" y="1844675"/>
            <a:ext cx="3455988" cy="2432050"/>
          </a:xfrm>
          <a:prstGeom prst="rect">
            <a:avLst/>
          </a:prstGeom>
          <a:noFill/>
        </p:spPr>
      </p:pic>
      <p:pic>
        <p:nvPicPr>
          <p:cNvPr id="45066" name="Picture 10" descr="volod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575" y="2420938"/>
            <a:ext cx="2832100" cy="4248150"/>
          </a:xfrm>
          <a:prstGeom prst="rect">
            <a:avLst/>
          </a:prstGeom>
          <a:noFill/>
        </p:spPr>
      </p:pic>
      <p:pic>
        <p:nvPicPr>
          <p:cNvPr id="45067" name="Picture 11" descr="larionova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125" y="1916113"/>
            <a:ext cx="2368550" cy="3552825"/>
          </a:xfrm>
          <a:prstGeom prst="rect">
            <a:avLst/>
          </a:prstGeom>
          <a:noFill/>
        </p:spPr>
      </p:pic>
      <p:sp>
        <p:nvSpPr>
          <p:cNvPr id="45068" name="Text Box 12"/>
          <p:cNvSpPr txBox="1">
            <a:spLocks noChangeArrowheads="1"/>
          </p:cNvSpPr>
          <p:nvPr/>
        </p:nvSpPr>
        <p:spPr bwMode="auto">
          <a:xfrm>
            <a:off x="107950" y="4437063"/>
            <a:ext cx="2808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Дом Володичкиных</a:t>
            </a:r>
          </a:p>
        </p:txBody>
      </p:sp>
      <p:sp>
        <p:nvSpPr>
          <p:cNvPr id="45069" name="Text Box 13"/>
          <p:cNvSpPr txBox="1">
            <a:spLocks noChangeArrowheads="1"/>
          </p:cNvSpPr>
          <p:nvPr/>
        </p:nvSpPr>
        <p:spPr bwMode="auto">
          <a:xfrm>
            <a:off x="395288" y="5516563"/>
            <a:ext cx="287972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Мемориал  в поселке Алексеевка в память о семье Володичкиных</a:t>
            </a:r>
          </a:p>
        </p:txBody>
      </p:sp>
      <p:sp>
        <p:nvSpPr>
          <p:cNvPr id="45070" name="Text Box 14"/>
          <p:cNvSpPr txBox="1">
            <a:spLocks noChangeArrowheads="1"/>
          </p:cNvSpPr>
          <p:nvPr/>
        </p:nvSpPr>
        <p:spPr bwMode="auto">
          <a:xfrm>
            <a:off x="6227763" y="5589588"/>
            <a:ext cx="29162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/>
              <a:t>Памятник Анастасии Ларионовой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5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5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0"/>
                                        <p:tgtEl>
                                          <p:spTgt spid="45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450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5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5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2000"/>
                                        <p:tgtEl>
                                          <p:spTgt spid="45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450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3" name="Picture 7" descr="60"/>
          <p:cNvPicPr>
            <a:picLocks noChangeAspect="1" noChangeArrowheads="1"/>
          </p:cNvPicPr>
          <p:nvPr/>
        </p:nvPicPr>
        <p:blipFill>
          <a:blip r:embed="rId2" cstate="print">
            <a:lum bright="12000" contrast="6000"/>
          </a:blip>
          <a:srcRect/>
          <a:stretch>
            <a:fillRect/>
          </a:stretch>
        </p:blipFill>
        <p:spPr bwMode="auto">
          <a:xfrm>
            <a:off x="0" y="-315913"/>
            <a:ext cx="9144000" cy="6907213"/>
          </a:xfrm>
          <a:prstGeom prst="rect">
            <a:avLst/>
          </a:prstGeom>
          <a:noFill/>
        </p:spPr>
      </p:pic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2411413" y="188913"/>
            <a:ext cx="3851275" cy="608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olidFill>
                  <a:srgbClr val="FF0000"/>
                </a:solidFill>
              </a:rPr>
              <a:t>Есть в летописи подвигов Великой Отечественной войны страницы, одно прикосновение к которым доставляет сердцу особую боль и особый восторг. Боль, которая может сравниться только с болью, причиненной разрушением отчего дома, родимой колыбели. Восторг, который испытывает человек не на словах, а на деле убедившийся в том, что духу человеческому по силам победить не только смерть, но нечто значительно большее – муки и страдания, казалось, несовместимые с жизнью.</a:t>
            </a:r>
          </a:p>
          <a:p>
            <a:pPr algn="ctr">
              <a:spcBef>
                <a:spcPct val="50000"/>
              </a:spcBef>
            </a:pPr>
            <a:r>
              <a:rPr lang="ru-RU" b="1" i="1">
                <a:solidFill>
                  <a:srgbClr val="FF0000"/>
                </a:solidFill>
              </a:rPr>
              <a:t>Страницы эти посвящены    </a:t>
            </a:r>
            <a:r>
              <a:rPr lang="ru-RU" sz="2400" b="1" i="1">
                <a:solidFill>
                  <a:srgbClr val="FF0000"/>
                </a:solidFill>
              </a:rPr>
              <a:t>женщине на войне.</a:t>
            </a:r>
            <a:endParaRPr lang="ru-RU" b="1" i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7037E-6 L 0.27777 0.00764 " pathEditMode="relative" rAng="0" ptsTypes="AA">
                                      <p:cBhvr>
                                        <p:cTn id="13" dur="3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7" grpId="0"/>
      <p:bldP spid="9227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8" name="Picture 4" descr="lenta3"/>
          <p:cNvPicPr>
            <a:picLocks noChangeAspect="1" noChangeArrowheads="1"/>
          </p:cNvPicPr>
          <p:nvPr/>
        </p:nvPicPr>
        <p:blipFill>
          <a:blip r:embed="rId2" cstate="print">
            <a:lum bright="-18000" contrast="1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7109" name="Picture 5" descr="побед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713" y="260350"/>
            <a:ext cx="5851525" cy="6453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Шаблон (фон) презентации &quot;Память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27584" y="1700808"/>
            <a:ext cx="7767959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Народ, забывший своё </a:t>
            </a:r>
          </a:p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прошлое,</a:t>
            </a:r>
          </a:p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 имеет будущего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Шаблон (фон) презентации &quot;Память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7654" name="Picture 6" descr="http://www.shumilino.by/wp-content/uploads/2015/06/4sma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915816" cy="416545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851920" y="908720"/>
            <a:ext cx="4572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Мирно страна проснулась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В этот июньский день, 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Только что развернулась 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В скверах её сирень.</a:t>
            </a:r>
          </a:p>
          <a:p>
            <a:endParaRPr lang="ru-RU" sz="2400" b="1" dirty="0" smtClean="0">
              <a:solidFill>
                <a:schemeClr val="bg1"/>
              </a:solidFill>
            </a:endParaRPr>
          </a:p>
          <a:p>
            <a:r>
              <a:rPr lang="ru-RU" sz="2400" b="1" dirty="0" smtClean="0">
                <a:solidFill>
                  <a:schemeClr val="bg1"/>
                </a:solidFill>
              </a:rPr>
              <a:t>Радуясь солнцу и миру,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Утро встречала Москва.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Вдруг разнеслись по эфиру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Памятные слова...</a:t>
            </a:r>
          </a:p>
          <a:p>
            <a:endParaRPr lang="ru-RU" sz="2400" b="1" dirty="0" smtClean="0">
              <a:solidFill>
                <a:schemeClr val="bg1"/>
              </a:solidFill>
            </a:endParaRPr>
          </a:p>
          <a:p>
            <a:r>
              <a:rPr lang="ru-RU" sz="2400" b="1" dirty="0" smtClean="0">
                <a:solidFill>
                  <a:schemeClr val="bg1"/>
                </a:solidFill>
              </a:rPr>
              <a:t>Голос уверенно – строгий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Сразу узнала страна.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Утром у нас на пороге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Заполыхала война</a:t>
            </a:r>
            <a:r>
              <a:rPr lang="ru-RU" sz="2400" b="1" dirty="0" smtClean="0">
                <a:solidFill>
                  <a:srgbClr val="FFFF00"/>
                </a:solidFill>
              </a:rPr>
              <a:t>.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11" name="Levitan_-_Nachalo_vojny_(iPlayer.fm) (1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100392" y="4221088"/>
            <a:ext cx="592832" cy="592832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09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(фон) презентации &quot;Память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picture26"/>
          <p:cNvPicPr>
            <a:picLocks noChangeAspect="1" noChangeArrowheads="1"/>
          </p:cNvPicPr>
          <p:nvPr/>
        </p:nvPicPr>
        <p:blipFill>
          <a:blip r:embed="rId3" cstate="print">
            <a:lum contrast="12000"/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grpSp>
        <p:nvGrpSpPr>
          <p:cNvPr id="22535" name="Group 7"/>
          <p:cNvGrpSpPr>
            <a:grpSpLocks/>
          </p:cNvGrpSpPr>
          <p:nvPr/>
        </p:nvGrpSpPr>
        <p:grpSpPr bwMode="auto">
          <a:xfrm>
            <a:off x="-252536" y="0"/>
            <a:ext cx="2952750" cy="4105275"/>
            <a:chOff x="476" y="1298"/>
            <a:chExt cx="1860" cy="2586"/>
          </a:xfrm>
        </p:grpSpPr>
        <p:sp>
          <p:nvSpPr>
            <p:cNvPr id="22536" name="AutoShape 8" descr="Почтовая бумага"/>
            <p:cNvSpPr>
              <a:spLocks noChangeArrowheads="1"/>
            </p:cNvSpPr>
            <p:nvPr/>
          </p:nvSpPr>
          <p:spPr bwMode="auto">
            <a:xfrm>
              <a:off x="476" y="1298"/>
              <a:ext cx="1860" cy="2586"/>
            </a:xfrm>
            <a:prstGeom prst="foldedCorner">
              <a:avLst>
                <a:gd name="adj" fmla="val 27259"/>
              </a:avLst>
            </a:prstGeom>
            <a:blipFill dpi="0" rotWithShape="1">
              <a:blip r:embed="rId4" cstate="print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37" name="WordArt 9"/>
            <p:cNvSpPr>
              <a:spLocks noChangeArrowheads="1" noChangeShapeType="1" noTextEdit="1"/>
            </p:cNvSpPr>
            <p:nvPr/>
          </p:nvSpPr>
          <p:spPr bwMode="auto">
            <a:xfrm>
              <a:off x="703" y="1752"/>
              <a:ext cx="1493" cy="10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336699"/>
                  </a:solidFill>
                  <a:effectLst>
                    <a:outerShdw dist="45791" dir="2021404" algn="ctr" rotWithShape="0">
                      <a:srgbClr val="B2B2B2">
                        <a:alpha val="80000"/>
                      </a:srgbClr>
                    </a:outerShdw>
                  </a:effectLst>
                  <a:latin typeface="Times New Roman"/>
                  <a:cs typeface="Times New Roman"/>
                </a:rPr>
                <a:t>воскресенье</a:t>
              </a:r>
            </a:p>
            <a:p>
              <a:pPr algn="ctr"/>
              <a:r>
                <a:rPr lang="ru-RU" sz="3600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336699"/>
                  </a:solidFill>
                  <a:effectLst>
                    <a:outerShdw dist="45791" dir="2021404" algn="ctr" rotWithShape="0">
                      <a:srgbClr val="B2B2B2">
                        <a:alpha val="80000"/>
                      </a:srgbClr>
                    </a:outerShdw>
                  </a:effectLst>
                  <a:latin typeface="Times New Roman"/>
                  <a:cs typeface="Times New Roman"/>
                </a:rPr>
                <a:t>22</a:t>
              </a:r>
            </a:p>
            <a:p>
              <a:pPr algn="ctr"/>
              <a:r>
                <a:rPr lang="ru-RU" sz="3600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336699"/>
                  </a:solidFill>
                  <a:effectLst>
                    <a:outerShdw dist="45791" dir="2021404" algn="ctr" rotWithShape="0">
                      <a:srgbClr val="B2B2B2">
                        <a:alpha val="80000"/>
                      </a:srgbClr>
                    </a:outerShdw>
                  </a:effectLst>
                  <a:latin typeface="Times New Roman"/>
                  <a:cs typeface="Times New Roman"/>
                </a:rPr>
                <a:t>июня</a:t>
              </a:r>
            </a:p>
          </p:txBody>
        </p:sp>
        <p:sp>
          <p:nvSpPr>
            <p:cNvPr id="22538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975" y="3249"/>
              <a:ext cx="849" cy="2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noFill/>
                    <a:round/>
                    <a:headEnd/>
                    <a:tailEnd/>
                  </a:ln>
                  <a:solidFill>
                    <a:srgbClr val="336699"/>
                  </a:solidFill>
                  <a:effectLst>
                    <a:outerShdw dist="45791" dir="2021404" algn="ctr" rotWithShape="0">
                      <a:srgbClr val="B2B2B2">
                        <a:alpha val="80000"/>
                      </a:srgbClr>
                    </a:outerShdw>
                  </a:effectLst>
                  <a:latin typeface="Times New Roman"/>
                  <a:cs typeface="Times New Roman"/>
                </a:rPr>
                <a:t>1941 год</a:t>
              </a:r>
            </a:p>
          </p:txBody>
        </p:sp>
        <p:sp>
          <p:nvSpPr>
            <p:cNvPr id="22539" name="Oval 11"/>
            <p:cNvSpPr>
              <a:spLocks noChangeArrowheads="1"/>
            </p:cNvSpPr>
            <p:nvPr/>
          </p:nvSpPr>
          <p:spPr bwMode="auto">
            <a:xfrm>
              <a:off x="657" y="1389"/>
              <a:ext cx="136" cy="13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40" name="Oval 12"/>
            <p:cNvSpPr>
              <a:spLocks noChangeArrowheads="1"/>
            </p:cNvSpPr>
            <p:nvPr/>
          </p:nvSpPr>
          <p:spPr bwMode="auto">
            <a:xfrm>
              <a:off x="930" y="1389"/>
              <a:ext cx="136" cy="13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41" name="Oval 13"/>
            <p:cNvSpPr>
              <a:spLocks noChangeArrowheads="1"/>
            </p:cNvSpPr>
            <p:nvPr/>
          </p:nvSpPr>
          <p:spPr bwMode="auto">
            <a:xfrm>
              <a:off x="1202" y="1389"/>
              <a:ext cx="136" cy="13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42" name="Oval 14"/>
            <p:cNvSpPr>
              <a:spLocks noChangeArrowheads="1"/>
            </p:cNvSpPr>
            <p:nvPr/>
          </p:nvSpPr>
          <p:spPr bwMode="auto">
            <a:xfrm>
              <a:off x="1474" y="1389"/>
              <a:ext cx="136" cy="13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43" name="Oval 15"/>
            <p:cNvSpPr>
              <a:spLocks noChangeArrowheads="1"/>
            </p:cNvSpPr>
            <p:nvPr/>
          </p:nvSpPr>
          <p:spPr bwMode="auto">
            <a:xfrm>
              <a:off x="1746" y="1389"/>
              <a:ext cx="136" cy="13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44" name="Oval 16"/>
            <p:cNvSpPr>
              <a:spLocks noChangeArrowheads="1"/>
            </p:cNvSpPr>
            <p:nvPr/>
          </p:nvSpPr>
          <p:spPr bwMode="auto">
            <a:xfrm>
              <a:off x="2018" y="1389"/>
              <a:ext cx="136" cy="13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2546" name="Rectangle 18"/>
          <p:cNvSpPr>
            <a:spLocks noChangeArrowheads="1"/>
          </p:cNvSpPr>
          <p:nvPr/>
        </p:nvSpPr>
        <p:spPr bwMode="auto">
          <a:xfrm>
            <a:off x="3347864" y="980728"/>
            <a:ext cx="5220072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Мирно страна проснулась</a:t>
            </a:r>
          </a:p>
          <a:p>
            <a:r>
              <a:rPr lang="ru-RU" sz="2800" b="1" dirty="0">
                <a:solidFill>
                  <a:schemeClr val="bg1"/>
                </a:solidFill>
              </a:rPr>
              <a:t>В этот июньский день, </a:t>
            </a:r>
          </a:p>
          <a:p>
            <a:r>
              <a:rPr lang="ru-RU" sz="2800" b="1" dirty="0">
                <a:solidFill>
                  <a:schemeClr val="bg1"/>
                </a:solidFill>
              </a:rPr>
              <a:t>Только что развернулась </a:t>
            </a:r>
          </a:p>
          <a:p>
            <a:r>
              <a:rPr lang="ru-RU" sz="2800" b="1" dirty="0">
                <a:solidFill>
                  <a:schemeClr val="bg1"/>
                </a:solidFill>
              </a:rPr>
              <a:t>В скверах её сирень.</a:t>
            </a:r>
          </a:p>
          <a:p>
            <a:endParaRPr lang="ru-RU" sz="2800" b="1" dirty="0">
              <a:solidFill>
                <a:schemeClr val="bg1"/>
              </a:solidFill>
            </a:endParaRPr>
          </a:p>
          <a:p>
            <a:r>
              <a:rPr lang="ru-RU" sz="2800" b="1" dirty="0">
                <a:solidFill>
                  <a:schemeClr val="bg1"/>
                </a:solidFill>
              </a:rPr>
              <a:t>Радуясь солнцу и миру,</a:t>
            </a:r>
          </a:p>
          <a:p>
            <a:r>
              <a:rPr lang="ru-RU" sz="2800" b="1" dirty="0">
                <a:solidFill>
                  <a:schemeClr val="bg1"/>
                </a:solidFill>
              </a:rPr>
              <a:t>Утро встречала Москва.</a:t>
            </a:r>
          </a:p>
          <a:p>
            <a:r>
              <a:rPr lang="ru-RU" sz="2800" b="1" dirty="0">
                <a:solidFill>
                  <a:schemeClr val="bg1"/>
                </a:solidFill>
              </a:rPr>
              <a:t>Вдруг разнеслись по эфиру</a:t>
            </a:r>
          </a:p>
          <a:p>
            <a:r>
              <a:rPr lang="ru-RU" sz="2800" b="1" dirty="0">
                <a:solidFill>
                  <a:schemeClr val="bg1"/>
                </a:solidFill>
              </a:rPr>
              <a:t>Памятные слова...</a:t>
            </a:r>
          </a:p>
          <a:p>
            <a:endParaRPr lang="ru-RU" sz="2800" b="1" dirty="0">
              <a:solidFill>
                <a:schemeClr val="bg1"/>
              </a:solidFill>
            </a:endParaRPr>
          </a:p>
          <a:p>
            <a:r>
              <a:rPr lang="ru-RU" sz="2800" b="1" dirty="0">
                <a:solidFill>
                  <a:schemeClr val="bg1"/>
                </a:solidFill>
              </a:rPr>
              <a:t>Голос уверенно – строгий</a:t>
            </a:r>
          </a:p>
          <a:p>
            <a:r>
              <a:rPr lang="ru-RU" sz="2800" b="1" dirty="0">
                <a:solidFill>
                  <a:schemeClr val="bg1"/>
                </a:solidFill>
              </a:rPr>
              <a:t>Сразу узнала страна.</a:t>
            </a:r>
          </a:p>
          <a:p>
            <a:r>
              <a:rPr lang="ru-RU" sz="2800" b="1" dirty="0">
                <a:solidFill>
                  <a:schemeClr val="bg1"/>
                </a:solidFill>
              </a:rPr>
              <a:t>Утром у нас на пороге</a:t>
            </a:r>
          </a:p>
          <a:p>
            <a:r>
              <a:rPr lang="ru-RU" sz="2800" b="1" dirty="0">
                <a:solidFill>
                  <a:schemeClr val="bg1"/>
                </a:solidFill>
              </a:rPr>
              <a:t>Заполыхала война</a:t>
            </a:r>
            <a:r>
              <a:rPr lang="ru-RU" sz="2800" b="1" dirty="0">
                <a:solidFill>
                  <a:srgbClr val="FFFF00"/>
                </a:solidFill>
              </a:rPr>
              <a:t>.</a:t>
            </a:r>
          </a:p>
        </p:txBody>
      </p:sp>
      <p:pic>
        <p:nvPicPr>
          <p:cNvPr id="15" name="Levitan_-_Nachalo_vojny_(iPlayer.fm)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316416" y="5805264"/>
            <a:ext cx="1052736" cy="10527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2253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25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25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25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25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25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225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225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25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254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254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2254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2254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7109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5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picture26"/>
          <p:cNvPicPr>
            <a:picLocks noChangeAspect="1" noChangeArrowheads="1"/>
          </p:cNvPicPr>
          <p:nvPr/>
        </p:nvPicPr>
        <p:blipFill>
          <a:blip r:embed="rId2" cstate="print">
            <a:lum contrast="12000"/>
          </a:blip>
          <a:srcRect/>
          <a:stretch>
            <a:fillRect/>
          </a:stretch>
        </p:blipFill>
        <p:spPr bwMode="auto">
          <a:xfrm>
            <a:off x="-609600" y="-243408"/>
            <a:ext cx="9753600" cy="7315200"/>
          </a:xfrm>
          <a:prstGeom prst="rect">
            <a:avLst/>
          </a:prstGeom>
          <a:noFill/>
        </p:spPr>
      </p:pic>
      <p:pic>
        <p:nvPicPr>
          <p:cNvPr id="5" name="Picture 5" descr="ban"/>
          <p:cNvPicPr>
            <a:picLocks noChangeAspect="1" noChangeArrowheads="1"/>
          </p:cNvPicPr>
          <p:nvPr/>
        </p:nvPicPr>
        <p:blipFill>
          <a:blip r:embed="rId3" cstate="print"/>
          <a:srcRect l="33908"/>
          <a:stretch>
            <a:fillRect/>
          </a:stretch>
        </p:blipFill>
        <p:spPr bwMode="auto">
          <a:xfrm>
            <a:off x="-396552" y="0"/>
            <a:ext cx="9251950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img_head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1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 descr="img_hea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84763"/>
            <a:ext cx="9144000" cy="186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 descr="katysh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748228">
            <a:off x="371475" y="120650"/>
            <a:ext cx="5413375" cy="3097213"/>
          </a:xfrm>
          <a:prstGeom prst="rect">
            <a:avLst/>
          </a:prstGeom>
          <a:noFill/>
        </p:spPr>
      </p:pic>
      <p:pic>
        <p:nvPicPr>
          <p:cNvPr id="5128" name="Picture 8" descr="f2m8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201311">
            <a:off x="4756150" y="574675"/>
            <a:ext cx="4416425" cy="3119438"/>
          </a:xfrm>
          <a:prstGeom prst="rect">
            <a:avLst/>
          </a:prstGeom>
          <a:noFill/>
        </p:spPr>
      </p:pic>
      <p:pic>
        <p:nvPicPr>
          <p:cNvPr id="5129" name="Picture 9" descr="f2m7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399042">
            <a:off x="179388" y="3716338"/>
            <a:ext cx="4103687" cy="2847975"/>
          </a:xfrm>
          <a:prstGeom prst="rect">
            <a:avLst/>
          </a:prstGeom>
          <a:noFill/>
        </p:spPr>
      </p:pic>
      <p:pic>
        <p:nvPicPr>
          <p:cNvPr id="5132" name="Picture 12" descr="tela"/>
          <p:cNvPicPr>
            <a:picLocks noChangeAspect="1" noChangeArrowheads="1"/>
          </p:cNvPicPr>
          <p:nvPr/>
        </p:nvPicPr>
        <p:blipFill>
          <a:blip r:embed="rId7" cstate="print"/>
          <a:srcRect b="8052"/>
          <a:stretch>
            <a:fillRect/>
          </a:stretch>
        </p:blipFill>
        <p:spPr bwMode="auto">
          <a:xfrm rot="-623410">
            <a:off x="4140200" y="3789363"/>
            <a:ext cx="4537075" cy="272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3" name="Picture 13" descr="112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43213" y="2246313"/>
            <a:ext cx="3241675" cy="22177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30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img_head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1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 descr="img_hea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84763"/>
            <a:ext cx="9144000" cy="186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9" descr="34-5-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511846">
            <a:off x="323850" y="188913"/>
            <a:ext cx="2971800" cy="3744912"/>
          </a:xfrm>
          <a:prstGeom prst="rect">
            <a:avLst/>
          </a:prstGeom>
          <a:noFill/>
        </p:spPr>
      </p:pic>
      <p:pic>
        <p:nvPicPr>
          <p:cNvPr id="13323" name="Picture 11" descr="дети"/>
          <p:cNvPicPr>
            <a:picLocks noChangeAspect="1" noChangeArrowheads="1"/>
          </p:cNvPicPr>
          <p:nvPr/>
        </p:nvPicPr>
        <p:blipFill>
          <a:blip r:embed="rId5" cstate="print"/>
          <a:srcRect b="4321"/>
          <a:stretch>
            <a:fillRect/>
          </a:stretch>
        </p:blipFill>
        <p:spPr bwMode="auto">
          <a:xfrm rot="595247">
            <a:off x="5995988" y="111125"/>
            <a:ext cx="2820987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4" name="Picture 12" descr="3969298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16238" y="260350"/>
            <a:ext cx="3529012" cy="2154238"/>
          </a:xfrm>
          <a:prstGeom prst="rect">
            <a:avLst/>
          </a:prstGeom>
          <a:noFill/>
        </p:spPr>
      </p:pic>
      <p:pic>
        <p:nvPicPr>
          <p:cNvPr id="13325" name="Picture 13" descr="Безымянный"/>
          <p:cNvPicPr>
            <a:picLocks noChangeAspect="1" noChangeArrowheads="1"/>
          </p:cNvPicPr>
          <p:nvPr/>
        </p:nvPicPr>
        <p:blipFill>
          <a:blip r:embed="rId7" cstate="print"/>
          <a:srcRect b="15712"/>
          <a:stretch>
            <a:fillRect/>
          </a:stretch>
        </p:blipFill>
        <p:spPr bwMode="auto">
          <a:xfrm rot="-304303">
            <a:off x="0" y="4005263"/>
            <a:ext cx="4175125" cy="268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6" name="Picture 14" descr="разруш"/>
          <p:cNvPicPr>
            <a:picLocks noChangeAspect="1" noChangeArrowheads="1"/>
          </p:cNvPicPr>
          <p:nvPr/>
        </p:nvPicPr>
        <p:blipFill>
          <a:blip r:embed="rId8" cstate="print"/>
          <a:srcRect b="7127"/>
          <a:stretch>
            <a:fillRect/>
          </a:stretch>
        </p:blipFill>
        <p:spPr bwMode="auto">
          <a:xfrm rot="415689">
            <a:off x="5040313" y="3860800"/>
            <a:ext cx="4103687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7" name="Picture 15" descr="037-134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55875" y="4524375"/>
            <a:ext cx="3810000" cy="2333625"/>
          </a:xfrm>
          <a:prstGeom prst="rect">
            <a:avLst/>
          </a:prstGeom>
          <a:noFill/>
        </p:spPr>
      </p:pic>
      <p:pic>
        <p:nvPicPr>
          <p:cNvPr id="13328" name="Picture 16" descr="037-058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319463" y="1484313"/>
            <a:ext cx="2530475" cy="38496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20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20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20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3000" fill="hold"/>
                                        <p:tgtEl>
                                          <p:spTgt spid="133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200"/>
            </a:gs>
            <a:gs pos="22500">
              <a:srgbClr val="FF7A00"/>
            </a:gs>
            <a:gs pos="35000">
              <a:srgbClr val="FF0300"/>
            </a:gs>
            <a:gs pos="50000">
              <a:srgbClr val="4D0808"/>
            </a:gs>
            <a:gs pos="65000">
              <a:srgbClr val="FF0300"/>
            </a:gs>
            <a:gs pos="77500">
              <a:srgbClr val="FF7A00"/>
            </a:gs>
            <a:gs pos="100000">
              <a:srgbClr val="FFF20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let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019925" cy="6845300"/>
          </a:xfrm>
          <a:prstGeom prst="rect">
            <a:avLst/>
          </a:prstGeom>
          <a:noFill/>
        </p:spPr>
      </p:pic>
      <p:pic>
        <p:nvPicPr>
          <p:cNvPr id="7173" name="Picture 5" descr="2087147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32351">
            <a:off x="179388" y="188913"/>
            <a:ext cx="3743325" cy="2574925"/>
          </a:xfrm>
          <a:prstGeom prst="rect">
            <a:avLst/>
          </a:prstGeom>
          <a:noFill/>
        </p:spPr>
      </p:pic>
      <p:pic>
        <p:nvPicPr>
          <p:cNvPr id="7176" name="Picture 8" descr="tyl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3284538"/>
            <a:ext cx="3168650" cy="2514600"/>
          </a:xfrm>
          <a:prstGeom prst="rect">
            <a:avLst/>
          </a:prstGeom>
          <a:noFill/>
        </p:spPr>
      </p:pic>
      <p:pic>
        <p:nvPicPr>
          <p:cNvPr id="7178" name="Picture 10" descr="CAXL0S6I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48842">
            <a:off x="6059488" y="260350"/>
            <a:ext cx="3084512" cy="1903413"/>
          </a:xfrm>
          <a:prstGeom prst="rect">
            <a:avLst/>
          </a:prstGeom>
          <a:noFill/>
        </p:spPr>
      </p:pic>
      <p:pic>
        <p:nvPicPr>
          <p:cNvPr id="7180" name="Picture 12" descr="tyl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62575" y="3068638"/>
            <a:ext cx="3781425" cy="2087562"/>
          </a:xfrm>
          <a:prstGeom prst="rect">
            <a:avLst/>
          </a:prstGeom>
          <a:noFill/>
        </p:spPr>
      </p:pic>
      <p:pic>
        <p:nvPicPr>
          <p:cNvPr id="7181" name="Picture 13" descr="037-068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48038" y="2852738"/>
            <a:ext cx="2524125" cy="3810000"/>
          </a:xfrm>
          <a:prstGeom prst="rect">
            <a:avLst/>
          </a:prstGeom>
          <a:noFill/>
        </p:spPr>
      </p:pic>
      <p:pic>
        <p:nvPicPr>
          <p:cNvPr id="7182" name="Picture 14" descr="037-023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32138" y="188913"/>
            <a:ext cx="3810000" cy="2400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0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332</Words>
  <Application>Microsoft Office PowerPoint</Application>
  <PresentationFormat>Экран (4:3)</PresentationFormat>
  <Paragraphs>77</Paragraphs>
  <Slides>16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Фронтовые медсестры и врачи</vt:lpstr>
      <vt:lpstr>Женщины - летчицы</vt:lpstr>
      <vt:lpstr>Женщины в партизанском движении</vt:lpstr>
      <vt:lpstr>Слайд 14</vt:lpstr>
      <vt:lpstr>Слайд 15</vt:lpstr>
      <vt:lpstr>Слайд 16</vt:lpstr>
    </vt:vector>
  </TitlesOfParts>
  <Company>МОУ ООШ №17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БУРАЕВА Н.Н.</dc:creator>
  <cp:lastModifiedBy>Павел</cp:lastModifiedBy>
  <cp:revision>15</cp:revision>
  <dcterms:created xsi:type="dcterms:W3CDTF">2009-04-11T05:49:32Z</dcterms:created>
  <dcterms:modified xsi:type="dcterms:W3CDTF">2016-11-12T15:08:21Z</dcterms:modified>
</cp:coreProperties>
</file>