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6" r:id="rId8"/>
    <p:sldId id="261" r:id="rId9"/>
    <p:sldId id="262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FFFF"/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2" autoAdjust="0"/>
    <p:restoredTop sz="94709" autoAdjust="0"/>
  </p:normalViewPr>
  <p:slideViewPr>
    <p:cSldViewPr>
      <p:cViewPr varScale="1">
        <p:scale>
          <a:sx n="90" d="100"/>
          <a:sy n="90" d="100"/>
        </p:scale>
        <p:origin x="-114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2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992888" cy="4536504"/>
          </a:xfrm>
        </p:spPr>
        <p:txBody>
          <a:bodyPr>
            <a:prstTxWarp prst="textInflat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Развитие связной речи посредством </a:t>
            </a:r>
            <a:r>
              <a:rPr lang="ru-RU" sz="5400" b="1" dirty="0" err="1" smtClean="0">
                <a:ln w="6350">
                  <a:noFill/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сказкотерапии</a:t>
            </a:r>
            <a:endParaRPr lang="ru-RU" sz="5400" b="1" dirty="0">
              <a:ln w="6350">
                <a:noFill/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8104" y="5445224"/>
            <a:ext cx="3635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Подготовила учитель-логопед высшей квалификационной категории Курбанова Е.В.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90600" y="304800"/>
            <a:ext cx="77724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Муниципальное бюджетное дошкольное образовательное </a:t>
            </a: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учреждение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«Детский сад № 15 г.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Йошкар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- Олы «Ёлочка»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5157192"/>
            <a:ext cx="3381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Консультация для родителей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prstTxWarp prst="textInflateTop">
              <a:avLst/>
            </a:prstTxWarp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dirty="0">
              <a:solidFill>
                <a:srgbClr val="FF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prstTxWarp prst="textInflateTop">
              <a:avLst/>
            </a:prstTxWarp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Сказкотерапия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– это способ передачи  ребенку необходимых моральных норм и правил. Эта информация заложена в фольклорных сказках и преданиях, былинах, притчах. Древнейший способ социализации и передачи опыта.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00"/>
                            </p:stCondLst>
                            <p:childTnLst>
                              <p:par>
                                <p:cTn id="11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104456"/>
          </a:xfrm>
        </p:spPr>
        <p:txBody>
          <a:bodyPr>
            <a:prstTxWarp prst="textInflate">
              <a:avLst/>
            </a:prstTxWarp>
            <a:normAutofit fontScale="92500" lnSpcReduction="20000"/>
          </a:bodyPr>
          <a:lstStyle/>
          <a:p>
            <a:pPr algn="ctr">
              <a:buNone/>
            </a:pPr>
            <a:r>
              <a:rPr lang="ru-RU" sz="4800" b="1" cap="all" dirty="0" smtClean="0">
                <a:ln w="28575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Цель интеграции</a:t>
            </a:r>
            <a:endParaRPr lang="ru-RU" sz="4800" b="1" dirty="0" smtClean="0">
              <a:ln w="28575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у дошкольников представления о мире как едином целом, в котором все элементы взаимосвязаны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Всестороннее развитие дошкольников в процессе развития связной речи посредством </a:t>
            </a:r>
            <a:r>
              <a:rPr lang="ru-RU" sz="3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5256584" cy="1066130"/>
          </a:xfrm>
        </p:spPr>
        <p:txBody>
          <a:bodyPr>
            <a:prstTxWarp prst="textInflate">
              <a:avLst/>
            </a:prstTxWarp>
            <a:normAutofit/>
          </a:bodyPr>
          <a:lstStyle/>
          <a:p>
            <a:r>
              <a:rPr lang="ru-RU" sz="2800" b="1" cap="all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Задачи</a:t>
            </a:r>
            <a:endParaRPr lang="ru-RU" sz="2800" b="1" cap="all" dirty="0">
              <a:ln w="28575" cmpd="sng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628800"/>
            <a:ext cx="3744416" cy="1512168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Повысить эффективность воспитательно-образовательного процесса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99792" y="3284984"/>
            <a:ext cx="3960440" cy="1512168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Развивать умение выражать свои мысли, чувства в речи, активизировать словарный запас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4941168"/>
            <a:ext cx="3744416" cy="1512168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Научить выделять главное из общего, развивать умение свободно общаться друг с другом, уметь слушать 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6056" y="5013176"/>
            <a:ext cx="3672408" cy="144016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Формировать умение использовать накопленный опыт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4048" y="1628800"/>
            <a:ext cx="3600400" cy="1512168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Формировать полноценное восприятие окружающего мира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95736" y="2276872"/>
            <a:ext cx="4392488" cy="1944216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Inflate">
              <a:avLst/>
            </a:prstTxWarp>
          </a:bodyPr>
          <a:lstStyle/>
          <a:p>
            <a:pPr algn="ctr"/>
            <a:r>
              <a:rPr lang="ru-RU" sz="2800" b="1" dirty="0" smtClean="0">
                <a:ln w="6350">
                  <a:noFill/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Интегрированное занятие</a:t>
            </a:r>
            <a:endParaRPr lang="ru-RU" sz="2800" b="1" dirty="0">
              <a:ln w="6350">
                <a:noFill/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179512" y="260648"/>
            <a:ext cx="3672408" cy="1800200"/>
          </a:xfrm>
          <a:prstGeom prst="star7">
            <a:avLst/>
          </a:prstGeom>
          <a:ln>
            <a:solidFill>
              <a:srgbClr val="0070C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Увлекательность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7-конечная звезда 5"/>
          <p:cNvSpPr/>
          <p:nvPr/>
        </p:nvSpPr>
        <p:spPr>
          <a:xfrm>
            <a:off x="6372200" y="548680"/>
            <a:ext cx="2520280" cy="1584176"/>
          </a:xfrm>
          <a:prstGeom prst="star7">
            <a:avLst/>
          </a:prstGeom>
          <a:ln>
            <a:solidFill>
              <a:srgbClr val="0070C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Информа-тивность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7-конечная звезда 6"/>
          <p:cNvSpPr/>
          <p:nvPr/>
        </p:nvSpPr>
        <p:spPr>
          <a:xfrm>
            <a:off x="4067944" y="188640"/>
            <a:ext cx="2376264" cy="1512168"/>
          </a:xfrm>
          <a:prstGeom prst="star7">
            <a:avLst/>
          </a:prstGeom>
          <a:ln>
            <a:solidFill>
              <a:srgbClr val="0070C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Четкость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6516216" y="5013176"/>
            <a:ext cx="2627784" cy="1512168"/>
          </a:xfrm>
          <a:prstGeom prst="star7">
            <a:avLst/>
          </a:prstGeom>
          <a:ln>
            <a:solidFill>
              <a:srgbClr val="0070C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Заниматель-ность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6300192" y="2636912"/>
            <a:ext cx="3059832" cy="1584176"/>
          </a:xfrm>
          <a:prstGeom prst="star7">
            <a:avLst/>
          </a:prstGeom>
          <a:ln>
            <a:solidFill>
              <a:srgbClr val="0070C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Компактность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0" y="2492896"/>
            <a:ext cx="2376264" cy="1512168"/>
          </a:xfrm>
          <a:prstGeom prst="star7">
            <a:avLst/>
          </a:prstGeom>
          <a:ln>
            <a:solidFill>
              <a:srgbClr val="0070C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Сжатость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7-конечная звезда 10"/>
          <p:cNvSpPr/>
          <p:nvPr/>
        </p:nvSpPr>
        <p:spPr>
          <a:xfrm>
            <a:off x="0" y="4725144"/>
            <a:ext cx="3275856" cy="1872208"/>
          </a:xfrm>
          <a:prstGeom prst="star7">
            <a:avLst/>
          </a:prstGeom>
          <a:ln>
            <a:solidFill>
              <a:srgbClr val="0070C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Логическая взаимообуслов-ленность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7-конечная звезда 13"/>
          <p:cNvSpPr/>
          <p:nvPr/>
        </p:nvSpPr>
        <p:spPr>
          <a:xfrm>
            <a:off x="3419872" y="4725144"/>
            <a:ext cx="3024336" cy="1512168"/>
          </a:xfrm>
          <a:prstGeom prst="star7">
            <a:avLst/>
          </a:prstGeom>
          <a:ln>
            <a:solidFill>
              <a:srgbClr val="0070C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Последова-тельность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6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50"/>
                            </p:stCondLst>
                            <p:childTnLst>
                              <p:par>
                                <p:cTn id="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решение 3"/>
          <p:cNvSpPr/>
          <p:nvPr/>
        </p:nvSpPr>
        <p:spPr>
          <a:xfrm>
            <a:off x="1979712" y="260648"/>
            <a:ext cx="5328592" cy="1584176"/>
          </a:xfrm>
          <a:prstGeom prst="flowChartDecision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prstTxWarp prst="textInflat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Модели интеграции</a:t>
            </a:r>
            <a:endParaRPr lang="ru-RU" sz="3200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0" y="2420888"/>
            <a:ext cx="3923928" cy="2376264"/>
          </a:xfrm>
          <a:prstGeom prst="flowChartDecision">
            <a:avLst/>
          </a:prstGeom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Тематическая 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5580112" y="2420888"/>
            <a:ext cx="3563888" cy="2376264"/>
          </a:xfrm>
          <a:prstGeom prst="flowChartDecision">
            <a:avLst/>
          </a:prstGeom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Проблемная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411760" y="1772816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84168" y="1700808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8198" name="Picture 6" descr="http://sch1014.mskzapad.ru/images/cms/data/242971.jpg"/>
          <p:cNvPicPr>
            <a:picLocks noChangeAspect="1" noChangeArrowheads="1"/>
          </p:cNvPicPr>
          <p:nvPr/>
        </p:nvPicPr>
        <p:blipFill>
          <a:blip r:embed="rId2" cstate="print"/>
          <a:srcRect l="27101"/>
          <a:stretch>
            <a:fillRect/>
          </a:stretch>
        </p:blipFill>
        <p:spPr bwMode="auto">
          <a:xfrm>
            <a:off x="3347864" y="3068960"/>
            <a:ext cx="2808312" cy="3448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Шестиугольник 3"/>
          <p:cNvSpPr/>
          <p:nvPr/>
        </p:nvSpPr>
        <p:spPr>
          <a:xfrm>
            <a:off x="2123728" y="476672"/>
            <a:ext cx="4824536" cy="1152128"/>
          </a:xfrm>
          <a:prstGeom prst="hexagon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prstTxWarp prst="textInflate">
              <a:avLst/>
            </a:prstTxWarp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Типы интеграции 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132856"/>
            <a:ext cx="3312368" cy="1224136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Сотрудничество педагогов различных учебных дисциплин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2132856"/>
            <a:ext cx="3456384" cy="1224136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Использование логопедом методов работы других специалистов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2843808" y="3573016"/>
            <a:ext cx="3456384" cy="864096"/>
          </a:xfrm>
          <a:prstGeom prst="diamond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ЛОГОПЕД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27584" y="4437112"/>
            <a:ext cx="2664296" cy="93610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Психолог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428728" y="5643578"/>
            <a:ext cx="2880320" cy="86409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Физкультурный работник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580112" y="4509120"/>
            <a:ext cx="2592288" cy="86409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932040" y="5661248"/>
            <a:ext cx="2736304" cy="93610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2987824" y="1700808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436096" y="1700808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3059832" y="4293096"/>
            <a:ext cx="648072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3635896" y="4653136"/>
            <a:ext cx="576064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4932040" y="4725144"/>
            <a:ext cx="504056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5436096" y="4293096"/>
            <a:ext cx="648072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632848" cy="1210146"/>
          </a:xfrm>
        </p:spPr>
        <p:txBody>
          <a:bodyPr>
            <a:prstTxWarp prst="textInflate">
              <a:avLst/>
            </a:prstTxWarp>
            <a:normAutofit fontScale="90000"/>
          </a:bodyPr>
          <a:lstStyle/>
          <a:p>
            <a:r>
              <a:rPr lang="ru-RU" b="1" cap="all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Структура </a:t>
            </a:r>
            <a:br>
              <a:rPr lang="ru-RU" b="1" cap="all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интегрированного занятия</a:t>
            </a:r>
            <a:endParaRPr lang="ru-RU" b="1" cap="all" dirty="0">
              <a:ln w="12700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1772816"/>
            <a:ext cx="3312368" cy="108012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(мотивация)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1840" y="3140968"/>
            <a:ext cx="3312368" cy="108012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часть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(содержание)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60032" y="4581128"/>
            <a:ext cx="3312368" cy="1152128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Заключительная часть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(анализ и оценка)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3635896" y="2420888"/>
            <a:ext cx="576064" cy="792088"/>
          </a:xfrm>
          <a:prstGeom prst="downArrow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012160" y="3861048"/>
            <a:ext cx="576064" cy="792088"/>
          </a:xfrm>
          <a:prstGeom prst="downArrow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5" descr="&amp;Kcy; &amp;kcy;&amp;acy;&amp;zhcy;&amp;dcy;&amp;ocy;&amp;mcy;&amp;ucy; &amp;rcy;&amp;iecy;&amp;bcy;&amp;iecy;&amp;ncy;&amp;kcy;&amp;ucy; &amp;scy;&amp;lcy;&amp;iecy;&amp;dcy;&amp;ucy;&amp;iecy;&amp;tcy; &amp;pcy;&amp;rcy;&amp;icy;&amp;mcy;&amp;iecy;&amp;ncy;&amp;yacy;&amp;tcy;&amp;softcy; &amp;iecy;&amp;gcy;&amp;ocy; &amp;scy;&amp;ocy;&amp;bcy;&amp;scy;&amp;tcy;&amp;vcy;&amp;iecy;&amp;ncy;&amp;ncy;&amp;ocy;&amp;iecy; &amp;mcy;&amp;iecy;&amp;rcy;&amp;icy;&amp;lcy;&amp;ocy;, 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643050"/>
            <a:ext cx="1952625" cy="2019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7" descr="&amp;Scy;&amp;kcy;&amp;acy;&amp;zcy;&amp;kcy;&amp;acy; &amp;lcy;&amp;iecy;&amp;chcy;&amp;icy;&amp;tcy; &amp;dcy;&amp;ucy;&amp;shcy;&amp;ucy;. &amp;Scy;&amp;kcy;&amp;acy;&amp;zcy;&amp;kcy;&amp;ocy;&amp;tcy;&amp;iecy;&amp;rcy;&amp;acy;&amp;pcy;&amp;icy;&amp;yacy; - &amp;ucy;&amp;ncy;&amp;icy;&amp;vcy;&amp;iecy;&amp;rcy;&amp;scy;&amp;acy;&amp;lcy;&amp;softcy;&amp;ncy;&amp;ycy;&amp;jcy; &amp;yacy;&amp;zcy;&amp;ycy;&amp;kcy;. &amp;Bcy;&amp;ycy;&amp;tcy;&amp;softcy; &amp;zcy;&amp;dcy;&amp;ocy;&amp;rcy;&amp;ocy;&amp;vcy;&amp;ycy;&amp;mcy; &amp;lcy;&amp;iecy;&amp;gcy;&amp;kcy;&amp;ocy; &quot; &amp;iocy;&amp;Scy;&amp;Mcy;&amp;Icy; - &amp;Ncy;&amp;acy;&amp;rcy;&amp;ocy;&amp;dcy;&amp;ncy;&amp;ycy;&amp;jcy; &amp;rcy;&amp;iecy;&amp;jcy;&amp;tcy;&amp;icy;&amp;ncy;&amp;gcy; &amp;ncy;&amp;ocy;&amp;vcy;&amp;ocy;&amp;scy;&amp;tcy;&amp;iecy;&amp;j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929066"/>
            <a:ext cx="2462218" cy="24622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prstTxWarp prst="textInflate">
              <a:avLst/>
            </a:prstTxWarp>
            <a:normAutofit/>
          </a:bodyPr>
          <a:lstStyle/>
          <a:p>
            <a:r>
              <a:rPr lang="ru-RU" sz="40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Ожидаемые результаты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					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>
              <a:spcBef>
                <a:spcPts val="0"/>
              </a:spcBef>
            </a:pPr>
            <a:r>
              <a:rPr lang="ru-RU" dirty="0" smtClean="0"/>
              <a:t>Различать  жанры сказок</a:t>
            </a:r>
          </a:p>
          <a:p>
            <a:pPr marL="0">
              <a:spcBef>
                <a:spcPts val="0"/>
              </a:spcBef>
            </a:pPr>
            <a:r>
              <a:rPr lang="ru-RU" dirty="0" smtClean="0"/>
              <a:t>расширять и обогащать  словарный запас</a:t>
            </a:r>
          </a:p>
          <a:p>
            <a:r>
              <a:rPr lang="ru-RU" dirty="0" smtClean="0"/>
              <a:t>формировать  способность вспоминать действия в сказке и называть их</a:t>
            </a:r>
          </a:p>
          <a:p>
            <a:r>
              <a:rPr lang="ru-RU" dirty="0" smtClean="0"/>
              <a:t> соотносить названия действий с собственными движениями.</a:t>
            </a:r>
          </a:p>
          <a:p>
            <a:r>
              <a:rPr lang="ru-RU" dirty="0" smtClean="0"/>
              <a:t>уметь  описывать предметы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называть  их наиболее характерные особенности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различать  творческие мыслительные способности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50"/>
                            </p:stCondLst>
                            <p:childTnLst>
                              <p:par>
                                <p:cTn id="2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50"/>
                            </p:stCondLst>
                            <p:childTnLst>
                              <p:par>
                                <p:cTn id="2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900"/>
                            </p:stCondLst>
                            <p:childTnLst>
                              <p:par>
                                <p:cTn id="3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850"/>
                            </p:stCondLst>
                            <p:childTnLst>
                              <p:par>
                                <p:cTn id="4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400"/>
                            </p:stCondLst>
                            <p:childTnLst>
                              <p:par>
                                <p:cTn id="5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850"/>
                            </p:stCondLst>
                            <p:childTnLst>
                              <p:par>
                                <p:cTn id="6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234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Развитие связной речи посредством сказкотерапии</vt:lpstr>
      <vt:lpstr>Сказкотерапия</vt:lpstr>
      <vt:lpstr>Слайд 3</vt:lpstr>
      <vt:lpstr>Задачи</vt:lpstr>
      <vt:lpstr>Слайд 5</vt:lpstr>
      <vt:lpstr>Слайд 6</vt:lpstr>
      <vt:lpstr>Слайд 7</vt:lpstr>
      <vt:lpstr>Структура  интегрированного занятия</vt:lpstr>
      <vt:lpstr> Ожидаемые результаты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Совершенствование работы по развитию когнитивных функций с учетом принципа интеграции образовательных областей</dc:title>
  <cp:lastModifiedBy>User</cp:lastModifiedBy>
  <cp:revision>66</cp:revision>
  <dcterms:modified xsi:type="dcterms:W3CDTF">2020-08-11T07:43:08Z</dcterms:modified>
</cp:coreProperties>
</file>