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709" r:id="rId1"/>
  </p:sldMasterIdLst>
  <p:notesMasterIdLst>
    <p:notesMasterId r:id="rId12"/>
  </p:notesMasterIdLst>
  <p:sldIdLst>
    <p:sldId id="256" r:id="rId2"/>
    <p:sldId id="257" r:id="rId3"/>
    <p:sldId id="258" r:id="rId4"/>
    <p:sldId id="288" r:id="rId5"/>
    <p:sldId id="276" r:id="rId6"/>
    <p:sldId id="279" r:id="rId7"/>
    <p:sldId id="280" r:id="rId8"/>
    <p:sldId id="281" r:id="rId9"/>
    <p:sldId id="282" r:id="rId10"/>
    <p:sldId id="286" r:id="rId11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C8C3916A-9000-4E1F-9432-268D815C24F9}">
  <a:tblStyle styleId="{C8C3916A-9000-4E1F-9432-268D815C24F9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79" autoAdjust="0"/>
    <p:restoredTop sz="94660"/>
  </p:normalViewPr>
  <p:slideViewPr>
    <p:cSldViewPr snapToGrid="0">
      <p:cViewPr>
        <p:scale>
          <a:sx n="80" d="100"/>
          <a:sy n="80" d="100"/>
        </p:scale>
        <p:origin x="-1056" y="-276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50854491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7" name="Google Shape;127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g6c493124f8_0_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3" name="Google Shape;133;g6c493124f8_0_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g6c3d6c650c_0_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4" name="Google Shape;154;g6c3d6c650c_0_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g6c3d6c650c_0_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4" name="Google Shape;154;g6c3d6c650c_0_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171450"/>
            <a:ext cx="8695944" cy="452628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4015472"/>
            <a:ext cx="8723376" cy="998685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200152"/>
            <a:ext cx="7772400" cy="1335081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667001"/>
            <a:ext cx="6400800" cy="11049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0E2307-1E40-4E12-8716-25BFDA8E7013}" type="datetime1">
              <a:rPr lang="en-US" smtClean="0"/>
              <a:pPr/>
              <a:t>8/11/2020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 smtClean="0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 lang="ru"/>
          </a:p>
        </p:txBody>
      </p:sp>
    </p:spTree>
  </p:cSld>
  <p:clrMapOvr>
    <a:masterClrMapping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FCF5A-EA79-452C-A52C-1A2668C2E7DF}" type="datetime1">
              <a:rPr lang="en-US" smtClean="0"/>
              <a:pPr/>
              <a:t>8/11/2020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 smtClean="0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 lang="ru"/>
          </a:p>
        </p:txBody>
      </p:sp>
    </p:spTree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171450"/>
            <a:ext cx="8695944" cy="1069848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C4C28-BD4B-4892-9A2D-6E19BD753A9A}" type="datetime1">
              <a:rPr lang="en-US" smtClean="0"/>
              <a:pPr/>
              <a:t>8/11/2020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 smtClean="0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 lang="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535643"/>
            <a:ext cx="8723376" cy="998685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85850"/>
            <a:ext cx="2057400" cy="3365500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085852"/>
            <a:ext cx="6019800" cy="3365501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hf sldNum="0"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 and 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FD9D02-426E-46C9-9EE9-0DE1EF8B2838}" type="datetime1">
              <a:rPr lang="en-US" smtClean="0"/>
              <a:pPr/>
              <a:t>8/11/2020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 smtClean="0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 lang="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171450"/>
            <a:ext cx="8695944" cy="3552444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43" y="3152695"/>
            <a:ext cx="2876429" cy="535520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3056467"/>
            <a:ext cx="5544515" cy="637604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3065672"/>
            <a:ext cx="5467980" cy="580704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3055632"/>
            <a:ext cx="3308000" cy="488662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3043918"/>
            <a:ext cx="8723376" cy="997406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1847670"/>
            <a:ext cx="7772400" cy="1143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078088"/>
            <a:ext cx="6417734" cy="70485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8AEBBE-F8B2-42CF-9895-E86A608384EB}" type="datetime1">
              <a:rPr lang="en-US" smtClean="0"/>
              <a:pPr/>
              <a:t>8/11/2020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 smtClean="0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 lang="ru"/>
          </a:p>
        </p:txBody>
      </p:sp>
    </p:spTree>
  </p:cSld>
  <p:clrMapOvr>
    <a:masterClrMapping/>
  </p:clrMapOvr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FAA6B6-10E5-4810-BC9F-DA72D8452E73}" type="datetime1">
              <a:rPr lang="en-US" smtClean="0"/>
              <a:pPr/>
              <a:t>8/11/2020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 smtClean="0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 lang="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009394"/>
            <a:ext cx="3822192" cy="258546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009394"/>
            <a:ext cx="3822192" cy="258546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008585"/>
            <a:ext cx="3822192" cy="47982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7" y="2571751"/>
            <a:ext cx="3820055" cy="2022872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008585"/>
            <a:ext cx="3822192" cy="47982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71751"/>
            <a:ext cx="3822192" cy="2022872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18D072-EF12-4AA2-BD71-ABC68B06D0E2}" type="datetime1">
              <a:rPr lang="en-US" smtClean="0"/>
              <a:pPr/>
              <a:t>8/11/2020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 smtClean="0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 lang="ru"/>
          </a:p>
        </p:txBody>
      </p:sp>
    </p:spTree>
  </p:cSld>
  <p:clrMapOvr>
    <a:masterClrMapping/>
  </p:clrMapOvr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CDBF60-6CC3-4B74-A60D-3486985E4346}" type="datetime1">
              <a:rPr lang="en-US" smtClean="0"/>
              <a:pPr/>
              <a:t>8/11/2020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 smtClean="0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 lang="ru"/>
          </a:p>
        </p:txBody>
      </p:sp>
    </p:spTree>
  </p:cSld>
  <p:clrMapOvr>
    <a:masterClrMapping/>
  </p:clrMapOvr>
  <p:hf sldNum="0"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171450"/>
            <a:ext cx="8695944" cy="1069848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535645"/>
            <a:ext cx="8723376" cy="997406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714818-984F-4759-BF72-A33BDC1963BD}" type="datetime1">
              <a:rPr lang="en-US" smtClean="0"/>
              <a:pPr/>
              <a:t>8/11/2020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 smtClean="0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 lang="ru"/>
          </a:p>
        </p:txBody>
      </p:sp>
    </p:spTree>
  </p:cSld>
  <p:clrMapOvr>
    <a:masterClrMapping/>
  </p:clrMapOvr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171450"/>
            <a:ext cx="8695944" cy="1069848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7E191-5F94-4FC1-B823-BD7CABF7FA06}" type="datetime1">
              <a:rPr lang="en-US" smtClean="0"/>
              <a:pPr/>
              <a:t>8/11/2020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 smtClean="0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 lang="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2686052"/>
            <a:ext cx="3352800" cy="142875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535643"/>
            <a:ext cx="8723376" cy="998685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1714500"/>
            <a:ext cx="3352800" cy="939546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371600"/>
            <a:ext cx="3904076" cy="28575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171450"/>
            <a:ext cx="8695944" cy="452628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4015472"/>
            <a:ext cx="8723376" cy="998685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60" y="254002"/>
            <a:ext cx="3812645" cy="1822451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8" y="2089150"/>
            <a:ext cx="3818467" cy="18161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56D55-EFBE-4F9B-8A5F-09D42CA22A9B}" type="datetime1">
              <a:rPr lang="en-US" smtClean="0"/>
              <a:pPr/>
              <a:t>8/11/2020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 smtClean="0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 lang="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028700"/>
            <a:ext cx="3566160" cy="219456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171450"/>
            <a:ext cx="8695944" cy="185166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259572"/>
            <a:ext cx="8723376" cy="997406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53746"/>
            <a:ext cx="8229600" cy="93954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4687623"/>
            <a:ext cx="378669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9D1D110F-3F4E-48D9-B8AA-5D0E825AFDBA}" type="datetime1">
              <a:rPr lang="en-US" smtClean="0"/>
              <a:pPr/>
              <a:t>8/11/2020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43" y="4687623"/>
            <a:ext cx="3786691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4687623"/>
            <a:ext cx="1161826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 smtClean="0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 lang="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70" y="2006600"/>
            <a:ext cx="7408333" cy="25880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0" r:id="rId1"/>
    <p:sldLayoutId id="2147483711" r:id="rId2"/>
    <p:sldLayoutId id="2147483712" r:id="rId3"/>
    <p:sldLayoutId id="2147483713" r:id="rId4"/>
    <p:sldLayoutId id="2147483714" r:id="rId5"/>
    <p:sldLayoutId id="2147483715" r:id="rId6"/>
    <p:sldLayoutId id="2147483716" r:id="rId7"/>
    <p:sldLayoutId id="2147483717" r:id="rId8"/>
    <p:sldLayoutId id="2147483718" r:id="rId9"/>
    <p:sldLayoutId id="2147483719" r:id="rId10"/>
    <p:sldLayoutId id="2147483720" r:id="rId11"/>
    <p:sldLayoutId id="2147483721" r:id="rId12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4.jpeg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25"/>
          <p:cNvSpPr txBox="1">
            <a:spLocks noGrp="1"/>
          </p:cNvSpPr>
          <p:nvPr>
            <p:ph type="ctrTitle"/>
          </p:nvPr>
        </p:nvSpPr>
        <p:spPr>
          <a:xfrm>
            <a:off x="311701" y="368134"/>
            <a:ext cx="8520600" cy="1891722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3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Коррекционно-развивающая работа на занятиях по физической культуре </a:t>
            </a:r>
            <a:endParaRPr sz="3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3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детьми </a:t>
            </a:r>
            <a:r>
              <a:rPr lang="ru" sz="3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ОВЗ</a:t>
            </a:r>
            <a:r>
              <a:rPr lang="ru" sz="3000" b="1" dirty="0" smtClean="0"/>
              <a:t>  </a:t>
            </a:r>
            <a:endParaRPr sz="3000" b="1" dirty="0"/>
          </a:p>
        </p:txBody>
      </p:sp>
      <p:sp>
        <p:nvSpPr>
          <p:cNvPr id="130" name="Google Shape;130;p25"/>
          <p:cNvSpPr txBox="1">
            <a:spLocks noGrp="1"/>
          </p:cNvSpPr>
          <p:nvPr>
            <p:ph type="subTitle" idx="1"/>
          </p:nvPr>
        </p:nvSpPr>
        <p:spPr>
          <a:xfrm>
            <a:off x="3265720" y="2941005"/>
            <a:ext cx="5447831" cy="1951631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1800" i="1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Выполнил:  </a:t>
            </a:r>
            <a:r>
              <a:rPr lang="ru" sz="1800" i="1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ИФК ГБОУ ОДОД школа №69 </a:t>
            </a:r>
            <a:endParaRPr sz="1800" i="1" dirty="0">
              <a:solidFill>
                <a:schemeClr val="bg2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1800" i="1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Курортного района Санкт-Петербурга</a:t>
            </a:r>
            <a:endParaRPr sz="1800" i="1" dirty="0">
              <a:solidFill>
                <a:schemeClr val="bg2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1800" i="1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Бикчинтаев Д.Р.</a:t>
            </a:r>
            <a:endParaRPr sz="1800" i="1" dirty="0">
              <a:solidFill>
                <a:schemeClr val="bg2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076799" y="389336"/>
            <a:ext cx="578466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Спасибо за внимание!</a:t>
            </a:r>
            <a:endParaRPr lang="ru-RU" sz="28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95846" y="1212768"/>
            <a:ext cx="4797631" cy="359822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320022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26"/>
          <p:cNvSpPr txBox="1"/>
          <p:nvPr/>
        </p:nvSpPr>
        <p:spPr>
          <a:xfrm>
            <a:off x="142150" y="71877"/>
            <a:ext cx="8752468" cy="5428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Calibri"/>
              <a:buNone/>
            </a:pPr>
            <a:r>
              <a:rPr lang="ru" sz="2000" b="1" dirty="0">
                <a:solidFill>
                  <a:schemeClr val="bg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Категории детей с ОВЗ ДО школы № 69</a:t>
            </a:r>
            <a:endParaRPr sz="2000" b="1" dirty="0">
              <a:solidFill>
                <a:schemeClr val="bg1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  <a:sym typeface="Calibri"/>
            </a:endParaRPr>
          </a:p>
        </p:txBody>
      </p:sp>
      <p:sp>
        <p:nvSpPr>
          <p:cNvPr id="137" name="Google Shape;137;p26"/>
          <p:cNvSpPr txBox="1"/>
          <p:nvPr/>
        </p:nvSpPr>
        <p:spPr>
          <a:xfrm>
            <a:off x="89400" y="1072625"/>
            <a:ext cx="8965200" cy="45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2000" b="1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Особенности моторной сферы</a:t>
            </a:r>
            <a:endParaRPr sz="2000" b="1" dirty="0">
              <a:solidFill>
                <a:schemeClr val="bg2">
                  <a:lumMod val="25000"/>
                </a:schemeClr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  <a:sym typeface="Calibri"/>
            </a:endParaRPr>
          </a:p>
        </p:txBody>
      </p:sp>
      <p:graphicFrame>
        <p:nvGraphicFramePr>
          <p:cNvPr id="138" name="Google Shape;138;p26"/>
          <p:cNvGraphicFramePr/>
          <p:nvPr>
            <p:extLst>
              <p:ext uri="{D42A27DB-BD31-4B8C-83A1-F6EECF244321}">
                <p14:modId xmlns:p14="http://schemas.microsoft.com/office/powerpoint/2010/main" val="240904877"/>
              </p:ext>
            </p:extLst>
          </p:nvPr>
        </p:nvGraphicFramePr>
        <p:xfrm>
          <a:off x="142149" y="1558100"/>
          <a:ext cx="8912376" cy="5200620"/>
        </p:xfrm>
        <a:graphic>
          <a:graphicData uri="http://schemas.openxmlformats.org/drawingml/2006/table">
            <a:tbl>
              <a:tblPr>
                <a:noFill/>
                <a:tableStyleId>{C8C3916A-9000-4E1F-9432-268D815C24F9}</a:tableStyleId>
              </a:tblPr>
              <a:tblGrid>
                <a:gridCol w="2947438"/>
                <a:gridCol w="2982469"/>
                <a:gridCol w="2982469"/>
              </a:tblGrid>
              <a:tr h="5200620">
                <a:tc>
                  <a:txBody>
                    <a:bodyPr/>
                    <a:lstStyle/>
                    <a:p>
                      <a:pPr marL="285750" lvl="0" indent="-28575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 panose="020B0604020202020204" pitchFamily="34" charset="0"/>
                        <a:buChar char="•"/>
                      </a:pPr>
                      <a:r>
                        <a:rPr lang="ru" sz="1600" b="0" dirty="0"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  <a:sym typeface="Calibri"/>
                        </a:rPr>
                        <a:t>замедленная динамика моторного развития;</a:t>
                      </a:r>
                      <a:endParaRPr sz="1600" b="0" dirty="0"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  <a:sym typeface="Calibri"/>
                      </a:endParaRPr>
                    </a:p>
                    <a:p>
                      <a:pPr marL="285750" lvl="0" indent="-28575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 panose="020B0604020202020204" pitchFamily="34" charset="0"/>
                        <a:buChar char="•"/>
                      </a:pPr>
                      <a:r>
                        <a:rPr lang="ru" sz="1600" b="0" dirty="0"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  <a:sym typeface="Calibri"/>
                        </a:rPr>
                        <a:t>трудности переключения, координации и автоматизации движений;</a:t>
                      </a:r>
                      <a:endParaRPr sz="1600" b="0" dirty="0"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  <a:sym typeface="Calibri"/>
                      </a:endParaRPr>
                    </a:p>
                    <a:p>
                      <a:pPr marL="285750" lvl="0" indent="-28575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 panose="020B0604020202020204" pitchFamily="34" charset="0"/>
                        <a:buChar char="•"/>
                      </a:pPr>
                      <a:r>
                        <a:rPr lang="ru" sz="1600" b="0" dirty="0"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  <a:sym typeface="Calibri"/>
                        </a:rPr>
                        <a:t>быстрая истощаемость;</a:t>
                      </a:r>
                      <a:endParaRPr sz="1600" b="0" dirty="0"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  <a:sym typeface="Calibri"/>
                      </a:endParaRPr>
                    </a:p>
                    <a:p>
                      <a:pPr marL="285750" lvl="0" indent="-28575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 panose="020B0604020202020204" pitchFamily="34" charset="0"/>
                        <a:buChar char="•"/>
                      </a:pPr>
                      <a:r>
                        <a:rPr lang="ru" sz="1600" b="0" dirty="0"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  <a:sym typeface="Calibri"/>
                        </a:rPr>
                        <a:t>нарушение произвольной регуляции движений;</a:t>
                      </a:r>
                      <a:endParaRPr sz="1600" b="0" dirty="0"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  <a:sym typeface="Calibri"/>
                      </a:endParaRPr>
                    </a:p>
                    <a:p>
                      <a:pPr marL="285750" lvl="0" indent="-28575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 panose="020B0604020202020204" pitchFamily="34" charset="0"/>
                        <a:buChar char="•"/>
                      </a:pPr>
                      <a:r>
                        <a:rPr lang="ru" sz="1600" b="0" dirty="0"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  <a:sym typeface="Calibri"/>
                        </a:rPr>
                        <a:t>затрудненность усвоения новых двигательных  формул, особенно связанных с мелкими точными движениями.</a:t>
                      </a:r>
                      <a:endParaRPr sz="16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/>
                      </a:solidFill>
                      <a:prstDash val="dot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dot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dot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dot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285750" lvl="0" indent="-28575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 panose="020B0604020202020204" pitchFamily="34" charset="0"/>
                        <a:buChar char="•"/>
                      </a:pPr>
                      <a:r>
                        <a:rPr lang="ru" sz="1600" b="0" dirty="0"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  <a:sym typeface="Calibri"/>
                        </a:rPr>
                        <a:t>замедленная динамика моторного развития;</a:t>
                      </a:r>
                      <a:endParaRPr sz="1600" b="0" dirty="0"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  <a:sym typeface="Calibri"/>
                      </a:endParaRPr>
                    </a:p>
                    <a:p>
                      <a:pPr marL="285750" lvl="0" indent="-28575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 panose="020B0604020202020204" pitchFamily="34" charset="0"/>
                        <a:buChar char="•"/>
                      </a:pPr>
                      <a:r>
                        <a:rPr lang="ru" sz="1600" b="0" dirty="0"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  <a:sym typeface="Calibri"/>
                        </a:rPr>
                        <a:t>трудности переключения, координации и автоматизации движений;</a:t>
                      </a:r>
                      <a:endParaRPr sz="1600" b="0" dirty="0"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  <a:sym typeface="Calibri"/>
                      </a:endParaRPr>
                    </a:p>
                    <a:p>
                      <a:pPr marL="285750" lvl="0" indent="-28575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 panose="020B0604020202020204" pitchFamily="34" charset="0"/>
                        <a:buChar char="•"/>
                      </a:pPr>
                      <a:r>
                        <a:rPr lang="ru" sz="1600" b="0" dirty="0"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  <a:sym typeface="Calibri"/>
                        </a:rPr>
                        <a:t>быстрая истощаемость;</a:t>
                      </a:r>
                      <a:endParaRPr sz="1600" b="0" dirty="0"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  <a:sym typeface="Calibri"/>
                      </a:endParaRPr>
                    </a:p>
                    <a:p>
                      <a:pPr marL="285750" lvl="0" indent="-28575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 panose="020B0604020202020204" pitchFamily="34" charset="0"/>
                        <a:buChar char="•"/>
                      </a:pPr>
                      <a:r>
                        <a:rPr lang="ru" sz="1600" b="0" dirty="0"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  <a:sym typeface="Calibri"/>
                        </a:rPr>
                        <a:t>нарушение произвольной регуляции движений;</a:t>
                      </a:r>
                      <a:endParaRPr sz="1600" b="0" dirty="0"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  <a:sym typeface="Calibri"/>
                      </a:endParaRPr>
                    </a:p>
                    <a:p>
                      <a:pPr marL="285750" lvl="0" indent="-28575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 panose="020B0604020202020204" pitchFamily="34" charset="0"/>
                        <a:buChar char="•"/>
                      </a:pPr>
                      <a:r>
                        <a:rPr lang="ru" sz="1600" b="0" dirty="0"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  <a:sym typeface="Calibri"/>
                        </a:rPr>
                        <a:t>затрудненность усвоения новых двигательных  формул, особенно связанных с мелкими точными движениями.</a:t>
                      </a:r>
                      <a:endParaRPr sz="1600" b="0" dirty="0"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  <a:sym typeface="Calibri"/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400" dirty="0"/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/>
                      </a:solidFill>
                      <a:prstDash val="dot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dot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dot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dot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400" dirty="0"/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/>
                      </a:solidFill>
                      <a:prstDash val="dot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dot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dot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dot"/>
                      <a:round/>
                      <a:headEnd type="none" w="sm" len="sm"/>
                      <a:tailEnd type="none" w="sm" len="sm"/>
                    </a:lnB>
                  </a:tcPr>
                </a:tc>
              </a:tr>
            </a:tbl>
          </a:graphicData>
        </a:graphic>
      </p:graphicFrame>
      <p:cxnSp>
        <p:nvCxnSpPr>
          <p:cNvPr id="139" name="Google Shape;139;p26"/>
          <p:cNvCxnSpPr/>
          <p:nvPr/>
        </p:nvCxnSpPr>
        <p:spPr>
          <a:xfrm rot="10800000" flipH="1">
            <a:off x="3101600" y="1545250"/>
            <a:ext cx="12900" cy="3540900"/>
          </a:xfrm>
          <a:prstGeom prst="straightConnector1">
            <a:avLst/>
          </a:pr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40" name="Google Shape;140;p26"/>
          <p:cNvCxnSpPr/>
          <p:nvPr/>
        </p:nvCxnSpPr>
        <p:spPr>
          <a:xfrm>
            <a:off x="6086900" y="1532225"/>
            <a:ext cx="0" cy="3463500"/>
          </a:xfrm>
          <a:prstGeom prst="straightConnector1">
            <a:avLst/>
          </a:pr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41" name="Google Shape;141;p26"/>
          <p:cNvCxnSpPr/>
          <p:nvPr/>
        </p:nvCxnSpPr>
        <p:spPr>
          <a:xfrm rot="10800000">
            <a:off x="3127450" y="653600"/>
            <a:ext cx="0" cy="4263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42" name="Google Shape;142;p26"/>
          <p:cNvCxnSpPr/>
          <p:nvPr/>
        </p:nvCxnSpPr>
        <p:spPr>
          <a:xfrm rot="10800000">
            <a:off x="6099825" y="640700"/>
            <a:ext cx="0" cy="4392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43" name="Google Shape;143;p26"/>
          <p:cNvCxnSpPr/>
          <p:nvPr/>
        </p:nvCxnSpPr>
        <p:spPr>
          <a:xfrm>
            <a:off x="25850" y="71875"/>
            <a:ext cx="3114600" cy="6075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44" name="Google Shape;144;p26"/>
          <p:cNvCxnSpPr/>
          <p:nvPr/>
        </p:nvCxnSpPr>
        <p:spPr>
          <a:xfrm>
            <a:off x="3153300" y="666350"/>
            <a:ext cx="29337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45" name="Google Shape;145;p26"/>
          <p:cNvCxnSpPr/>
          <p:nvPr/>
        </p:nvCxnSpPr>
        <p:spPr>
          <a:xfrm rot="10800000" flipH="1">
            <a:off x="6125675" y="7250"/>
            <a:ext cx="3024000" cy="6462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46" name="Google Shape;146;p26"/>
          <p:cNvCxnSpPr>
            <a:stCxn id="137" idx="1"/>
          </p:cNvCxnSpPr>
          <p:nvPr/>
        </p:nvCxnSpPr>
        <p:spPr>
          <a:xfrm rot="10800000" flipH="1">
            <a:off x="89400" y="1092725"/>
            <a:ext cx="3051000" cy="2061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47" name="Google Shape;147;p26"/>
          <p:cNvCxnSpPr>
            <a:stCxn id="137" idx="1"/>
          </p:cNvCxnSpPr>
          <p:nvPr/>
        </p:nvCxnSpPr>
        <p:spPr>
          <a:xfrm>
            <a:off x="89400" y="1298825"/>
            <a:ext cx="3025200" cy="2850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48" name="Google Shape;148;p26"/>
          <p:cNvCxnSpPr/>
          <p:nvPr/>
        </p:nvCxnSpPr>
        <p:spPr>
          <a:xfrm>
            <a:off x="3153300" y="1105750"/>
            <a:ext cx="2959500" cy="129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49" name="Google Shape;149;p26"/>
          <p:cNvCxnSpPr>
            <a:endCxn id="137" idx="3"/>
          </p:cNvCxnSpPr>
          <p:nvPr/>
        </p:nvCxnSpPr>
        <p:spPr>
          <a:xfrm>
            <a:off x="6112800" y="1118525"/>
            <a:ext cx="2941800" cy="1803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50" name="Google Shape;150;p26"/>
          <p:cNvCxnSpPr/>
          <p:nvPr/>
        </p:nvCxnSpPr>
        <p:spPr>
          <a:xfrm rot="10800000" flipH="1">
            <a:off x="6099825" y="1298850"/>
            <a:ext cx="2954700" cy="2463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51" name="Google Shape;151;p26"/>
          <p:cNvCxnSpPr/>
          <p:nvPr/>
        </p:nvCxnSpPr>
        <p:spPr>
          <a:xfrm rot="10800000" flipH="1">
            <a:off x="3127450" y="1558100"/>
            <a:ext cx="2959500" cy="129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" name="TextBox 1"/>
          <p:cNvSpPr txBox="1"/>
          <p:nvPr/>
        </p:nvSpPr>
        <p:spPr>
          <a:xfrm>
            <a:off x="332509" y="640700"/>
            <a:ext cx="26125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Дети с тяжелыми нарушениями речи</a:t>
            </a:r>
            <a:endParaRPr lang="ru-RU" b="1" dirty="0">
              <a:solidFill>
                <a:schemeClr val="bg2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232659" y="610432"/>
            <a:ext cx="267868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Дети с задержкой психического развития</a:t>
            </a:r>
            <a:endParaRPr lang="ru-RU" b="1" dirty="0">
              <a:solidFill>
                <a:schemeClr val="bg2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125678" y="679375"/>
            <a:ext cx="276894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Дети с умственной отсталостью (легкой и умеренной)</a:t>
            </a:r>
            <a:endParaRPr lang="ru-RU" b="1" dirty="0">
              <a:solidFill>
                <a:schemeClr val="bg2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021640" y="1604070"/>
            <a:ext cx="3128041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Нарушения</a:t>
            </a:r>
            <a:r>
              <a:rPr lang="ru-RU" dirty="0">
                <a:solidFill>
                  <a:schemeClr val="dk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 </a:t>
            </a:r>
            <a: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физического</a:t>
            </a:r>
            <a:r>
              <a:rPr lang="ru-RU" dirty="0">
                <a:solidFill>
                  <a:schemeClr val="dk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 </a:t>
            </a:r>
            <a: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развития</a:t>
            </a:r>
            <a:r>
              <a:rPr lang="ru-RU" dirty="0">
                <a:solidFill>
                  <a:schemeClr val="dk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: </a:t>
            </a:r>
            <a:r>
              <a:rPr lang="ru-RU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отставание в длине и массе тела, ожирение, нарушения строения скелета, сниженная жизненная емкость легких.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Нарушения</a:t>
            </a:r>
            <a:r>
              <a:rPr lang="ru-RU" dirty="0">
                <a:solidFill>
                  <a:schemeClr val="dk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 </a:t>
            </a:r>
            <a: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в</a:t>
            </a:r>
            <a:r>
              <a:rPr lang="ru-RU" dirty="0">
                <a:solidFill>
                  <a:schemeClr val="dk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 </a:t>
            </a:r>
            <a: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развитии</a:t>
            </a:r>
            <a:r>
              <a:rPr lang="ru-RU" dirty="0">
                <a:solidFill>
                  <a:schemeClr val="dk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 </a:t>
            </a:r>
            <a: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основных</a:t>
            </a:r>
            <a:r>
              <a:rPr lang="ru-RU" dirty="0">
                <a:solidFill>
                  <a:schemeClr val="dk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 </a:t>
            </a:r>
            <a: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движений</a:t>
            </a:r>
            <a:r>
              <a:rPr lang="ru-RU" dirty="0">
                <a:solidFill>
                  <a:schemeClr val="dk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: нарушение произвольности, </a:t>
            </a:r>
            <a:r>
              <a:rPr lang="ru-RU" dirty="0" err="1">
                <a:solidFill>
                  <a:schemeClr val="dk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дискоординация</a:t>
            </a:r>
            <a:r>
              <a:rPr lang="ru-RU" dirty="0">
                <a:solidFill>
                  <a:schemeClr val="dk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 движений, нарушения функции равновесия, нарушения движений в пространстве и времени. 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Нарушения в развитии физических качеств: силы, быстроты, выносливости.</a:t>
            </a:r>
            <a:endParaRPr lang="ru-RU" dirty="0">
              <a:solidFill>
                <a:schemeClr val="dk1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  <a:sym typeface="Calibri"/>
            </a:endParaRP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dirty="0">
                <a:solidFill>
                  <a:schemeClr val="dk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 </a:t>
            </a:r>
            <a: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Быстрая</a:t>
            </a:r>
            <a:r>
              <a:rPr lang="ru-RU" dirty="0">
                <a:solidFill>
                  <a:schemeClr val="dk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 </a:t>
            </a:r>
            <a: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утомляемость</a:t>
            </a:r>
            <a:r>
              <a:rPr lang="ru-RU" dirty="0">
                <a:solidFill>
                  <a:schemeClr val="dk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p27"/>
          <p:cNvSpPr txBox="1"/>
          <p:nvPr/>
        </p:nvSpPr>
        <p:spPr>
          <a:xfrm>
            <a:off x="155780" y="167975"/>
            <a:ext cx="8738843" cy="11295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Структура занятия </a:t>
            </a:r>
            <a:endParaRPr lang="ru" sz="2400" b="1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2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</a:t>
            </a:r>
            <a:r>
              <a:rPr lang="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физической культуре для детей с ОВЗ</a:t>
            </a:r>
            <a:endParaRPr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7" name="Google Shape;157;p27"/>
          <p:cNvSpPr txBox="1"/>
          <p:nvPr/>
        </p:nvSpPr>
        <p:spPr>
          <a:xfrm>
            <a:off x="0" y="1297513"/>
            <a:ext cx="4470900" cy="346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2000" u="sng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Вводная </a:t>
            </a:r>
            <a:r>
              <a:rPr lang="ru" sz="2000" u="sng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часть</a:t>
            </a:r>
            <a:endParaRPr sz="2000" u="sng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b="1" dirty="0"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Font typeface="Arial" panose="020B0604020202020204" pitchFamily="34" charset="0"/>
              <a:buChar char="•"/>
            </a:pPr>
            <a:r>
              <a:rPr lang="ru" sz="2000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Построение;</a:t>
            </a:r>
            <a:endParaRPr sz="2000" dirty="0">
              <a:solidFill>
                <a:schemeClr val="bg2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Font typeface="Arial" panose="020B0604020202020204" pitchFamily="34" charset="0"/>
              <a:buChar char="•"/>
            </a:pPr>
            <a:r>
              <a:rPr lang="ru" sz="2000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Приветствие;</a:t>
            </a:r>
            <a:endParaRPr sz="2000" dirty="0">
              <a:solidFill>
                <a:schemeClr val="bg2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Font typeface="Arial" panose="020B0604020202020204" pitchFamily="34" charset="0"/>
              <a:buChar char="•"/>
            </a:pPr>
            <a:r>
              <a:rPr lang="ru" sz="2000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Понимание состояния </a:t>
            </a:r>
            <a:r>
              <a:rPr lang="ru" sz="2000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детей;</a:t>
            </a:r>
            <a:endParaRPr sz="2000" dirty="0">
              <a:solidFill>
                <a:schemeClr val="bg2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Font typeface="Arial" panose="020B0604020202020204" pitchFamily="34" charset="0"/>
              <a:buChar char="•"/>
            </a:pPr>
            <a:r>
              <a:rPr lang="ru" sz="2000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Мотивационная часть;</a:t>
            </a:r>
            <a:endParaRPr sz="2000" dirty="0">
              <a:solidFill>
                <a:schemeClr val="bg2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Font typeface="Arial" panose="020B0604020202020204" pitchFamily="34" charset="0"/>
              <a:buChar char="•"/>
            </a:pPr>
            <a:r>
              <a:rPr lang="ru" sz="2000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ОРУ на месте или в </a:t>
            </a:r>
            <a:r>
              <a:rPr lang="ru" sz="2000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движении.</a:t>
            </a:r>
            <a:endParaRPr sz="2000" dirty="0">
              <a:solidFill>
                <a:schemeClr val="bg2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ctr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ru" dirty="0">
                <a:solidFill>
                  <a:schemeClr val="bg2">
                    <a:lumMod val="10000"/>
                  </a:schemeClr>
                </a:solidFill>
              </a:rPr>
              <a:t>                           </a:t>
            </a:r>
            <a:endParaRPr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6" name="Google Shape;164;p28"/>
          <p:cNvSpPr txBox="1"/>
          <p:nvPr/>
        </p:nvSpPr>
        <p:spPr>
          <a:xfrm>
            <a:off x="4470900" y="1291843"/>
            <a:ext cx="3690961" cy="29388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2000" b="1" u="sng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Основная часть</a:t>
            </a:r>
            <a:endParaRPr sz="2000" b="1" u="sng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Font typeface="Arial" panose="020B0604020202020204" pitchFamily="34" charset="0"/>
              <a:buChar char="•"/>
            </a:pPr>
            <a:r>
              <a:rPr lang="ru" sz="2000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" sz="1800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</a:t>
            </a:r>
            <a:r>
              <a:rPr lang="ru" sz="1800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виды движений </a:t>
            </a:r>
            <a:r>
              <a:rPr lang="ru" sz="1800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Font typeface="+mj-lt"/>
              <a:buAutoNum type="arabicPeriod"/>
            </a:pPr>
            <a:r>
              <a:rPr lang="ru-RU" sz="1800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</a:t>
            </a:r>
            <a:r>
              <a:rPr lang="ru" sz="1800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одьба</a:t>
            </a: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Font typeface="+mj-lt"/>
              <a:buAutoNum type="arabicPeriod"/>
            </a:pPr>
            <a:r>
              <a:rPr lang="ru-RU" sz="1800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</a:t>
            </a:r>
            <a:r>
              <a:rPr lang="ru" sz="1800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ег</a:t>
            </a: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Font typeface="+mj-lt"/>
              <a:buAutoNum type="arabicPeriod"/>
            </a:pPr>
            <a:r>
              <a:rPr lang="ru" sz="1800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Ползание и лазанье</a:t>
            </a: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Font typeface="+mj-lt"/>
              <a:buAutoNum type="arabicPeriod"/>
            </a:pPr>
            <a:r>
              <a:rPr lang="ru" sz="1800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Метание, бросание и ловля</a:t>
            </a: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Font typeface="+mj-lt"/>
              <a:buAutoNum type="arabicPeriod"/>
            </a:pPr>
            <a:r>
              <a:rPr lang="ru" sz="1800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Прыжки</a:t>
            </a: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Font typeface="+mj-lt"/>
              <a:buAutoNum type="arabicPeriod"/>
            </a:pPr>
            <a:r>
              <a:rPr lang="ru" sz="1800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Равновесие</a:t>
            </a:r>
          </a:p>
          <a:p>
            <a:pPr marL="114300" lvl="0" algn="l" rtl="0">
              <a:spcBef>
                <a:spcPts val="0"/>
              </a:spcBef>
              <a:spcAft>
                <a:spcPts val="0"/>
              </a:spcAft>
              <a:buSzPts val="1800"/>
            </a:pPr>
            <a:endParaRPr lang="ru" sz="1800" dirty="0" smtClean="0">
              <a:solidFill>
                <a:schemeClr val="bg2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14300" lvl="0" algn="l" rtl="0">
              <a:spcBef>
                <a:spcPts val="0"/>
              </a:spcBef>
              <a:spcAft>
                <a:spcPts val="0"/>
              </a:spcAft>
              <a:buSzPts val="1800"/>
            </a:pPr>
            <a:r>
              <a:rPr lang="ru" sz="1800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</a:t>
            </a:r>
            <a:endParaRPr sz="1800" dirty="0">
              <a:solidFill>
                <a:schemeClr val="bg2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0" algn="l" rtl="0">
              <a:spcBef>
                <a:spcPts val="0"/>
              </a:spcBef>
              <a:spcAft>
                <a:spcPts val="0"/>
              </a:spcAft>
            </a:pPr>
            <a:endParaRPr sz="1800" dirty="0">
              <a:solidFill>
                <a:schemeClr val="bg2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433030" y="3603721"/>
            <a:ext cx="2279430" cy="125399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p27"/>
          <p:cNvSpPr txBox="1"/>
          <p:nvPr/>
        </p:nvSpPr>
        <p:spPr>
          <a:xfrm>
            <a:off x="155780" y="167975"/>
            <a:ext cx="8738843" cy="11295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Структура занятия </a:t>
            </a:r>
            <a:endParaRPr lang="ru" sz="2400" b="1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2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</a:t>
            </a:r>
            <a:r>
              <a:rPr lang="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физической культуре для детей с ОВЗ</a:t>
            </a:r>
            <a:endParaRPr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69329" y="2556818"/>
            <a:ext cx="1889967" cy="226285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8" name="Прямоугольник 7"/>
          <p:cNvSpPr/>
          <p:nvPr/>
        </p:nvSpPr>
        <p:spPr>
          <a:xfrm>
            <a:off x="274532" y="1523072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marL="400050" indent="-285750">
              <a:buSzPts val="1800"/>
              <a:buFont typeface="Arial" panose="020B0604020202020204" pitchFamily="34" charset="0"/>
              <a:buChar char="•"/>
            </a:pPr>
            <a:r>
              <a:rPr lang="ru-RU" sz="1800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Специальные </a:t>
            </a:r>
            <a:r>
              <a:rPr lang="ru-RU" sz="1800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упражнения                                                большой </a:t>
            </a:r>
            <a:r>
              <a:rPr lang="ru-RU" sz="1800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подвижности</a:t>
            </a:r>
          </a:p>
          <a:p>
            <a:pPr marL="400050" indent="-285750">
              <a:buSzPts val="1800"/>
              <a:buFont typeface="Arial" panose="020B0604020202020204" pitchFamily="34" charset="0"/>
              <a:buChar char="•"/>
            </a:pPr>
            <a:r>
              <a:rPr lang="ru-RU" sz="1800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Игры большой подвижности</a:t>
            </a:r>
            <a:endParaRPr lang="ru-RU" sz="1800" dirty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840262" y="4104238"/>
            <a:ext cx="447106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lvl="0" indent="-342900">
              <a:buSzPts val="1800"/>
              <a:buChar char="●"/>
            </a:pPr>
            <a:r>
              <a:rPr lang="ru-RU" sz="1800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Прощание</a:t>
            </a:r>
            <a:endParaRPr lang="ru-RU" sz="18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3840262" y="1774343"/>
            <a:ext cx="3823853" cy="25237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1800" u="sng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Заключительная часть</a:t>
            </a:r>
          </a:p>
          <a:p>
            <a:pPr lvl="0" algn="ctr"/>
            <a:endParaRPr lang="ru-RU" sz="1800" b="1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0" indent="-342900">
              <a:buSzPts val="1800"/>
              <a:buChar char="●"/>
            </a:pPr>
            <a:r>
              <a:rPr lang="ru-RU" sz="1800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Игры малой подвижности</a:t>
            </a:r>
          </a:p>
          <a:p>
            <a:pPr marL="457200" lvl="0" indent="-342900">
              <a:buSzPts val="1800"/>
              <a:buChar char="●"/>
            </a:pPr>
            <a:r>
              <a:rPr lang="ru-RU" sz="1800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Специальные упражнения малой подвижности</a:t>
            </a:r>
          </a:p>
          <a:p>
            <a:pPr marL="457200" lvl="0" indent="-342900">
              <a:buSzPts val="1800"/>
              <a:buChar char="●"/>
            </a:pPr>
            <a:r>
              <a:rPr lang="ru-RU" sz="1800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Дыхательные упражнения</a:t>
            </a:r>
          </a:p>
          <a:p>
            <a:pPr marL="457200" lvl="0" indent="-342900">
              <a:buSzPts val="1800"/>
              <a:buChar char="●"/>
            </a:pPr>
            <a:r>
              <a:rPr lang="ru-RU" sz="1800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Расслабляющие упражнения</a:t>
            </a:r>
          </a:p>
          <a:p>
            <a:pPr marL="457200" lvl="0" indent="-342900">
              <a:buSzPts val="1800"/>
              <a:buChar char="●"/>
            </a:pPr>
            <a:r>
              <a:rPr lang="ru-RU" sz="1800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Построение</a:t>
            </a:r>
            <a:r>
              <a:rPr lang="ru-RU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308585" y="2765678"/>
            <a:ext cx="1586038" cy="184513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601912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4414" y="154381"/>
            <a:ext cx="7405597" cy="1432551"/>
          </a:xfrm>
        </p:spPr>
        <p:txBody>
          <a:bodyPr>
            <a:normAutofit/>
          </a:bodyPr>
          <a:lstStyle/>
          <a:p>
            <a:pPr algn="r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Различные упражнения с применением спортивного оборудования и наглядно-прикладного пособия в своей практике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90005" y="4637879"/>
            <a:ext cx="86333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800" b="1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Варианты применение спортивного  инвентаря на тему занятия «Основы ПДД»</a:t>
            </a:r>
            <a:endParaRPr lang="ru-RU" sz="1800" b="1" dirty="0">
              <a:solidFill>
                <a:schemeClr val="bg2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998312" y="1988134"/>
            <a:ext cx="4645969" cy="264974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43187" y="1511598"/>
            <a:ext cx="2329457" cy="146815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607915" y="2504499"/>
            <a:ext cx="2687280" cy="194871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18028257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4414" y="154381"/>
            <a:ext cx="7405597" cy="1432551"/>
          </a:xfrm>
        </p:spPr>
        <p:txBody>
          <a:bodyPr>
            <a:normAutofit/>
          </a:bodyPr>
          <a:lstStyle/>
          <a:p>
            <a:pPr algn="r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Различные упражнения с применением спортивного оборудования и наглядно-прикладного пособия в своей практике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30629" y="1564724"/>
            <a:ext cx="2281961" cy="319653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95043" y="2678851"/>
            <a:ext cx="3698863" cy="208240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TextBox 3"/>
          <p:cNvSpPr txBox="1"/>
          <p:nvPr/>
        </p:nvSpPr>
        <p:spPr>
          <a:xfrm>
            <a:off x="2500040" y="1789703"/>
            <a:ext cx="410884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800" b="1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Использование наглядно-прикладного материала. </a:t>
            </a:r>
            <a:endParaRPr lang="ru-RU" sz="1800" b="1" dirty="0">
              <a:solidFill>
                <a:schemeClr val="bg2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17332" y="1635323"/>
            <a:ext cx="2344448" cy="312593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7847053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4414" y="154381"/>
            <a:ext cx="7405597" cy="1432551"/>
          </a:xfrm>
        </p:spPr>
        <p:txBody>
          <a:bodyPr>
            <a:normAutofit/>
          </a:bodyPr>
          <a:lstStyle/>
          <a:p>
            <a:pPr algn="r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Различные упражнения с применением спортивного оборудования и наглядно-прикладного пособия в своей практике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44382" y="1223160"/>
            <a:ext cx="49282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800" b="1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«Сенсомоторная комната своими руками»</a:t>
            </a:r>
            <a:endParaRPr lang="ru-RU" sz="1800" b="1" dirty="0">
              <a:solidFill>
                <a:schemeClr val="bg2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68133" y="1930257"/>
            <a:ext cx="2312719" cy="272478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87009" y="1610206"/>
            <a:ext cx="2411648" cy="321553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211969" y="1658526"/>
            <a:ext cx="1334720" cy="163412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9608"/>
          <a:stretch/>
        </p:blipFill>
        <p:spPr>
          <a:xfrm>
            <a:off x="3494894" y="3145346"/>
            <a:ext cx="2635226" cy="168039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60106770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4414" y="154381"/>
            <a:ext cx="7405597" cy="1432551"/>
          </a:xfrm>
        </p:spPr>
        <p:txBody>
          <a:bodyPr>
            <a:normAutofit/>
          </a:bodyPr>
          <a:lstStyle/>
          <a:p>
            <a:pPr algn="r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Различные упражнения с применением спортивного оборудования и наглядно-прикладного пособия в своей практике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37505" y="1264124"/>
            <a:ext cx="49282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800" b="1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«Сенсомоторная комната»</a:t>
            </a:r>
            <a:endParaRPr lang="ru-RU" sz="1800" b="1" dirty="0">
              <a:solidFill>
                <a:schemeClr val="bg2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37505" y="1645332"/>
            <a:ext cx="5691251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Лазанье по гимнастической стенки с применением веревок и эспандера</a:t>
            </a:r>
            <a:r>
              <a:rPr lang="ru-RU" sz="2400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ctr"/>
            <a:endParaRPr lang="ru-RU" sz="2400" dirty="0">
              <a:solidFill>
                <a:schemeClr val="bg2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2" name="Picture 4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37505" y="2455266"/>
            <a:ext cx="2185059" cy="126688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51337" y="2618429"/>
            <a:ext cx="1772515" cy="236335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8" name="TextBox 7"/>
          <p:cNvSpPr txBox="1"/>
          <p:nvPr/>
        </p:nvSpPr>
        <p:spPr>
          <a:xfrm>
            <a:off x="5664531" y="1774350"/>
            <a:ext cx="281445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на подвесном валике для развития ловкости.</a:t>
            </a:r>
          </a:p>
        </p:txBody>
      </p:sp>
      <p:pic>
        <p:nvPicPr>
          <p:cNvPr id="9" name="Picture 3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832469" y="3454896"/>
            <a:ext cx="2646514" cy="133168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799482" y="2725307"/>
            <a:ext cx="1730098" cy="139543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257599438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4414" y="154381"/>
            <a:ext cx="7405597" cy="1432551"/>
          </a:xfrm>
        </p:spPr>
        <p:txBody>
          <a:bodyPr>
            <a:normAutofit/>
          </a:bodyPr>
          <a:lstStyle/>
          <a:p>
            <a:pPr algn="r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Различные упражнения с применением спортивного оборудования и наглядно-прикладного пособия в своей практике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01880" y="1360323"/>
            <a:ext cx="49282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800" b="1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«Сенсомоторная комната»</a:t>
            </a:r>
            <a:endParaRPr lang="ru-RU" sz="1800" b="1" dirty="0">
              <a:solidFill>
                <a:schemeClr val="bg2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1" name="Picture 3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055434" y="2243542"/>
            <a:ext cx="3669468" cy="236408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12" name="Picture 2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436424" y="1650671"/>
            <a:ext cx="2220687" cy="229193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13" name="Picture 2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246915" y="2660074"/>
            <a:ext cx="3616041" cy="229016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16" name="TextBox 15"/>
          <p:cNvSpPr txBox="1"/>
          <p:nvPr/>
        </p:nvSpPr>
        <p:spPr>
          <a:xfrm>
            <a:off x="350525" y="1761854"/>
            <a:ext cx="29905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800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Упражнения </a:t>
            </a:r>
          </a:p>
          <a:p>
            <a:r>
              <a:rPr lang="ru-RU" sz="1800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подвесной платформе</a:t>
            </a:r>
            <a:endParaRPr lang="ru-RU" sz="1800" dirty="0">
              <a:solidFill>
                <a:schemeClr val="bg2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917500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325</TotalTime>
  <Words>382</Words>
  <Application>Microsoft Office PowerPoint</Application>
  <PresentationFormat>Экран (16:9)</PresentationFormat>
  <Paragraphs>72</Paragraphs>
  <Slides>10</Slides>
  <Notes>4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Волна</vt:lpstr>
      <vt:lpstr>Коррекционно-развивающая работа на занятиях по физической культуре  с детьми ОВЗ  </vt:lpstr>
      <vt:lpstr>Презентация PowerPoint</vt:lpstr>
      <vt:lpstr>Презентация PowerPoint</vt:lpstr>
      <vt:lpstr>Презентация PowerPoint</vt:lpstr>
      <vt:lpstr>Различные упражнения с применением спортивного оборудования и наглядно-прикладного пособия в своей практике</vt:lpstr>
      <vt:lpstr>Различные упражнения с применением спортивного оборудования и наглядно-прикладного пособия в своей практике</vt:lpstr>
      <vt:lpstr>Различные упражнения с применением спортивного оборудования и наглядно-прикладного пособия в своей практике</vt:lpstr>
      <vt:lpstr>Различные упражнения с применением спортивного оборудования и наглядно-прикладного пособия в своей практике</vt:lpstr>
      <vt:lpstr>Различные упражнения с применением спортивного оборудования и наглядно-прикладного пособия в своей практике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Коррекционно-развивающая работа на занятиях по физической культуре  с детьми с ОВЗ</dc:title>
  <dc:creator>рафхат</dc:creator>
  <cp:lastModifiedBy>рафхат</cp:lastModifiedBy>
  <cp:revision>42</cp:revision>
  <dcterms:modified xsi:type="dcterms:W3CDTF">2020-08-11T11:14:44Z</dcterms:modified>
</cp:coreProperties>
</file>