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3"/>
  </p:notesMasterIdLst>
  <p:sldIdLst>
    <p:sldId id="27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9" r:id="rId14"/>
    <p:sldId id="270" r:id="rId15"/>
    <p:sldId id="272" r:id="rId16"/>
    <p:sldId id="273" r:id="rId17"/>
    <p:sldId id="275" r:id="rId18"/>
    <p:sldId id="276" r:id="rId19"/>
    <p:sldId id="277" r:id="rId20"/>
    <p:sldId id="278" r:id="rId21"/>
    <p:sldId id="274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7326A-72BA-4541-ACD7-A9A8BE781CFF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2BEBDC-512F-46F2-9565-7AB0B6AFE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372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BEBDC-512F-46F2-9565-7AB0B6AFE7E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722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610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72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82601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035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23093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6308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962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568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889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173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413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81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218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410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075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013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0A7D4-AA88-4980-8F3A-F8598F5F86DC}" type="datetimeFigureOut">
              <a:rPr lang="ru-RU" smtClean="0"/>
              <a:t>11.08.2020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C044635-8706-4AC8-8FF7-86C87EEEE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57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Отчёт за 2016-2017 учебный год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417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Оснащение кабинета дидактическими материалами, ЦОР.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Паспорт кабинета;</a:t>
            </a:r>
          </a:p>
          <a:p>
            <a:r>
              <a:rPr lang="ru-RU" dirty="0"/>
              <a:t>Журнал административного – общественного контроля;</a:t>
            </a:r>
          </a:p>
          <a:p>
            <a:r>
              <a:rPr lang="ru-RU" dirty="0"/>
              <a:t>Плакаты (таблица умножения, алфавит, город гласных и согласных звуков, безударные гласные в корне слова, состав слова, правила эвакуации при пожаре, общие правила безопасности, правила поведения на дороге);</a:t>
            </a:r>
          </a:p>
          <a:p>
            <a:r>
              <a:rPr lang="ru-RU" dirty="0"/>
              <a:t>Электронные образовательные ресурсы по предметам, поурочное планирование, толковый словарь, современный орфографический словарь, раздаточный материал;</a:t>
            </a:r>
          </a:p>
        </p:txBody>
      </p:sp>
    </p:spTree>
    <p:extLst>
      <p:ext uri="{BB962C8B-B14F-4D97-AF65-F5344CB8AC3E}">
        <p14:creationId xmlns:p14="http://schemas.microsoft.com/office/powerpoint/2010/main" val="929699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955" y="1533427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Фестиваль молодых педагогов «На пути к проекту» </a:t>
            </a:r>
            <a:r>
              <a:rPr lang="ru-RU" dirty="0" err="1"/>
              <a:t>г.Когалым</a:t>
            </a:r>
            <a:endParaRPr lang="ru-RU" dirty="0"/>
          </a:p>
        </p:txBody>
      </p:sp>
      <p:pic>
        <p:nvPicPr>
          <p:cNvPr id="1026" name="Picture 2" descr="https://pp.userapi.com/c836536/v836536470/59fa/AJiNyV6_Xo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977" y="2994724"/>
            <a:ext cx="6048190" cy="3395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p.userapi.com/c836536/v836536470/58ef/JazuFBye0K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7546" y="3170990"/>
            <a:ext cx="5420302" cy="3043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6977" y="165518"/>
            <a:ext cx="113970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Участие в спортивных состязаниях  и творческих конкурсах для педагогических работников:</a:t>
            </a:r>
            <a:br>
              <a:rPr lang="ru-RU" sz="3600" dirty="0">
                <a:solidFill>
                  <a:srgbClr val="5FCBEF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6487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«А ты готов к сдаче ГТО»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617" y="1930400"/>
            <a:ext cx="5207456" cy="3881437"/>
          </a:xfr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4874" y="1214995"/>
            <a:ext cx="3790893" cy="536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045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30200"/>
            <a:ext cx="8596668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Конкурс художественной самодеятельности среди молодых педагогов «Экологический фестиваль»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195" y="1872820"/>
            <a:ext cx="3254178" cy="460243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5627" y="1872820"/>
            <a:ext cx="3368502" cy="47634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932" y="1872820"/>
            <a:ext cx="3495009" cy="466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811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Фестиваль работающей молодёжи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44" y="2147217"/>
            <a:ext cx="5414049" cy="40605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0876" y="1555422"/>
            <a:ext cx="3495196" cy="493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87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Материал для методической копилки ( разработка  урока,  занятия по внеурочной деятельности  по ФГОС)  электронный вариант прикладываете в отдельном файле.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648173"/>
            <a:ext cx="8596668" cy="2393189"/>
          </a:xfrm>
        </p:spPr>
        <p:txBody>
          <a:bodyPr/>
          <a:lstStyle/>
          <a:p>
            <a:r>
              <a:rPr lang="ru-RU" dirty="0"/>
              <a:t>Методическая разработка занятия по внеурочной деятельности по ФГОС – Социокультурные истоки «Святыни России. Щит и Герб (</a:t>
            </a:r>
            <a:r>
              <a:rPr lang="ru-RU" dirty="0" err="1"/>
              <a:t>св.Георгий</a:t>
            </a:r>
            <a:r>
              <a:rPr lang="ru-RU" dirty="0"/>
              <a:t> Победоносец)</a:t>
            </a:r>
          </a:p>
        </p:txBody>
      </p:sp>
    </p:spTree>
    <p:extLst>
      <p:ext uri="{BB962C8B-B14F-4D97-AF65-F5344CB8AC3E}">
        <p14:creationId xmlns:p14="http://schemas.microsoft.com/office/powerpoint/2010/main" val="5437894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577" y="251381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Участие в общешкольных мероприятиях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4167592" cy="3880773"/>
          </a:xfrm>
        </p:spPr>
        <p:txBody>
          <a:bodyPr>
            <a:normAutofit/>
          </a:bodyPr>
          <a:lstStyle/>
          <a:p>
            <a:r>
              <a:rPr lang="ru-RU" sz="2400" dirty="0"/>
              <a:t>Флэш-моб на 1 сентября</a:t>
            </a:r>
          </a:p>
          <a:p>
            <a:r>
              <a:rPr lang="ru-RU" sz="2400" dirty="0"/>
              <a:t>Флэш-моб на «Ярмарке»</a:t>
            </a:r>
          </a:p>
          <a:p>
            <a:r>
              <a:rPr lang="ru-RU" sz="2400" dirty="0"/>
              <a:t>Фестиваль «Дружбы народов»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1911" y="1152498"/>
            <a:ext cx="3941349" cy="526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2805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505" y="774850"/>
            <a:ext cx="5318114" cy="1562998"/>
          </a:xfrm>
        </p:spPr>
        <p:txBody>
          <a:bodyPr/>
          <a:lstStyle/>
          <a:p>
            <a:r>
              <a:rPr lang="ru-RU" sz="3200" dirty="0"/>
              <a:t> Смотр строя и песни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05" y="2683587"/>
            <a:ext cx="4584176" cy="30561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6126" y="1640266"/>
            <a:ext cx="5770932" cy="432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872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2493" y="433633"/>
            <a:ext cx="4036068" cy="1555423"/>
          </a:xfrm>
        </p:spPr>
        <p:txBody>
          <a:bodyPr>
            <a:normAutofit/>
          </a:bodyPr>
          <a:lstStyle/>
          <a:p>
            <a:r>
              <a:rPr lang="ru-RU" sz="3600" dirty="0"/>
              <a:t> Бессмертный полк</a:t>
            </a:r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8101" y="2903456"/>
            <a:ext cx="4066092" cy="30495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7832" y="763572"/>
            <a:ext cx="4189034" cy="558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90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517" y="784277"/>
            <a:ext cx="9465907" cy="1063378"/>
          </a:xfrm>
        </p:spPr>
        <p:txBody>
          <a:bodyPr>
            <a:normAutofit/>
          </a:bodyPr>
          <a:lstStyle/>
          <a:p>
            <a:r>
              <a:rPr lang="ru-RU" sz="3900" dirty="0"/>
              <a:t> Концерт, посвящённый 9 мая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540" y="1930137"/>
            <a:ext cx="5992305" cy="449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601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/>
              <a:t>Афлятунова</a:t>
            </a:r>
            <a:r>
              <a:rPr lang="ru-RU" dirty="0"/>
              <a:t> Кристина Александровна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Учитель начальных классов</a:t>
            </a:r>
          </a:p>
        </p:txBody>
      </p:sp>
    </p:spTree>
    <p:extLst>
      <p:ext uri="{BB962C8B-B14F-4D97-AF65-F5344CB8AC3E}">
        <p14:creationId xmlns:p14="http://schemas.microsoft.com/office/powerpoint/2010/main" val="5759180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Позитивная динамика результатов внеурочной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Участие в конкурсах и олимпиадах по разным направлениям</a:t>
            </a:r>
          </a:p>
          <a:p>
            <a:r>
              <a:rPr lang="ru-RU" dirty="0"/>
              <a:t>Презентация проектов</a:t>
            </a:r>
          </a:p>
          <a:p>
            <a:pPr lvl="0"/>
            <a:r>
              <a:rPr lang="ru-RU" dirty="0"/>
              <a:t>Выставки, викторины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756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8766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Работа в лагере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17909"/>
            <a:ext cx="8596668" cy="752293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Летний лагерь «Филиппок» 4 – 27 августа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559" y="2538709"/>
            <a:ext cx="4449818" cy="29665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4693" y="2538709"/>
            <a:ext cx="4630917" cy="308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459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417" y="98612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Успеваемость и качество по преподаваемым предметам 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4089212"/>
              </p:ext>
            </p:extLst>
          </p:nvPr>
        </p:nvGraphicFramePr>
        <p:xfrm>
          <a:off x="740616" y="1419412"/>
          <a:ext cx="8596311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87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2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59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Предмет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Успеваемость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Качество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Русский язык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Литературное чтение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Математика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Окружающий мир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Изобразительное искусство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Технология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910417" y="3968261"/>
            <a:ext cx="82156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5FCBEF"/>
                </a:solidFill>
              </a:rPr>
              <a:t>Успеваемость и качество по классу в целом</a:t>
            </a: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134147"/>
              </p:ext>
            </p:extLst>
          </p:nvPr>
        </p:nvGraphicFramePr>
        <p:xfrm>
          <a:off x="998072" y="5461349"/>
          <a:ext cx="812799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05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8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89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Класс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Успеваемость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Качество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 Г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9328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Участие в школьной предметной олимпиаде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513218"/>
              </p:ext>
            </p:extLst>
          </p:nvPr>
        </p:nvGraphicFramePr>
        <p:xfrm>
          <a:off x="1051612" y="2275089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Предмет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Результат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Окружающий мир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 место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Математика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 место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5114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5041" y="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Участие в дистанционных олимпиадах, конкурсах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210996"/>
              </p:ext>
            </p:extLst>
          </p:nvPr>
        </p:nvGraphicFramePr>
        <p:xfrm>
          <a:off x="1023454" y="1059031"/>
          <a:ext cx="8127999" cy="521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/>
                        <a:t>Олимпиады (Конкурсы)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Количество участников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Призёры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/>
                        <a:t>Ростконкурс</a:t>
                      </a:r>
                      <a:r>
                        <a:rPr lang="ru-RU" sz="1600" baseline="0" dirty="0"/>
                        <a:t>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4 диплома регионального победителя : 2 – 2 степени, 2 – 1 степени.</a:t>
                      </a:r>
                    </a:p>
                    <a:p>
                      <a:pPr algn="ctr"/>
                      <a:r>
                        <a:rPr lang="ru-RU" sz="1600" dirty="0"/>
                        <a:t>4 диплома победителя</a:t>
                      </a:r>
                      <a:r>
                        <a:rPr lang="ru-RU" sz="1600" baseline="0" dirty="0"/>
                        <a:t> : 2 – 1 место, 2 – 2 место.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Всероссийский</a:t>
                      </a:r>
                      <a:r>
                        <a:rPr lang="ru-RU" sz="1600" baseline="0" dirty="0"/>
                        <a:t> конкурс «Россия. Вооружённые силы»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Дино-олимпиада </a:t>
                      </a:r>
                    </a:p>
                    <a:p>
                      <a:pPr algn="ctr"/>
                      <a:r>
                        <a:rPr lang="ru-RU" sz="1600" dirty="0" err="1"/>
                        <a:t>Межпредметная</a:t>
                      </a:r>
                      <a:r>
                        <a:rPr lang="ru-RU" sz="1600" dirty="0"/>
                        <a:t> онлайн-олимпиада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 диплом победителя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«Русский с Пушкиным» </a:t>
                      </a:r>
                      <a:endParaRPr lang="en-US" sz="1600" dirty="0"/>
                    </a:p>
                    <a:p>
                      <a:pPr algn="ctr"/>
                      <a:r>
                        <a:rPr lang="en-US" sz="1600" dirty="0"/>
                        <a:t>II</a:t>
                      </a:r>
                      <a:r>
                        <a:rPr lang="ru-RU" sz="1600" baseline="0" dirty="0"/>
                        <a:t> международная онлайн-олимпиада по русскому языку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 диплом победителя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Олимпиада «Плюс»</a:t>
                      </a:r>
                    </a:p>
                    <a:p>
                      <a:pPr algn="ctr"/>
                      <a:r>
                        <a:rPr lang="en-US" sz="1600" dirty="0"/>
                        <a:t>VI</a:t>
                      </a:r>
                      <a:r>
                        <a:rPr lang="ru-RU" sz="1600" dirty="0"/>
                        <a:t> онлайн-олимпиада по математике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4246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Участие в педсоветах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ПРОФЕССИОНАЛЬНАЯ КОМПЕТЕНТНОСТЬ ПЕДАГОГА.</a:t>
            </a:r>
          </a:p>
          <a:p>
            <a:r>
              <a:rPr lang="ru-RU" dirty="0"/>
              <a:t>Отчёт работы молодёжного объединение за 2016-2017 учебный год.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Публикация в СМИ:</a:t>
            </a:r>
          </a:p>
          <a:p>
            <a:pPr marL="0" indent="0">
              <a:buNone/>
            </a:pPr>
            <a:r>
              <a:rPr lang="ru-RU" dirty="0"/>
              <a:t>Журнал «Православие. Наука. Образование» – </a:t>
            </a:r>
            <a:r>
              <a:rPr lang="ru-RU" dirty="0" err="1"/>
              <a:t>Афлятунова</a:t>
            </a:r>
            <a:r>
              <a:rPr lang="ru-RU" dirty="0"/>
              <a:t> К.А. «Мониторинг качества работы по духовно-нравственному воспитанию и развитию различных категорий населения в условиях научно-методической лаборатории».</a:t>
            </a:r>
          </a:p>
        </p:txBody>
      </p:sp>
    </p:spTree>
    <p:extLst>
      <p:ext uri="{BB962C8B-B14F-4D97-AF65-F5344CB8AC3E}">
        <p14:creationId xmlns:p14="http://schemas.microsoft.com/office/powerpoint/2010/main" val="1766883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81757"/>
            <a:ext cx="8596668" cy="13208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/>
              <a:t>Какие семинары, конференции, </a:t>
            </a:r>
            <a:r>
              <a:rPr lang="ru-RU" dirty="0" err="1"/>
              <a:t>вебинары</a:t>
            </a:r>
            <a:r>
              <a:rPr lang="ru-RU" dirty="0"/>
              <a:t> посещали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02557"/>
            <a:ext cx="8596668" cy="48359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1. Посетила семинар одного из руководителей программы «Социокультурные истоки», успешно освоила цикл теоретических и практических занятий.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2. Участие в научно-практической конференции «Культура, наука, образование: проблемы и перспективы» в Государственном Нижневартовском Университете. Статьи напечатаны в сборнике.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tx1"/>
                </a:solidFill>
              </a:rPr>
              <a:t>Афлятунова</a:t>
            </a:r>
            <a:r>
              <a:rPr lang="ru-RU" dirty="0">
                <a:solidFill>
                  <a:schemeClr val="tx1"/>
                </a:solidFill>
              </a:rPr>
              <a:t> К.А. «Теоретические основы изучения духовно-нравственного воспитания и развития».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tx1"/>
                </a:solidFill>
              </a:rPr>
              <a:t>Афлятунова</a:t>
            </a:r>
            <a:r>
              <a:rPr lang="ru-RU" dirty="0">
                <a:solidFill>
                  <a:schemeClr val="tx1"/>
                </a:solidFill>
              </a:rPr>
              <a:t> К.А. «НАУЧНО-МЕТОДИЧЕСКАЯ ЛАБОРАТОРИЯ, КАК ФОРМА ОРГАНИЗАЦИИ РАБОТЫ ПЕДАГОГОВ ПО ДУХОВНО-НРАВСТВЕННОМУ ВОСПИТАНИЮ ОБУЧАЮЩИХСЯ».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3. Участие в научно-практической конференции «Традиции и инновации в образовательном пространстве» в Государственном Нижневартовском Университете. Статья напечатана в сборнике.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tx1"/>
                </a:solidFill>
              </a:rPr>
              <a:t>Афлятунова</a:t>
            </a:r>
            <a:r>
              <a:rPr lang="ru-RU" dirty="0">
                <a:solidFill>
                  <a:schemeClr val="tx1"/>
                </a:solidFill>
              </a:rPr>
              <a:t> К.А. «ОРГАНИЗАЦИИ РАБОТЫ ПЕДАГОГОВ ПО ДУХОВНО-НРАВСТВЕННОМУ ВОСПИТАНИЮ ОБУЧАЮЩИХСЯ В ФОРМЕ НАУЧНО-МЕТОДИЧЕСКОЙ ЛАБОРАТОРИИ».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3780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Практика студентов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Студенты в мае месяце провели 3 внеклассных мероприятия.</a:t>
            </a:r>
          </a:p>
        </p:txBody>
      </p:sp>
    </p:spTree>
    <p:extLst>
      <p:ext uri="{BB962C8B-B14F-4D97-AF65-F5344CB8AC3E}">
        <p14:creationId xmlns:p14="http://schemas.microsoft.com/office/powerpoint/2010/main" val="3284795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Отсутствие жалоб родителей.</a:t>
            </a:r>
          </a:p>
          <a:p>
            <a:r>
              <a:rPr lang="ru-RU" dirty="0"/>
              <a:t>2. Контингент класса сохранён.</a:t>
            </a:r>
          </a:p>
          <a:p>
            <a:r>
              <a:rPr lang="ru-RU" dirty="0"/>
              <a:t>3. Спонсорская помощь родителей заключалась в приобретении формы и пилоток на 9 мая.</a:t>
            </a:r>
          </a:p>
        </p:txBody>
      </p:sp>
    </p:spTree>
    <p:extLst>
      <p:ext uri="{BB962C8B-B14F-4D97-AF65-F5344CB8AC3E}">
        <p14:creationId xmlns:p14="http://schemas.microsoft.com/office/powerpoint/2010/main" val="50368793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147</TotalTime>
  <Words>610</Words>
  <Application>Microsoft Office PowerPoint</Application>
  <PresentationFormat>Широкоэкранный</PresentationFormat>
  <Paragraphs>106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Trebuchet MS</vt:lpstr>
      <vt:lpstr>Wingdings 3</vt:lpstr>
      <vt:lpstr>Грань</vt:lpstr>
      <vt:lpstr>Отчёт за 2016-2017 учебный год</vt:lpstr>
      <vt:lpstr>Афлятунова Кристина Александровна</vt:lpstr>
      <vt:lpstr>Успеваемость и качество по преподаваемым предметам </vt:lpstr>
      <vt:lpstr>Участие в школьной предметной олимпиаде</vt:lpstr>
      <vt:lpstr>Участие в дистанционных олимпиадах, конкурсах </vt:lpstr>
      <vt:lpstr>Участие в педсоветах</vt:lpstr>
      <vt:lpstr>Какие семинары, конференции, вебинары посещали </vt:lpstr>
      <vt:lpstr>Практика студентов </vt:lpstr>
      <vt:lpstr>Презентация PowerPoint</vt:lpstr>
      <vt:lpstr>Оснащение кабинета дидактическими материалами, ЦОР. </vt:lpstr>
      <vt:lpstr>Фестиваль молодых педагогов «На пути к проекту» г.Когалым</vt:lpstr>
      <vt:lpstr>«А ты готов к сдаче ГТО»</vt:lpstr>
      <vt:lpstr>Конкурс художественной самодеятельности среди молодых педагогов «Экологический фестиваль»</vt:lpstr>
      <vt:lpstr>Фестиваль работающей молодёжи</vt:lpstr>
      <vt:lpstr>Материал для методической копилки ( разработка  урока,  занятия по внеурочной деятельности  по ФГОС)  электронный вариант прикладываете в отдельном файле.   </vt:lpstr>
      <vt:lpstr>Участие в общешкольных мероприятиях </vt:lpstr>
      <vt:lpstr>Презентация PowerPoint</vt:lpstr>
      <vt:lpstr>Презентация PowerPoint</vt:lpstr>
      <vt:lpstr>Презентация PowerPoint</vt:lpstr>
      <vt:lpstr>Позитивная динамика результатов внеурочной деятельности</vt:lpstr>
      <vt:lpstr>Работа в лагере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Афлятунова Кристина Алексндровна</dc:title>
  <dc:creator>User</dc:creator>
  <cp:lastModifiedBy>Christina Aflyatunova</cp:lastModifiedBy>
  <cp:revision>22</cp:revision>
  <dcterms:created xsi:type="dcterms:W3CDTF">2017-06-01T03:44:53Z</dcterms:created>
  <dcterms:modified xsi:type="dcterms:W3CDTF">2020-08-11T15:00:59Z</dcterms:modified>
</cp:coreProperties>
</file>