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0" r:id="rId3"/>
    <p:sldId id="256" r:id="rId4"/>
    <p:sldId id="257" r:id="rId5"/>
    <p:sldId id="258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4790" y="548680"/>
            <a:ext cx="726628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СХЕМЫ – ПАМЯТКИ </a:t>
            </a:r>
          </a:p>
          <a:p>
            <a:pPr algn="ctr"/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ПО РУССКОМУ ЯЗЫКУ</a:t>
            </a:r>
            <a:endParaRPr lang="ru-RU" sz="5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146" name="Picture 2" descr="http://kamenuki.kamenec.edu.by/sm.aspx?guid=437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418415"/>
            <a:ext cx="4317132" cy="431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234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1844" y="620688"/>
            <a:ext cx="7488832" cy="440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screen">
            <a:lum bright="-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2282" y="5517232"/>
            <a:ext cx="7707957" cy="752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464277"/>
            <a:ext cx="800219" cy="336566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Части        речи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178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553998" cy="645420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МОРФОЛОГИЧЕСКИЙ РАЗБОР ЧАСТЕЙ РЕЧИ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9490" y="260648"/>
            <a:ext cx="7848872" cy="258532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(На)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море </a:t>
            </a:r>
            <a:r>
              <a:rPr lang="ru-RU" b="1" i="1" dirty="0" smtClean="0"/>
              <a:t>- </a:t>
            </a:r>
            <a:r>
              <a:rPr lang="ru-RU" b="1" i="1" dirty="0" err="1" smtClean="0"/>
              <a:t>им.сущ</a:t>
            </a:r>
            <a:r>
              <a:rPr lang="ru-RU" b="1" i="1" dirty="0" smtClean="0"/>
              <a:t>.( на чем?). Н.Ф. – (что?) море. </a:t>
            </a:r>
            <a:r>
              <a:rPr lang="ru-RU" b="1" i="1" dirty="0" err="1" smtClean="0"/>
              <a:t>Неодуш</a:t>
            </a:r>
            <a:r>
              <a:rPr lang="ru-RU" b="1" i="1" dirty="0" smtClean="0"/>
              <a:t>., </a:t>
            </a:r>
            <a:r>
              <a:rPr lang="ru-RU" b="1" i="1" dirty="0" err="1" smtClean="0"/>
              <a:t>нариц</a:t>
            </a:r>
            <a:r>
              <a:rPr lang="ru-RU" b="1" i="1" dirty="0" smtClean="0"/>
              <a:t>., </a:t>
            </a:r>
            <a:r>
              <a:rPr lang="ru-RU" b="1" i="1" dirty="0" err="1" smtClean="0"/>
              <a:t>ед.ч</a:t>
            </a:r>
            <a:r>
              <a:rPr lang="ru-RU" b="1" i="1" dirty="0" smtClean="0"/>
              <a:t>., </a:t>
            </a:r>
            <a:r>
              <a:rPr lang="ru-RU" b="1" i="1" dirty="0" err="1" smtClean="0"/>
              <a:t>ср.р</a:t>
            </a:r>
            <a:r>
              <a:rPr lang="ru-RU" b="1" i="1" dirty="0" smtClean="0"/>
              <a:t>, в </a:t>
            </a:r>
            <a:r>
              <a:rPr lang="ru-RU" b="1" i="1" dirty="0" err="1" smtClean="0"/>
              <a:t>П.п</a:t>
            </a:r>
            <a:r>
              <a:rPr lang="ru-RU" b="1" i="1" dirty="0" smtClean="0"/>
              <a:t>. </a:t>
            </a:r>
            <a:r>
              <a:rPr lang="ru-RU" b="1" i="1" dirty="0" err="1" smtClean="0"/>
              <a:t>Второстеп</a:t>
            </a:r>
            <a:r>
              <a:rPr lang="ru-RU" b="1" i="1" dirty="0" smtClean="0"/>
              <a:t>. </a:t>
            </a:r>
            <a:r>
              <a:rPr lang="ru-RU" b="1" i="1" dirty="0"/>
              <a:t>ч</a:t>
            </a:r>
            <a:r>
              <a:rPr lang="ru-RU" b="1" i="1" dirty="0" smtClean="0"/>
              <a:t>л.</a:t>
            </a:r>
          </a:p>
          <a:p>
            <a:pPr lvl="0"/>
            <a:r>
              <a:rPr lang="ru-RU" i="1" dirty="0" smtClean="0">
                <a:solidFill>
                  <a:srgbClr val="C32D2E">
                    <a:lumMod val="75000"/>
                  </a:srgbClr>
                </a:solidFill>
              </a:rPr>
              <a:t>(С) </a:t>
            </a:r>
            <a:r>
              <a:rPr lang="ru-RU" b="1" i="1" dirty="0" smtClean="0">
                <a:solidFill>
                  <a:srgbClr val="C32D2E">
                    <a:lumMod val="75000"/>
                  </a:srgbClr>
                </a:solidFill>
              </a:rPr>
              <a:t>мамой</a:t>
            </a:r>
            <a:r>
              <a:rPr lang="ru-RU" b="1" i="1" dirty="0" smtClean="0">
                <a:solidFill>
                  <a:prstClr val="black"/>
                </a:solidFill>
              </a:rPr>
              <a:t>- </a:t>
            </a:r>
            <a:r>
              <a:rPr lang="ru-RU" b="1" i="1" dirty="0" err="1">
                <a:solidFill>
                  <a:prstClr val="black"/>
                </a:solidFill>
              </a:rPr>
              <a:t>им.сущ</a:t>
            </a:r>
            <a:r>
              <a:rPr lang="ru-RU" b="1" i="1" dirty="0">
                <a:solidFill>
                  <a:prstClr val="black"/>
                </a:solidFill>
              </a:rPr>
              <a:t>.( </a:t>
            </a:r>
            <a:r>
              <a:rPr lang="ru-RU" b="1" i="1" dirty="0" smtClean="0">
                <a:solidFill>
                  <a:prstClr val="black"/>
                </a:solidFill>
              </a:rPr>
              <a:t>с кем?). </a:t>
            </a:r>
            <a:r>
              <a:rPr lang="ru-RU" b="1" i="1" dirty="0">
                <a:solidFill>
                  <a:prstClr val="black"/>
                </a:solidFill>
              </a:rPr>
              <a:t>Н.Ф. – </a:t>
            </a:r>
            <a:r>
              <a:rPr lang="ru-RU" b="1" i="1" dirty="0" smtClean="0">
                <a:solidFill>
                  <a:prstClr val="black"/>
                </a:solidFill>
              </a:rPr>
              <a:t>(кто?) мама. </a:t>
            </a:r>
            <a:r>
              <a:rPr lang="ru-RU" b="1" i="1" dirty="0" err="1">
                <a:solidFill>
                  <a:prstClr val="black"/>
                </a:solidFill>
              </a:rPr>
              <a:t>О</a:t>
            </a:r>
            <a:r>
              <a:rPr lang="ru-RU" b="1" i="1" dirty="0" err="1" smtClean="0">
                <a:solidFill>
                  <a:prstClr val="black"/>
                </a:solidFill>
              </a:rPr>
              <a:t>душ</a:t>
            </a:r>
            <a:r>
              <a:rPr lang="ru-RU" b="1" i="1" dirty="0">
                <a:solidFill>
                  <a:prstClr val="black"/>
                </a:solidFill>
              </a:rPr>
              <a:t>., </a:t>
            </a:r>
            <a:r>
              <a:rPr lang="ru-RU" b="1" i="1" dirty="0" err="1">
                <a:solidFill>
                  <a:prstClr val="black"/>
                </a:solidFill>
              </a:rPr>
              <a:t>нариц</a:t>
            </a:r>
            <a:r>
              <a:rPr lang="ru-RU" b="1" i="1" dirty="0">
                <a:solidFill>
                  <a:prstClr val="black"/>
                </a:solidFill>
              </a:rPr>
              <a:t>., </a:t>
            </a:r>
            <a:r>
              <a:rPr lang="ru-RU" b="1" i="1" dirty="0" err="1">
                <a:solidFill>
                  <a:prstClr val="black"/>
                </a:solidFill>
              </a:rPr>
              <a:t>ед.ч</a:t>
            </a:r>
            <a:r>
              <a:rPr lang="ru-RU" b="1" i="1" dirty="0">
                <a:solidFill>
                  <a:prstClr val="black"/>
                </a:solidFill>
              </a:rPr>
              <a:t>., </a:t>
            </a:r>
            <a:r>
              <a:rPr lang="ru-RU" b="1" i="1" dirty="0" err="1" smtClean="0">
                <a:solidFill>
                  <a:prstClr val="black"/>
                </a:solidFill>
              </a:rPr>
              <a:t>ж.р</a:t>
            </a:r>
            <a:r>
              <a:rPr lang="ru-RU" b="1" i="1" dirty="0">
                <a:solidFill>
                  <a:prstClr val="black"/>
                </a:solidFill>
              </a:rPr>
              <a:t>, в </a:t>
            </a:r>
            <a:r>
              <a:rPr lang="ru-RU" b="1" i="1" dirty="0" smtClean="0">
                <a:solidFill>
                  <a:prstClr val="black"/>
                </a:solidFill>
              </a:rPr>
              <a:t>Т.п</a:t>
            </a:r>
            <a:r>
              <a:rPr lang="ru-RU" b="1" i="1" dirty="0">
                <a:solidFill>
                  <a:prstClr val="black"/>
                </a:solidFill>
              </a:rPr>
              <a:t>. </a:t>
            </a:r>
            <a:r>
              <a:rPr lang="ru-RU" b="1" i="1" dirty="0" err="1">
                <a:solidFill>
                  <a:prstClr val="black"/>
                </a:solidFill>
              </a:rPr>
              <a:t>Второстеп</a:t>
            </a:r>
            <a:r>
              <a:rPr lang="ru-RU" b="1" i="1" dirty="0">
                <a:solidFill>
                  <a:prstClr val="black"/>
                </a:solidFill>
              </a:rPr>
              <a:t>. чл</a:t>
            </a:r>
            <a:r>
              <a:rPr lang="ru-RU" b="1" i="1" dirty="0" smtClean="0">
                <a:solidFill>
                  <a:prstClr val="black"/>
                </a:solidFill>
              </a:rPr>
              <a:t>.</a:t>
            </a:r>
          </a:p>
          <a:p>
            <a:pPr lvl="0"/>
            <a:r>
              <a:rPr lang="ru-RU" i="1" dirty="0" smtClean="0">
                <a:solidFill>
                  <a:srgbClr val="C32D2E">
                    <a:lumMod val="75000"/>
                  </a:srgbClr>
                </a:solidFill>
              </a:rPr>
              <a:t>(для) </a:t>
            </a:r>
            <a:r>
              <a:rPr lang="ru-RU" b="1" i="1" dirty="0" smtClean="0">
                <a:solidFill>
                  <a:srgbClr val="C32D2E">
                    <a:lumMod val="75000"/>
                  </a:srgbClr>
                </a:solidFill>
              </a:rPr>
              <a:t>Тани</a:t>
            </a:r>
            <a:r>
              <a:rPr lang="ru-RU" b="1" i="1" dirty="0" smtClean="0">
                <a:solidFill>
                  <a:prstClr val="black"/>
                </a:solidFill>
              </a:rPr>
              <a:t>- </a:t>
            </a:r>
            <a:r>
              <a:rPr lang="ru-RU" b="1" i="1" dirty="0" err="1">
                <a:solidFill>
                  <a:prstClr val="black"/>
                </a:solidFill>
              </a:rPr>
              <a:t>им.сущ</a:t>
            </a:r>
            <a:r>
              <a:rPr lang="ru-RU" b="1" i="1" dirty="0">
                <a:solidFill>
                  <a:prstClr val="black"/>
                </a:solidFill>
              </a:rPr>
              <a:t>.( </a:t>
            </a:r>
            <a:r>
              <a:rPr lang="ru-RU" b="1" i="1" dirty="0" smtClean="0">
                <a:solidFill>
                  <a:prstClr val="black"/>
                </a:solidFill>
              </a:rPr>
              <a:t>для кого?). </a:t>
            </a:r>
            <a:r>
              <a:rPr lang="ru-RU" b="1" i="1" dirty="0">
                <a:solidFill>
                  <a:prstClr val="black"/>
                </a:solidFill>
              </a:rPr>
              <a:t>Н.Ф. – (кто?) </a:t>
            </a:r>
            <a:r>
              <a:rPr lang="ru-RU" b="1" i="1" dirty="0" smtClean="0">
                <a:solidFill>
                  <a:prstClr val="black"/>
                </a:solidFill>
              </a:rPr>
              <a:t>Таня. </a:t>
            </a:r>
            <a:r>
              <a:rPr lang="ru-RU" b="1" i="1" dirty="0" err="1">
                <a:solidFill>
                  <a:prstClr val="black"/>
                </a:solidFill>
              </a:rPr>
              <a:t>Одуш</a:t>
            </a:r>
            <a:r>
              <a:rPr lang="ru-RU" b="1" i="1" dirty="0">
                <a:solidFill>
                  <a:prstClr val="black"/>
                </a:solidFill>
              </a:rPr>
              <a:t>., </a:t>
            </a:r>
            <a:r>
              <a:rPr lang="ru-RU" b="1" i="1" dirty="0" smtClean="0">
                <a:solidFill>
                  <a:prstClr val="black"/>
                </a:solidFill>
              </a:rPr>
              <a:t>собств., </a:t>
            </a:r>
            <a:r>
              <a:rPr lang="ru-RU" b="1" i="1" dirty="0" err="1">
                <a:solidFill>
                  <a:prstClr val="black"/>
                </a:solidFill>
              </a:rPr>
              <a:t>ед.ч</a:t>
            </a:r>
            <a:r>
              <a:rPr lang="ru-RU" b="1" i="1" dirty="0">
                <a:solidFill>
                  <a:prstClr val="black"/>
                </a:solidFill>
              </a:rPr>
              <a:t>., </a:t>
            </a:r>
            <a:r>
              <a:rPr lang="ru-RU" b="1" i="1" dirty="0" err="1">
                <a:solidFill>
                  <a:prstClr val="black"/>
                </a:solidFill>
              </a:rPr>
              <a:t>ж.р</a:t>
            </a:r>
            <a:r>
              <a:rPr lang="ru-RU" b="1" i="1" dirty="0">
                <a:solidFill>
                  <a:prstClr val="black"/>
                </a:solidFill>
              </a:rPr>
              <a:t>, в </a:t>
            </a:r>
            <a:r>
              <a:rPr lang="ru-RU" b="1" i="1" dirty="0" err="1" smtClean="0">
                <a:solidFill>
                  <a:prstClr val="black"/>
                </a:solidFill>
              </a:rPr>
              <a:t>Р.п</a:t>
            </a:r>
            <a:r>
              <a:rPr lang="ru-RU" b="1" i="1" dirty="0">
                <a:solidFill>
                  <a:prstClr val="black"/>
                </a:solidFill>
              </a:rPr>
              <a:t>. </a:t>
            </a:r>
            <a:r>
              <a:rPr lang="ru-RU" b="1" i="1" dirty="0" err="1">
                <a:solidFill>
                  <a:prstClr val="black"/>
                </a:solidFill>
              </a:rPr>
              <a:t>Второстеп</a:t>
            </a:r>
            <a:r>
              <a:rPr lang="ru-RU" b="1" i="1" dirty="0">
                <a:solidFill>
                  <a:prstClr val="black"/>
                </a:solidFill>
              </a:rPr>
              <a:t>. чл</a:t>
            </a:r>
            <a:r>
              <a:rPr lang="ru-RU" b="1" i="1" dirty="0" smtClean="0">
                <a:solidFill>
                  <a:prstClr val="black"/>
                </a:solidFill>
              </a:rPr>
              <a:t>.</a:t>
            </a:r>
          </a:p>
          <a:p>
            <a:pPr lvl="0"/>
            <a:r>
              <a:rPr lang="ru-RU" i="1" dirty="0" smtClean="0">
                <a:solidFill>
                  <a:srgbClr val="C32D2E">
                    <a:lumMod val="75000"/>
                  </a:srgbClr>
                </a:solidFill>
              </a:rPr>
              <a:t>Деревья</a:t>
            </a:r>
            <a:r>
              <a:rPr lang="ru-RU" b="1" i="1" dirty="0" smtClean="0">
                <a:solidFill>
                  <a:prstClr val="black"/>
                </a:solidFill>
              </a:rPr>
              <a:t>- </a:t>
            </a:r>
            <a:r>
              <a:rPr lang="ru-RU" b="1" i="1" dirty="0" err="1">
                <a:solidFill>
                  <a:prstClr val="black"/>
                </a:solidFill>
              </a:rPr>
              <a:t>им.сущ</a:t>
            </a:r>
            <a:r>
              <a:rPr lang="ru-RU" b="1" i="1" dirty="0">
                <a:solidFill>
                  <a:prstClr val="black"/>
                </a:solidFill>
              </a:rPr>
              <a:t>.( </a:t>
            </a:r>
            <a:r>
              <a:rPr lang="ru-RU" b="1" i="1" dirty="0" smtClean="0">
                <a:solidFill>
                  <a:prstClr val="black"/>
                </a:solidFill>
              </a:rPr>
              <a:t>что?). </a:t>
            </a:r>
            <a:r>
              <a:rPr lang="ru-RU" b="1" i="1" dirty="0">
                <a:solidFill>
                  <a:prstClr val="black"/>
                </a:solidFill>
              </a:rPr>
              <a:t>Н.Ф. – </a:t>
            </a:r>
            <a:r>
              <a:rPr lang="ru-RU" b="1" i="1" dirty="0" smtClean="0">
                <a:solidFill>
                  <a:prstClr val="black"/>
                </a:solidFill>
              </a:rPr>
              <a:t>(что?) дерево. </a:t>
            </a:r>
            <a:r>
              <a:rPr lang="ru-RU" b="1" i="1" dirty="0" err="1" smtClean="0">
                <a:solidFill>
                  <a:prstClr val="black"/>
                </a:solidFill>
              </a:rPr>
              <a:t>Неодуш</a:t>
            </a:r>
            <a:r>
              <a:rPr lang="ru-RU" b="1" i="1" dirty="0">
                <a:solidFill>
                  <a:prstClr val="black"/>
                </a:solidFill>
              </a:rPr>
              <a:t>., </a:t>
            </a:r>
            <a:r>
              <a:rPr lang="ru-RU" b="1" i="1" dirty="0" err="1">
                <a:solidFill>
                  <a:prstClr val="black"/>
                </a:solidFill>
              </a:rPr>
              <a:t>нариц</a:t>
            </a:r>
            <a:r>
              <a:rPr lang="ru-RU" b="1" i="1" dirty="0">
                <a:solidFill>
                  <a:prstClr val="black"/>
                </a:solidFill>
              </a:rPr>
              <a:t>., </a:t>
            </a:r>
            <a:r>
              <a:rPr lang="ru-RU" b="1" i="1" dirty="0" err="1" smtClean="0">
                <a:solidFill>
                  <a:schemeClr val="accent1"/>
                </a:solidFill>
              </a:rPr>
              <a:t>мн.ч</a:t>
            </a:r>
            <a:r>
              <a:rPr lang="ru-RU" b="1" i="1" dirty="0">
                <a:solidFill>
                  <a:prstClr val="black"/>
                </a:solidFill>
              </a:rPr>
              <a:t>., </a:t>
            </a:r>
            <a:r>
              <a:rPr lang="ru-RU" b="1" i="1" dirty="0" smtClean="0">
                <a:solidFill>
                  <a:prstClr val="black"/>
                </a:solidFill>
              </a:rPr>
              <a:t> </a:t>
            </a:r>
            <a:r>
              <a:rPr lang="ru-RU" b="1" i="1" dirty="0" smtClean="0">
                <a:solidFill>
                  <a:schemeClr val="accent1"/>
                </a:solidFill>
              </a:rPr>
              <a:t>род---, </a:t>
            </a:r>
            <a:r>
              <a:rPr lang="ru-RU" b="1" i="1" dirty="0">
                <a:solidFill>
                  <a:prstClr val="black"/>
                </a:solidFill>
              </a:rPr>
              <a:t>в </a:t>
            </a:r>
            <a:r>
              <a:rPr lang="ru-RU" b="1" i="1" dirty="0" err="1" smtClean="0">
                <a:solidFill>
                  <a:prstClr val="black"/>
                </a:solidFill>
              </a:rPr>
              <a:t>И.п</a:t>
            </a:r>
            <a:r>
              <a:rPr lang="ru-RU" b="1" i="1" dirty="0">
                <a:solidFill>
                  <a:prstClr val="black"/>
                </a:solidFill>
              </a:rPr>
              <a:t>. </a:t>
            </a:r>
            <a:r>
              <a:rPr lang="ru-RU" b="1" i="1" dirty="0" err="1" smtClean="0">
                <a:solidFill>
                  <a:prstClr val="black"/>
                </a:solidFill>
              </a:rPr>
              <a:t>Подлеж</a:t>
            </a:r>
            <a:r>
              <a:rPr lang="ru-RU" b="1" i="1" dirty="0" smtClean="0">
                <a:solidFill>
                  <a:prstClr val="black"/>
                </a:solidFill>
              </a:rPr>
              <a:t>.</a:t>
            </a:r>
          </a:p>
          <a:p>
            <a:pPr lvl="0"/>
            <a:r>
              <a:rPr lang="ru-RU" i="1" dirty="0">
                <a:solidFill>
                  <a:srgbClr val="3891A7"/>
                </a:solidFill>
              </a:rPr>
              <a:t>Во </a:t>
            </a:r>
            <a:r>
              <a:rPr lang="ru-RU" i="1" dirty="0" err="1">
                <a:solidFill>
                  <a:srgbClr val="3891A7"/>
                </a:solidFill>
              </a:rPr>
              <a:t>мн.ч</a:t>
            </a:r>
            <a:r>
              <a:rPr lang="ru-RU" i="1" dirty="0">
                <a:solidFill>
                  <a:srgbClr val="3891A7"/>
                </a:solidFill>
              </a:rPr>
              <a:t>. род не определяется</a:t>
            </a:r>
            <a:endParaRPr lang="ru-RU" b="1" i="1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6177" y="2996952"/>
            <a:ext cx="7841299" cy="147732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i="1" dirty="0" smtClean="0">
                <a:solidFill>
                  <a:srgbClr val="C32D2E">
                    <a:lumMod val="75000"/>
                  </a:srgbClr>
                </a:solidFill>
              </a:rPr>
              <a:t>(Еж) </a:t>
            </a:r>
            <a:r>
              <a:rPr lang="ru-RU" b="1" i="1" dirty="0" smtClean="0">
                <a:solidFill>
                  <a:srgbClr val="C32D2E">
                    <a:lumMod val="75000"/>
                  </a:srgbClr>
                </a:solidFill>
              </a:rPr>
              <a:t>колючий</a:t>
            </a:r>
            <a:r>
              <a:rPr lang="ru-RU" b="1" i="1" dirty="0" smtClean="0">
                <a:solidFill>
                  <a:prstClr val="black"/>
                </a:solidFill>
              </a:rPr>
              <a:t>- </a:t>
            </a:r>
            <a:r>
              <a:rPr lang="ru-RU" b="1" i="1" dirty="0" err="1" smtClean="0">
                <a:solidFill>
                  <a:prstClr val="black"/>
                </a:solidFill>
              </a:rPr>
              <a:t>им.прил</a:t>
            </a:r>
            <a:r>
              <a:rPr lang="ru-RU" b="1" i="1" dirty="0" smtClean="0">
                <a:solidFill>
                  <a:prstClr val="black"/>
                </a:solidFill>
              </a:rPr>
              <a:t>.( какой?). </a:t>
            </a:r>
            <a:r>
              <a:rPr lang="ru-RU" b="1" i="1" dirty="0">
                <a:solidFill>
                  <a:prstClr val="black"/>
                </a:solidFill>
              </a:rPr>
              <a:t>Н.Ф. – </a:t>
            </a:r>
            <a:r>
              <a:rPr lang="ru-RU" b="1" i="1" dirty="0" smtClean="0">
                <a:solidFill>
                  <a:prstClr val="black"/>
                </a:solidFill>
              </a:rPr>
              <a:t>(какой?) колючий. </a:t>
            </a:r>
            <a:r>
              <a:rPr lang="ru-RU" b="1" i="1" dirty="0" err="1" smtClean="0">
                <a:solidFill>
                  <a:prstClr val="black"/>
                </a:solidFill>
              </a:rPr>
              <a:t>Ед.ч</a:t>
            </a:r>
            <a:r>
              <a:rPr lang="ru-RU" b="1" i="1" dirty="0">
                <a:solidFill>
                  <a:prstClr val="black"/>
                </a:solidFill>
              </a:rPr>
              <a:t>., </a:t>
            </a:r>
            <a:r>
              <a:rPr lang="ru-RU" b="1" i="1" dirty="0" err="1" smtClean="0">
                <a:solidFill>
                  <a:prstClr val="black"/>
                </a:solidFill>
              </a:rPr>
              <a:t>м.р</a:t>
            </a:r>
            <a:r>
              <a:rPr lang="ru-RU" b="1" i="1" dirty="0">
                <a:solidFill>
                  <a:prstClr val="black"/>
                </a:solidFill>
              </a:rPr>
              <a:t>, в </a:t>
            </a:r>
            <a:r>
              <a:rPr lang="ru-RU" b="1" i="1" dirty="0" err="1" smtClean="0">
                <a:solidFill>
                  <a:prstClr val="black"/>
                </a:solidFill>
              </a:rPr>
              <a:t>И.п</a:t>
            </a:r>
            <a:r>
              <a:rPr lang="ru-RU" b="1" i="1" dirty="0">
                <a:solidFill>
                  <a:prstClr val="black"/>
                </a:solidFill>
              </a:rPr>
              <a:t>. </a:t>
            </a:r>
            <a:r>
              <a:rPr lang="ru-RU" b="1" i="1" dirty="0" err="1">
                <a:solidFill>
                  <a:prstClr val="black"/>
                </a:solidFill>
              </a:rPr>
              <a:t>Второстеп</a:t>
            </a:r>
            <a:r>
              <a:rPr lang="ru-RU" b="1" i="1" dirty="0">
                <a:solidFill>
                  <a:prstClr val="black"/>
                </a:solidFill>
              </a:rPr>
              <a:t>. чл</a:t>
            </a:r>
            <a:r>
              <a:rPr lang="ru-RU" b="1" i="1" dirty="0" smtClean="0">
                <a:solidFill>
                  <a:prstClr val="black"/>
                </a:solidFill>
              </a:rPr>
              <a:t>.</a:t>
            </a:r>
          </a:p>
          <a:p>
            <a:pPr lvl="0"/>
            <a:r>
              <a:rPr lang="ru-RU" i="1" dirty="0" smtClean="0">
                <a:solidFill>
                  <a:srgbClr val="C32D2E">
                    <a:lumMod val="75000"/>
                  </a:srgbClr>
                </a:solidFill>
              </a:rPr>
              <a:t>(Яблоками) </a:t>
            </a:r>
            <a:r>
              <a:rPr lang="ru-RU" b="1" i="1" dirty="0" smtClean="0">
                <a:solidFill>
                  <a:srgbClr val="C32D2E">
                    <a:lumMod val="75000"/>
                  </a:srgbClr>
                </a:solidFill>
              </a:rPr>
              <a:t>спелыми</a:t>
            </a:r>
            <a:r>
              <a:rPr lang="ru-RU" b="1" i="1" dirty="0" smtClean="0">
                <a:solidFill>
                  <a:prstClr val="black"/>
                </a:solidFill>
              </a:rPr>
              <a:t>- </a:t>
            </a:r>
            <a:r>
              <a:rPr lang="ru-RU" b="1" i="1" dirty="0" err="1">
                <a:solidFill>
                  <a:prstClr val="black"/>
                </a:solidFill>
              </a:rPr>
              <a:t>им.прил</a:t>
            </a:r>
            <a:r>
              <a:rPr lang="ru-RU" b="1" i="1" dirty="0">
                <a:solidFill>
                  <a:prstClr val="black"/>
                </a:solidFill>
              </a:rPr>
              <a:t>.( </a:t>
            </a:r>
            <a:r>
              <a:rPr lang="ru-RU" b="1" i="1" dirty="0" smtClean="0">
                <a:solidFill>
                  <a:prstClr val="black"/>
                </a:solidFill>
              </a:rPr>
              <a:t>какими?). </a:t>
            </a:r>
            <a:r>
              <a:rPr lang="ru-RU" b="1" i="1" dirty="0">
                <a:solidFill>
                  <a:prstClr val="black"/>
                </a:solidFill>
              </a:rPr>
              <a:t>Н.Ф. – (какой?) </a:t>
            </a:r>
            <a:r>
              <a:rPr lang="ru-RU" b="1" i="1" dirty="0" smtClean="0">
                <a:solidFill>
                  <a:prstClr val="black"/>
                </a:solidFill>
              </a:rPr>
              <a:t>спелый. </a:t>
            </a:r>
            <a:r>
              <a:rPr lang="ru-RU" b="1" i="1" dirty="0" err="1">
                <a:solidFill>
                  <a:schemeClr val="accent1"/>
                </a:solidFill>
              </a:rPr>
              <a:t>М</a:t>
            </a:r>
            <a:r>
              <a:rPr lang="ru-RU" b="1" i="1" dirty="0" err="1" smtClean="0">
                <a:solidFill>
                  <a:schemeClr val="accent1"/>
                </a:solidFill>
              </a:rPr>
              <a:t>н.ч.,род</a:t>
            </a:r>
            <a:r>
              <a:rPr lang="ru-RU" b="1" i="1" dirty="0" smtClean="0">
                <a:solidFill>
                  <a:schemeClr val="accent1"/>
                </a:solidFill>
              </a:rPr>
              <a:t> ---, </a:t>
            </a:r>
            <a:r>
              <a:rPr lang="ru-RU" b="1" i="1" dirty="0">
                <a:solidFill>
                  <a:prstClr val="black"/>
                </a:solidFill>
              </a:rPr>
              <a:t>в </a:t>
            </a:r>
            <a:r>
              <a:rPr lang="ru-RU" b="1" i="1" dirty="0" smtClean="0">
                <a:solidFill>
                  <a:prstClr val="black"/>
                </a:solidFill>
              </a:rPr>
              <a:t>Т.п</a:t>
            </a:r>
            <a:r>
              <a:rPr lang="ru-RU" b="1" i="1" dirty="0">
                <a:solidFill>
                  <a:prstClr val="black"/>
                </a:solidFill>
              </a:rPr>
              <a:t>. </a:t>
            </a:r>
            <a:r>
              <a:rPr lang="ru-RU" b="1" i="1" dirty="0" err="1">
                <a:solidFill>
                  <a:prstClr val="black"/>
                </a:solidFill>
              </a:rPr>
              <a:t>Второстеп</a:t>
            </a:r>
            <a:r>
              <a:rPr lang="ru-RU" b="1" i="1" dirty="0">
                <a:solidFill>
                  <a:prstClr val="black"/>
                </a:solidFill>
              </a:rPr>
              <a:t>. чл</a:t>
            </a:r>
            <a:r>
              <a:rPr lang="ru-RU" b="1" i="1" dirty="0" smtClean="0">
                <a:solidFill>
                  <a:prstClr val="black"/>
                </a:solidFill>
              </a:rPr>
              <a:t>.</a:t>
            </a:r>
          </a:p>
          <a:p>
            <a:pPr lvl="0"/>
            <a:r>
              <a:rPr lang="ru-RU" i="1" dirty="0" smtClean="0">
                <a:solidFill>
                  <a:schemeClr val="accent1"/>
                </a:solidFill>
              </a:rPr>
              <a:t>Во </a:t>
            </a:r>
            <a:r>
              <a:rPr lang="ru-RU" i="1" dirty="0" err="1" smtClean="0">
                <a:solidFill>
                  <a:schemeClr val="accent1"/>
                </a:solidFill>
              </a:rPr>
              <a:t>мн.ч</a:t>
            </a:r>
            <a:r>
              <a:rPr lang="ru-RU" i="1" dirty="0" smtClean="0">
                <a:solidFill>
                  <a:schemeClr val="accent1"/>
                </a:solidFill>
              </a:rPr>
              <a:t>. род не определяется</a:t>
            </a:r>
            <a:endParaRPr lang="ru-RU" i="1" dirty="0">
              <a:solidFill>
                <a:schemeClr val="accent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9490" y="4670771"/>
            <a:ext cx="7837986" cy="20313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b="1" i="1" dirty="0" smtClean="0">
                <a:solidFill>
                  <a:srgbClr val="C32D2E">
                    <a:lumMod val="75000"/>
                  </a:srgbClr>
                </a:solidFill>
              </a:rPr>
              <a:t>Прилетел </a:t>
            </a:r>
            <a:r>
              <a:rPr lang="ru-RU" b="1" i="1" dirty="0" smtClean="0"/>
              <a:t>-</a:t>
            </a:r>
            <a:r>
              <a:rPr lang="ru-RU" b="1" i="1" dirty="0" smtClean="0">
                <a:solidFill>
                  <a:srgbClr val="C32D2E">
                    <a:lumMod val="75000"/>
                  </a:srgbClr>
                </a:solidFill>
              </a:rPr>
              <a:t> </a:t>
            </a:r>
            <a:r>
              <a:rPr lang="ru-RU" b="1" i="1" dirty="0" smtClean="0">
                <a:solidFill>
                  <a:prstClr val="black"/>
                </a:solidFill>
              </a:rPr>
              <a:t>глаг.( что </a:t>
            </a:r>
            <a:r>
              <a:rPr lang="ru-RU" b="1" i="1" dirty="0" smtClean="0">
                <a:solidFill>
                  <a:srgbClr val="FF0000"/>
                </a:solidFill>
              </a:rPr>
              <a:t>сд</a:t>
            </a:r>
            <a:r>
              <a:rPr lang="ru-RU" b="1" i="1" dirty="0" smtClean="0">
                <a:solidFill>
                  <a:prstClr val="black"/>
                </a:solidFill>
              </a:rPr>
              <a:t>елал?). </a:t>
            </a:r>
            <a:r>
              <a:rPr lang="ru-RU" b="1" i="1" dirty="0">
                <a:solidFill>
                  <a:prstClr val="black"/>
                </a:solidFill>
              </a:rPr>
              <a:t>Н.Ф. – </a:t>
            </a:r>
            <a:r>
              <a:rPr lang="ru-RU" b="1" i="1" dirty="0" smtClean="0">
                <a:solidFill>
                  <a:prstClr val="black"/>
                </a:solidFill>
              </a:rPr>
              <a:t>(что </a:t>
            </a:r>
            <a:r>
              <a:rPr lang="ru-RU" b="1" i="1" dirty="0" smtClean="0">
                <a:solidFill>
                  <a:srgbClr val="FF0000"/>
                </a:solidFill>
              </a:rPr>
              <a:t>сд</a:t>
            </a:r>
            <a:r>
              <a:rPr lang="ru-RU" b="1" i="1" dirty="0" smtClean="0">
                <a:solidFill>
                  <a:prstClr val="black"/>
                </a:solidFill>
              </a:rPr>
              <a:t>елать?) прилететь. Прош.</a:t>
            </a:r>
            <a:r>
              <a:rPr lang="ru-RU" b="1" i="1" dirty="0" err="1" smtClean="0">
                <a:solidFill>
                  <a:prstClr val="black"/>
                </a:solidFill>
              </a:rPr>
              <a:t>вр</a:t>
            </a:r>
            <a:r>
              <a:rPr lang="ru-RU" b="1" i="1" dirty="0" smtClean="0">
                <a:solidFill>
                  <a:prstClr val="black"/>
                </a:solidFill>
              </a:rPr>
              <a:t>.,</a:t>
            </a:r>
            <a:r>
              <a:rPr lang="ru-RU" b="1" i="1" dirty="0" err="1" smtClean="0">
                <a:solidFill>
                  <a:prstClr val="black"/>
                </a:solidFill>
              </a:rPr>
              <a:t>ед.ч</a:t>
            </a:r>
            <a:r>
              <a:rPr lang="ru-RU" b="1" i="1" dirty="0">
                <a:solidFill>
                  <a:prstClr val="black"/>
                </a:solidFill>
              </a:rPr>
              <a:t>., </a:t>
            </a:r>
            <a:r>
              <a:rPr lang="ru-RU" b="1" i="1" dirty="0" err="1" smtClean="0">
                <a:solidFill>
                  <a:prstClr val="black"/>
                </a:solidFill>
              </a:rPr>
              <a:t>м.р</a:t>
            </a:r>
            <a:r>
              <a:rPr lang="ru-RU" b="1" i="1" dirty="0" smtClean="0">
                <a:solidFill>
                  <a:prstClr val="black"/>
                </a:solidFill>
              </a:rPr>
              <a:t>. Сказ.</a:t>
            </a:r>
          </a:p>
          <a:p>
            <a:pPr lvl="0"/>
            <a:r>
              <a:rPr lang="ru-RU" b="1" i="1" dirty="0" smtClean="0">
                <a:solidFill>
                  <a:srgbClr val="C32D2E">
                    <a:lumMod val="75000"/>
                  </a:srgbClr>
                </a:solidFill>
              </a:rPr>
              <a:t>Загорает </a:t>
            </a:r>
            <a:r>
              <a:rPr lang="ru-RU" b="1" i="1" dirty="0">
                <a:solidFill>
                  <a:prstClr val="black"/>
                </a:solidFill>
              </a:rPr>
              <a:t>-</a:t>
            </a:r>
            <a:r>
              <a:rPr lang="ru-RU" b="1" i="1" dirty="0">
                <a:solidFill>
                  <a:srgbClr val="C32D2E">
                    <a:lumMod val="75000"/>
                  </a:srgbClr>
                </a:solidFill>
              </a:rPr>
              <a:t> </a:t>
            </a:r>
            <a:r>
              <a:rPr lang="ru-RU" b="1" i="1" dirty="0">
                <a:solidFill>
                  <a:prstClr val="black"/>
                </a:solidFill>
              </a:rPr>
              <a:t>глаг.( что </a:t>
            </a:r>
            <a:r>
              <a:rPr lang="ru-RU" b="1" i="1" dirty="0" smtClean="0">
                <a:solidFill>
                  <a:srgbClr val="FF0000"/>
                </a:solidFill>
              </a:rPr>
              <a:t>д</a:t>
            </a:r>
            <a:r>
              <a:rPr lang="ru-RU" b="1" i="1" dirty="0" smtClean="0">
                <a:solidFill>
                  <a:prstClr val="black"/>
                </a:solidFill>
              </a:rPr>
              <a:t>елает?). </a:t>
            </a:r>
            <a:r>
              <a:rPr lang="ru-RU" b="1" i="1" dirty="0">
                <a:solidFill>
                  <a:prstClr val="black"/>
                </a:solidFill>
              </a:rPr>
              <a:t>Н.Ф. – (что </a:t>
            </a:r>
            <a:r>
              <a:rPr lang="ru-RU" b="1" i="1" dirty="0" smtClean="0">
                <a:solidFill>
                  <a:srgbClr val="FF0000"/>
                </a:solidFill>
              </a:rPr>
              <a:t>д</a:t>
            </a:r>
            <a:r>
              <a:rPr lang="ru-RU" b="1" i="1" dirty="0" smtClean="0">
                <a:solidFill>
                  <a:prstClr val="black"/>
                </a:solidFill>
              </a:rPr>
              <a:t>елать</a:t>
            </a:r>
            <a:r>
              <a:rPr lang="ru-RU" b="1" i="1" dirty="0">
                <a:solidFill>
                  <a:prstClr val="black"/>
                </a:solidFill>
              </a:rPr>
              <a:t>?) </a:t>
            </a:r>
            <a:r>
              <a:rPr lang="ru-RU" b="1" i="1" dirty="0" smtClean="0">
                <a:solidFill>
                  <a:prstClr val="black"/>
                </a:solidFill>
              </a:rPr>
              <a:t>загорать.  </a:t>
            </a:r>
            <a:r>
              <a:rPr lang="ru-RU" b="1" i="1" dirty="0" err="1" smtClean="0">
                <a:solidFill>
                  <a:schemeClr val="accent1"/>
                </a:solidFill>
              </a:rPr>
              <a:t>Наст.вр</a:t>
            </a:r>
            <a:r>
              <a:rPr lang="ru-RU" b="1" i="1" dirty="0" smtClean="0">
                <a:solidFill>
                  <a:schemeClr val="accent1"/>
                </a:solidFill>
              </a:rPr>
              <a:t>.</a:t>
            </a:r>
            <a:r>
              <a:rPr lang="ru-RU" b="1" i="1" dirty="0" smtClean="0">
                <a:solidFill>
                  <a:prstClr val="black"/>
                </a:solidFill>
              </a:rPr>
              <a:t>, </a:t>
            </a:r>
            <a:r>
              <a:rPr lang="ru-RU" b="1" i="1" dirty="0" err="1" smtClean="0">
                <a:solidFill>
                  <a:prstClr val="black"/>
                </a:solidFill>
              </a:rPr>
              <a:t>ед.ч</a:t>
            </a:r>
            <a:r>
              <a:rPr lang="ru-RU" b="1" i="1" dirty="0">
                <a:solidFill>
                  <a:prstClr val="black"/>
                </a:solidFill>
              </a:rPr>
              <a:t>., </a:t>
            </a:r>
            <a:r>
              <a:rPr lang="ru-RU" b="1" i="1" dirty="0" smtClean="0">
                <a:solidFill>
                  <a:schemeClr val="accent1"/>
                </a:solidFill>
              </a:rPr>
              <a:t>род ----.</a:t>
            </a:r>
            <a:r>
              <a:rPr lang="ru-RU" b="1" i="1" dirty="0" smtClean="0">
                <a:solidFill>
                  <a:prstClr val="black"/>
                </a:solidFill>
              </a:rPr>
              <a:t> </a:t>
            </a:r>
            <a:r>
              <a:rPr lang="ru-RU" b="1" i="1" dirty="0">
                <a:solidFill>
                  <a:prstClr val="black"/>
                </a:solidFill>
              </a:rPr>
              <a:t>Сказ</a:t>
            </a:r>
            <a:r>
              <a:rPr lang="ru-RU" b="1" i="1" dirty="0" smtClean="0">
                <a:solidFill>
                  <a:prstClr val="black"/>
                </a:solidFill>
              </a:rPr>
              <a:t>.</a:t>
            </a:r>
          </a:p>
          <a:p>
            <a:pPr lvl="0"/>
            <a:r>
              <a:rPr lang="ru-RU" b="1" i="1" dirty="0" smtClean="0">
                <a:solidFill>
                  <a:srgbClr val="C32D2E">
                    <a:lumMod val="75000"/>
                  </a:srgbClr>
                </a:solidFill>
              </a:rPr>
              <a:t>Напишет </a:t>
            </a:r>
            <a:r>
              <a:rPr lang="ru-RU" b="1" i="1" dirty="0">
                <a:solidFill>
                  <a:prstClr val="black"/>
                </a:solidFill>
              </a:rPr>
              <a:t>-</a:t>
            </a:r>
            <a:r>
              <a:rPr lang="ru-RU" b="1" i="1" dirty="0">
                <a:solidFill>
                  <a:srgbClr val="C32D2E">
                    <a:lumMod val="75000"/>
                  </a:srgbClr>
                </a:solidFill>
              </a:rPr>
              <a:t> </a:t>
            </a:r>
            <a:r>
              <a:rPr lang="ru-RU" b="1" i="1" dirty="0">
                <a:solidFill>
                  <a:prstClr val="black"/>
                </a:solidFill>
              </a:rPr>
              <a:t>глаг.( что </a:t>
            </a:r>
            <a:r>
              <a:rPr lang="ru-RU" b="1" i="1" dirty="0" smtClean="0">
                <a:solidFill>
                  <a:srgbClr val="FF0000"/>
                </a:solidFill>
              </a:rPr>
              <a:t>сд</a:t>
            </a:r>
            <a:r>
              <a:rPr lang="ru-RU" b="1" i="1" dirty="0" smtClean="0">
                <a:solidFill>
                  <a:prstClr val="black"/>
                </a:solidFill>
              </a:rPr>
              <a:t>елает</a:t>
            </a:r>
            <a:r>
              <a:rPr lang="ru-RU" b="1" i="1" dirty="0">
                <a:solidFill>
                  <a:prstClr val="black"/>
                </a:solidFill>
              </a:rPr>
              <a:t>?). Н.Ф. – (что </a:t>
            </a:r>
            <a:r>
              <a:rPr lang="ru-RU" b="1" i="1" dirty="0" smtClean="0">
                <a:solidFill>
                  <a:srgbClr val="FF0000"/>
                </a:solidFill>
              </a:rPr>
              <a:t>сд</a:t>
            </a:r>
            <a:r>
              <a:rPr lang="ru-RU" b="1" i="1" dirty="0" smtClean="0">
                <a:solidFill>
                  <a:prstClr val="black"/>
                </a:solidFill>
              </a:rPr>
              <a:t>елать</a:t>
            </a:r>
            <a:r>
              <a:rPr lang="ru-RU" b="1" i="1" dirty="0">
                <a:solidFill>
                  <a:prstClr val="black"/>
                </a:solidFill>
              </a:rPr>
              <a:t>?) </a:t>
            </a:r>
            <a:r>
              <a:rPr lang="ru-RU" b="1" i="1" dirty="0" smtClean="0">
                <a:solidFill>
                  <a:prstClr val="black"/>
                </a:solidFill>
              </a:rPr>
              <a:t>написать. </a:t>
            </a:r>
            <a:r>
              <a:rPr lang="ru-RU" b="1" i="1" dirty="0" err="1" smtClean="0">
                <a:solidFill>
                  <a:schemeClr val="accent1"/>
                </a:solidFill>
              </a:rPr>
              <a:t>Буд.вр</a:t>
            </a:r>
            <a:r>
              <a:rPr lang="ru-RU" b="1" i="1" dirty="0" smtClean="0">
                <a:solidFill>
                  <a:schemeClr val="accent1"/>
                </a:solidFill>
              </a:rPr>
              <a:t>.</a:t>
            </a:r>
            <a:r>
              <a:rPr lang="ru-RU" b="1" i="1" dirty="0" smtClean="0">
                <a:solidFill>
                  <a:prstClr val="black"/>
                </a:solidFill>
              </a:rPr>
              <a:t>, </a:t>
            </a:r>
            <a:r>
              <a:rPr lang="ru-RU" b="1" i="1" dirty="0" err="1" smtClean="0">
                <a:solidFill>
                  <a:prstClr val="black"/>
                </a:solidFill>
              </a:rPr>
              <a:t>ед.ч</a:t>
            </a:r>
            <a:r>
              <a:rPr lang="ru-RU" b="1" i="1" dirty="0">
                <a:solidFill>
                  <a:prstClr val="black"/>
                </a:solidFill>
              </a:rPr>
              <a:t>., </a:t>
            </a:r>
            <a:r>
              <a:rPr lang="ru-RU" b="1" i="1" dirty="0">
                <a:solidFill>
                  <a:schemeClr val="accent1"/>
                </a:solidFill>
              </a:rPr>
              <a:t>род ----</a:t>
            </a:r>
            <a:r>
              <a:rPr lang="ru-RU" b="1" i="1" dirty="0">
                <a:solidFill>
                  <a:prstClr val="black"/>
                </a:solidFill>
              </a:rPr>
              <a:t>. Сказ.</a:t>
            </a:r>
          </a:p>
          <a:p>
            <a:pPr lvl="0"/>
            <a:r>
              <a:rPr lang="ru-RU" i="1" dirty="0" smtClean="0">
                <a:solidFill>
                  <a:schemeClr val="accent1"/>
                </a:solidFill>
              </a:rPr>
              <a:t>Род в наст. и буд. времени не определяется</a:t>
            </a:r>
            <a:endParaRPr lang="ru-RU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461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1.bp.blogspot.com/-FmtYuFzn3N0/Xoya2z2qDJI/AAAAAAAACjc/bKdEfbbxl44dvOm4Ps8ZHebGzOBYMvZQQCLcBGAsYHQ/s1600/%25D1%2584%25D0%25BE%25D0%25BD%25D0%25B5%25D1%2582%25D0%25B8%25D1%2587%25D0%25B5%25D1%2581%25D0%25BA%25D0%25B8%25D0%25B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6275" y="548680"/>
            <a:ext cx="777351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385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chebnik.mos.ru/system_2/atomic_objects/files/006/907/945/original/%D0%BF%D0%B0%D0%B4%D0%B5%D0%B6%D0%B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53075"/>
            <a:ext cx="7920880" cy="593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034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pdb/1895114/9127ad1e-8303-4570-b20d-7f4676404644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607" y="260648"/>
            <a:ext cx="8124393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685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2.infourok.ru/uploads/ex/0e4f/00042cfe-263718a4/img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7272808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ds05.infourok.ru/uploads/ex/0c09/000cc9c0-bd2cb293/img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334170"/>
            <a:ext cx="4698437" cy="352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6676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72</TotalTime>
  <Words>283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Compaq</dc:creator>
  <cp:lastModifiedBy>Compaq</cp:lastModifiedBy>
  <cp:revision>8</cp:revision>
  <dcterms:created xsi:type="dcterms:W3CDTF">2020-08-05T15:09:02Z</dcterms:created>
  <dcterms:modified xsi:type="dcterms:W3CDTF">2020-08-11T10:54:48Z</dcterms:modified>
</cp:coreProperties>
</file>