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92" r:id="rId3"/>
    <p:sldId id="293" r:id="rId4"/>
    <p:sldId id="294" r:id="rId5"/>
    <p:sldId id="298" r:id="rId6"/>
    <p:sldId id="295" r:id="rId7"/>
    <p:sldId id="299" r:id="rId8"/>
    <p:sldId id="321" r:id="rId9"/>
    <p:sldId id="300" r:id="rId10"/>
    <p:sldId id="315" r:id="rId11"/>
    <p:sldId id="316" r:id="rId12"/>
    <p:sldId id="317" r:id="rId13"/>
    <p:sldId id="323" r:id="rId14"/>
    <p:sldId id="297" r:id="rId15"/>
    <p:sldId id="301" r:id="rId16"/>
    <p:sldId id="322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79" autoAdjust="0"/>
  </p:normalViewPr>
  <p:slideViewPr>
    <p:cSldViewPr>
      <p:cViewPr>
        <p:scale>
          <a:sx n="90" d="100"/>
          <a:sy n="90" d="100"/>
        </p:scale>
        <p:origin x="-594" y="-8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552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9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785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513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50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551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936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094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596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6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192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8E703-3E9F-41C6-8D8E-D9B94693AF0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C9961-FECD-4CE9-8C79-707F6C42F51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155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.pn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Творческий проект: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367525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3004" y="1203598"/>
            <a:ext cx="2459396" cy="193780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899592" y="1000236"/>
            <a:ext cx="5139207" cy="1666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6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«Приобщение детей раннего возраста и их родителей к фольклору посредством создания книжек-самоделок»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95773" y="350785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sz="1400" b="1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Подготовила: </a:t>
            </a:r>
            <a:r>
              <a:rPr lang="ru-RU" sz="1400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 </a:t>
            </a:r>
          </a:p>
          <a:p>
            <a:pPr lvl="0" algn="r"/>
            <a:r>
              <a:rPr lang="ru-RU" sz="1400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высшей категории Г.Г. Галимьянова, </a:t>
            </a:r>
          </a:p>
          <a:p>
            <a:pPr lvl="0" algn="r"/>
            <a:r>
              <a:rPr lang="ru-RU" sz="1400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МБДОУ ЦРР Д/С №51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762227" y="4587974"/>
            <a:ext cx="16195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b="1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Озерск, 2019 г.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42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6945" y="51470"/>
            <a:ext cx="4940952" cy="85725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4BACC6">
                    <a:lumMod val="50000"/>
                  </a:srgbClr>
                </a:solidFill>
                <a:latin typeface="+mn-lt"/>
                <a:cs typeface="Arial" panose="020B0604020202020204" pitchFamily="34" charset="0"/>
              </a:rPr>
              <a:t>Книжка </a:t>
            </a:r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  <a:latin typeface="+mn-lt"/>
                <a:cs typeface="Arial" panose="020B0604020202020204" pitchFamily="34" charset="0"/>
              </a:rPr>
              <a:t>«</a:t>
            </a:r>
            <a:r>
              <a:rPr lang="ru-RU" sz="3600" b="1" dirty="0">
                <a:solidFill>
                  <a:srgbClr val="4BACC6">
                    <a:lumMod val="50000"/>
                  </a:srgbClr>
                </a:solidFill>
                <a:latin typeface="+mn-lt"/>
                <a:cs typeface="Arial" panose="020B0604020202020204" pitchFamily="34" charset="0"/>
              </a:rPr>
              <a:t>Потешки»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603158" y="1506905"/>
            <a:ext cx="597666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363538">
              <a:buNone/>
            </a:pPr>
            <a:endParaRPr lang="ru-RU" sz="16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3649" y="1455030"/>
            <a:ext cx="6532040" cy="3957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03479" y="411510"/>
            <a:ext cx="2376021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64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3416" y="267494"/>
            <a:ext cx="4940952" cy="85725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  <a:latin typeface="+mn-lt"/>
                <a:cs typeface="Arial" panose="020B0604020202020204" pitchFamily="34" charset="0"/>
              </a:rPr>
              <a:t>Книжка </a:t>
            </a:r>
            <a:r>
              <a:rPr lang="ru-RU" sz="3600" b="1" dirty="0">
                <a:solidFill>
                  <a:srgbClr val="4BACC6">
                    <a:lumMod val="50000"/>
                  </a:srgbClr>
                </a:solidFill>
                <a:latin typeface="+mn-lt"/>
                <a:cs typeface="Arial" panose="020B0604020202020204" pitchFamily="34" charset="0"/>
              </a:rPr>
              <a:t>«Колобок»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603158" y="1506905"/>
            <a:ext cx="597666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363538">
              <a:buNone/>
            </a:pPr>
            <a:endParaRPr lang="ru-RU" sz="16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3204141"/>
            <a:ext cx="4940600" cy="1839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3797" y="1275606"/>
            <a:ext cx="2863483" cy="390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5404" y="1059582"/>
            <a:ext cx="4905399" cy="186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64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3416" y="267494"/>
            <a:ext cx="4940952" cy="85725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Книжка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«Мишка косолапый»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603158" y="1506905"/>
            <a:ext cx="597666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363538">
              <a:buFont typeface="Arial" pitchFamily="34" charset="0"/>
              <a:buNone/>
            </a:pPr>
            <a:endParaRPr lang="ru-RU" sz="16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348"/>
          <a:stretch/>
        </p:blipFill>
        <p:spPr bwMode="auto">
          <a:xfrm>
            <a:off x="1333931" y="2435902"/>
            <a:ext cx="5013015" cy="320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1"/>
          <a:stretch/>
        </p:blipFill>
        <p:spPr bwMode="auto">
          <a:xfrm>
            <a:off x="4067944" y="699542"/>
            <a:ext cx="3164159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200" y="3101906"/>
            <a:ext cx="1407622" cy="228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305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95486"/>
            <a:ext cx="6851104" cy="85725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en-US" dirty="0" smtClean="0">
                <a:solidFill>
                  <a:srgbClr val="4BACC6">
                    <a:lumMod val="50000"/>
                  </a:srgbClr>
                </a:solidFill>
              </a:rPr>
              <a:t>I</a:t>
            </a:r>
            <a:r>
              <a:rPr lang="en-US" dirty="0">
                <a:solidFill>
                  <a:srgbClr val="4BACC6">
                    <a:lumMod val="50000"/>
                  </a:srgbClr>
                </a:solidFill>
              </a:rPr>
              <a:t>I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ЭТАП -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ЗАВЕРШАЮЩИЙ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897112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884433" y="555526"/>
            <a:ext cx="6060796" cy="13851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4BACC6">
                    <a:lumMod val="50000"/>
                  </a:srgbClr>
                </a:solidFill>
                <a:latin typeface="+mn-lt"/>
                <a:cs typeface="Arial" panose="020B0604020202020204" pitchFamily="34" charset="0"/>
              </a:rPr>
              <a:t>Подведение итогов конкурса – выставки </a:t>
            </a:r>
          </a:p>
          <a:p>
            <a:r>
              <a:rPr lang="ru-RU" sz="1800" b="1" dirty="0" smtClean="0">
                <a:solidFill>
                  <a:srgbClr val="4BACC6">
                    <a:lumMod val="50000"/>
                  </a:srgbClr>
                </a:solidFill>
                <a:latin typeface="+mn-lt"/>
                <a:cs typeface="Arial" panose="020B0604020202020204" pitchFamily="34" charset="0"/>
              </a:rPr>
              <a:t>«Книжки – самоделки»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635646"/>
            <a:ext cx="1904800" cy="1428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062" y="1603899"/>
            <a:ext cx="1857586" cy="1393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1762" y="1607427"/>
            <a:ext cx="1872208" cy="1404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433855" y="317218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Библиотечка   «Книжки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– передвижки»</a:t>
            </a:r>
            <a:endParaRPr lang="ru-R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9440" y="3541514"/>
            <a:ext cx="2453264" cy="1469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15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95486"/>
            <a:ext cx="4680520" cy="857250"/>
          </a:xfrm>
        </p:spPr>
        <p:txBody>
          <a:bodyPr>
            <a:normAutofit fontScale="90000"/>
          </a:bodyPr>
          <a:lstStyle/>
          <a:p>
            <a:r>
              <a:rPr lang="en-US" sz="4900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en-US" sz="4900" dirty="0">
                <a:solidFill>
                  <a:srgbClr val="4BACC6">
                    <a:lumMod val="50000"/>
                  </a:srgbClr>
                </a:solidFill>
              </a:rPr>
              <a:t>V</a:t>
            </a:r>
            <a:r>
              <a:rPr lang="ru-RU" sz="4900" dirty="0" smtClean="0">
                <a:solidFill>
                  <a:schemeClr val="accent5">
                    <a:lumMod val="50000"/>
                  </a:schemeClr>
                </a:solidFill>
              </a:rPr>
              <a:t> ЭТАП –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</a:rPr>
              <a:t>ПРЕЗЕНТАЦИОННО-РЕФЛЕКСИВНЫЙ</a:t>
            </a:r>
            <a:endParaRPr lang="ru-RU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723741" y="1532509"/>
            <a:ext cx="5616624" cy="9361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4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2139702"/>
            <a:ext cx="60087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0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Данный проект был представлен</a:t>
            </a:r>
          </a:p>
          <a:p>
            <a:pPr algn="ctr">
              <a:spcBef>
                <a:spcPct val="0"/>
              </a:spcBef>
            </a:pPr>
            <a:r>
              <a:rPr lang="ru-RU" sz="20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педагогическом часе по теме: </a:t>
            </a:r>
          </a:p>
          <a:p>
            <a:pPr algn="ctr">
              <a:spcBef>
                <a:spcPct val="0"/>
              </a:spcBef>
            </a:pPr>
            <a:endParaRPr lang="ru-RU" sz="2000" dirty="0" smtClean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«Чтение художественной литературы детям» в 2018 г.</a:t>
            </a:r>
            <a:r>
              <a:rPr lang="ru-RU" sz="2000" b="1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b="1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98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6221" y="224242"/>
            <a:ext cx="6851104" cy="85725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Результат проекта: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524594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8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619672" y="1635646"/>
            <a:ext cx="597666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363538">
              <a:buFont typeface="Arial" pitchFamily="34" charset="0"/>
              <a:buNone/>
            </a:pPr>
            <a:r>
              <a:rPr lang="ru-RU" sz="13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sz="16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071414"/>
            <a:ext cx="500144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родителей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повысился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интерес к совместной деятельности с детьми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lvl="0" indent="-285750">
              <a:buFont typeface="Wingdings" pitchFamily="2" charset="2"/>
              <a:buChar char="v"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Сформировалось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понимание необходимости использования малых форм фольклора в развитии речи детей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 получили заряд положительных  эмоций, насладились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процессом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сотворчества вместе с родителями.</a:t>
            </a:r>
          </a:p>
          <a:p>
            <a:pPr marL="285750" lvl="0" indent="-285750">
              <a:buFont typeface="Wingdings" pitchFamily="2" charset="2"/>
              <a:buChar char="v"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 приобрёл опыт по взаимодействию с семьями воспитанников.</a:t>
            </a:r>
          </a:p>
          <a:p>
            <a:pPr marL="285750" lvl="0" indent="-285750">
              <a:buFont typeface="Wingdings" pitchFamily="2" charset="2"/>
              <a:buChar char="v"/>
            </a:pPr>
            <a:endParaRPr lang="ru-RU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57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9440" y="195486"/>
            <a:ext cx="4724928" cy="85725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Список литературы: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723741" y="1532509"/>
            <a:ext cx="5616624" cy="9361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4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45456" y="2139702"/>
            <a:ext cx="60087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1400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 descr="РУССКИЙ ФОЛЬКЛОР (УСТНОЕ НАРОДНОЕ ТВОРЧЕСТВО) В 2 Ч. ЧАСТЬ 2 Соколов Ю. М. ; под науч. ред. Аникина В.П. Учебник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0139" y="1389551"/>
            <a:ext cx="1544229" cy="21581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475656" y="1462039"/>
            <a:ext cx="468051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1. «От рождения до школы. Инновационная программа дошкольного образования». /Под ред. Н.Е. </a:t>
            </a:r>
            <a:r>
              <a:rPr lang="ru-RU" sz="1200" dirty="0" err="1" smtClean="0">
                <a:solidFill>
                  <a:schemeClr val="accent5">
                    <a:lumMod val="50000"/>
                  </a:schemeClr>
                </a:solidFill>
              </a:rPr>
              <a:t>Вераксы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accent5">
                    <a:lumMod val="50000"/>
                  </a:schemeClr>
                </a:solidFill>
              </a:rPr>
              <a:t>Т.С.Комаровой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accent5">
                    <a:lumMod val="50000"/>
                  </a:schemeClr>
                </a:solidFill>
              </a:rPr>
              <a:t>Э.М.Дорофеевой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. – 5-е изд. 2019 г.</a:t>
            </a:r>
          </a:p>
          <a:p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2.  </a:t>
            </a:r>
            <a:r>
              <a:rPr lang="ru-RU" sz="1200" dirty="0" err="1" smtClean="0">
                <a:solidFill>
                  <a:schemeClr val="accent5">
                    <a:lumMod val="50000"/>
                  </a:schemeClr>
                </a:solidFill>
              </a:rPr>
              <a:t>Веракса</a:t>
            </a:r>
            <a:r>
              <a:rPr lang="ru-RU" sz="1200" dirty="0" smtClean="0">
                <a:solidFill>
                  <a:srgbClr val="4BACC6">
                    <a:lumMod val="50000"/>
                  </a:srgbClr>
                </a:solidFill>
              </a:rPr>
              <a:t> </a:t>
            </a:r>
            <a:r>
              <a:rPr lang="ru-RU" sz="1200" dirty="0">
                <a:solidFill>
                  <a:srgbClr val="4BACC6">
                    <a:lumMod val="50000"/>
                  </a:srgbClr>
                </a:solidFill>
              </a:rPr>
              <a:t>Н.Е.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accent5">
                    <a:lumMod val="50000"/>
                  </a:schemeClr>
                </a:solidFill>
              </a:rPr>
              <a:t>Веракса</a:t>
            </a:r>
            <a:r>
              <a:rPr lang="ru-RU" sz="1200" dirty="0">
                <a:solidFill>
                  <a:srgbClr val="4BACC6">
                    <a:lumMod val="50000"/>
                  </a:srgbClr>
                </a:solidFill>
              </a:rPr>
              <a:t> А.Н</a:t>
            </a:r>
            <a:r>
              <a:rPr lang="ru-RU" sz="1200" dirty="0" smtClean="0">
                <a:solidFill>
                  <a:srgbClr val="4BACC6">
                    <a:lumMod val="50000"/>
                  </a:srgbClr>
                </a:solidFill>
              </a:rPr>
              <a:t>.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 «Проектная деятельность дошкольников. Пособия для педагогов дошкольных учреждений» . – М.; мозаика-синтез, 2008-112с.</a:t>
            </a:r>
          </a:p>
          <a:p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3.  </a:t>
            </a:r>
            <a:r>
              <a:rPr lang="ru-RU" sz="1200" dirty="0" err="1" smtClean="0">
                <a:solidFill>
                  <a:schemeClr val="accent5">
                    <a:lumMod val="50000"/>
                  </a:schemeClr>
                </a:solidFill>
              </a:rPr>
              <a:t>Ветрова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 В. «Ладушки, ладушки… игры для детей и родителей».: М, знания 1995 г.</a:t>
            </a:r>
          </a:p>
          <a:p>
            <a:pPr lvl="0" algn="just"/>
            <a:r>
              <a:rPr lang="ru-RU" sz="1200" dirty="0" smtClean="0">
                <a:solidFill>
                  <a:srgbClr val="4BACC6">
                    <a:lumMod val="50000"/>
                  </a:srgbClr>
                </a:solidFill>
              </a:rPr>
              <a:t>4. </a:t>
            </a:r>
            <a:r>
              <a:rPr lang="ru-RU" sz="1200" dirty="0">
                <a:solidFill>
                  <a:srgbClr val="4BACC6">
                    <a:lumMod val="50000"/>
                  </a:srgbClr>
                </a:solidFill>
              </a:rPr>
              <a:t>Галанова Т.В. «Развивающие игры с малышами до трёх лет» – Я; «Академия развития» 2002 г</a:t>
            </a:r>
            <a:r>
              <a:rPr lang="ru-RU" sz="1200" dirty="0" smtClean="0">
                <a:solidFill>
                  <a:srgbClr val="4BACC6">
                    <a:lumMod val="50000"/>
                  </a:srgbClr>
                </a:solidFill>
              </a:rPr>
              <a:t>.</a:t>
            </a:r>
            <a:endParaRPr lang="ru-RU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5. Павлова А.Н. «Раннее детство: развитие речи и мышления». Истоки, методическое пособие для дошкольных образовательных учреждений, М: Мозаика-Синтез, 2000 г.</a:t>
            </a:r>
          </a:p>
          <a:p>
            <a:pPr algn="just"/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7. </a:t>
            </a:r>
            <a:r>
              <a:rPr lang="ru-RU" sz="1200" dirty="0" err="1" smtClean="0">
                <a:solidFill>
                  <a:schemeClr val="accent5">
                    <a:lumMod val="50000"/>
                  </a:schemeClr>
                </a:solidFill>
              </a:rPr>
              <a:t>Бардышева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 М. И.  «Пляшут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наши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ручки» пальчиковые игры. Издательство дом «Карапуз»</a:t>
            </a:r>
          </a:p>
          <a:p>
            <a:pPr algn="just"/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8. Соколова Ю.А. «Игры с пальчиками» ООО Издательство «</a:t>
            </a:r>
            <a:r>
              <a:rPr lang="ru-RU" sz="1200" dirty="0" err="1" smtClean="0">
                <a:solidFill>
                  <a:schemeClr val="accent5">
                    <a:lumMod val="50000"/>
                  </a:schemeClr>
                </a:solidFill>
              </a:rPr>
              <a:t>Экомо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» Москва, 2002 год </a:t>
            </a:r>
          </a:p>
          <a:p>
            <a:pPr algn="just"/>
            <a:endParaRPr lang="ru-RU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42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6221" y="224242"/>
            <a:ext cx="6851104" cy="857250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Паспорт проекта: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2339752" y="1419622"/>
            <a:ext cx="500450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 проекта:</a:t>
            </a:r>
          </a:p>
          <a:p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Творческий</a:t>
            </a:r>
          </a:p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Длительность проекта:</a:t>
            </a:r>
          </a:p>
          <a:p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Средней продолжительности </a:t>
            </a:r>
            <a:r>
              <a:rPr lang="ru-RU" sz="105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(сентябрь-октябрь 2018 г.)</a:t>
            </a:r>
          </a:p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Интеграция образовательных областей:</a:t>
            </a:r>
          </a:p>
          <a:p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Социально-коммуникативное развитие</a:t>
            </a:r>
          </a:p>
          <a:p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Речевое развитие</a:t>
            </a:r>
          </a:p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Участники проекта: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дети, воспитатель, родители</a:t>
            </a:r>
          </a:p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Возраст детей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2 до 3 лет</a:t>
            </a:r>
          </a:p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 проекта: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книжки - самоделки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64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6221" y="224242"/>
            <a:ext cx="6851104" cy="857250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Актуальность: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907704" y="1491630"/>
            <a:ext cx="561662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	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Р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ечевой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опыт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дошкольников ограничен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, языковые средства несовершенны. Потребность речевого общения удовлетворяется недостаточно. Разговорная речь бедна, малословна. Резко снизился интерес детей к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чтению.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Социальные проблемы общества часто не позволяют родителям уделять достаточного внимания всестороннему развитию своих детей. Игрушки, телевидение, компьютеры заменили собой живое речевое общение.</a:t>
            </a:r>
            <a:endParaRPr lang="ru-RU" sz="1500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829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95486"/>
            <a:ext cx="6851104" cy="85725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ЭТАП -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ПОДГОТОВИТЕЛЬНЫЙ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825104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527690" y="1566265"/>
            <a:ext cx="6204776" cy="9361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приобщение родителей и детей раннего дошкольного возрастам к малым формам фольклора посредством создания книжек-самоделок</a:t>
            </a:r>
            <a:b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7690" y="2355726"/>
            <a:ext cx="600872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ЗАДАЧИ:</a:t>
            </a:r>
          </a:p>
          <a:p>
            <a:pPr marL="457200" lvl="0" indent="-457200">
              <a:spcBef>
                <a:spcPct val="0"/>
              </a:spcBef>
              <a:buFont typeface="+mj-lt"/>
              <a:buAutoNum type="arabicPeriod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Формировать 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раннее восприятие звуковой культуры речи на основе ритмико-мелодической структуры языка в малых формах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фольклора.</a:t>
            </a:r>
          </a:p>
          <a:p>
            <a:pPr marL="457200" lvl="0" indent="-457200">
              <a:spcBef>
                <a:spcPct val="0"/>
              </a:spcBef>
              <a:buFont typeface="+mj-lt"/>
              <a:buAutoNum type="arabicPeriod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Развивать 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слуховое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внимание.</a:t>
            </a:r>
          </a:p>
          <a:p>
            <a:pPr marL="457200" lvl="0" indent="-457200">
              <a:spcBef>
                <a:spcPct val="0"/>
              </a:spcBef>
              <a:buFont typeface="+mj-lt"/>
              <a:buAutoNum type="arabicPeriod"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А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ктивизировать словарь.</a:t>
            </a:r>
          </a:p>
          <a:p>
            <a:pPr marL="457200" lvl="0" indent="-457200">
              <a:spcBef>
                <a:spcPct val="0"/>
              </a:spcBef>
              <a:buFont typeface="+mj-lt"/>
              <a:buAutoNum type="arabicPeriod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Повышать 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интерес родителей к совместной деятельности с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детьми с помощью изготовления книжек-самоделок.</a:t>
            </a:r>
          </a:p>
          <a:p>
            <a:pPr lvl="0">
              <a:spcBef>
                <a:spcPct val="0"/>
              </a:spcBef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lang="ru-RU" sz="1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89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3478"/>
            <a:ext cx="6179541" cy="8572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Перспективный план 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3541" y="0"/>
            <a:ext cx="1584176" cy="124820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543147"/>
              </p:ext>
            </p:extLst>
          </p:nvPr>
        </p:nvGraphicFramePr>
        <p:xfrm>
          <a:off x="1564640" y="1252553"/>
          <a:ext cx="5892317" cy="36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1797"/>
                <a:gridCol w="1368152"/>
                <a:gridCol w="1368152"/>
                <a:gridCol w="1944216"/>
              </a:tblGrid>
              <a:tr h="31027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</a:t>
                      </a:r>
                      <a:r>
                        <a:rPr lang="ru-RU" sz="1600" baseline="0" dirty="0" smtClean="0"/>
                        <a:t> неделя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II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неделя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III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неделя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IV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неделя</a:t>
                      </a:r>
                      <a:endParaRPr lang="ru-RU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784"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Сентябрь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58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Подбор методического материала. 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Разработка анкет для родителей.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Проведение анкетирования с родителями.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Написание консультаций  для родителей.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Проведение родительского собрание «Фольклор в жизни ребёнка»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Разработка мастер-класса «Способы изготовления книжек – самоделок» семейного клуба «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Развивайка</a:t>
                      </a:r>
                      <a:r>
                        <a:rPr kumimoji="0" lang="ru-RU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». 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00"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Октябрь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586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Разработка положения конкурса «Книжки -</a:t>
                      </a:r>
                      <a:r>
                        <a:rPr lang="ru-RU" sz="1200" baseline="0" dirty="0" smtClean="0"/>
                        <a:t> самоделки</a:t>
                      </a:r>
                      <a:r>
                        <a:rPr lang="ru-RU" sz="1200" dirty="0" smtClean="0"/>
                        <a:t>».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Проведение мастер – класса «Способы изготовления книжек – самоделок».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Открытие конкурса «Книжки – самоделки».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Проведение конкурса</a:t>
                      </a:r>
                      <a:r>
                        <a:rPr lang="ru-RU" sz="1200" baseline="0" dirty="0" smtClean="0"/>
                        <a:t> «Книжки – самоделки».</a:t>
                      </a:r>
                    </a:p>
                    <a:p>
                      <a:r>
                        <a:rPr lang="ru-RU" sz="1200" baseline="0" dirty="0" smtClean="0"/>
                        <a:t>Подведение итогов конкурса.</a:t>
                      </a:r>
                    </a:p>
                    <a:p>
                      <a:r>
                        <a:rPr lang="ru-RU" sz="1200" baseline="0" dirty="0" smtClean="0"/>
                        <a:t>Обмен книжками.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165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-39252"/>
            <a:ext cx="6851104" cy="85725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en-US" dirty="0" smtClean="0">
                <a:solidFill>
                  <a:srgbClr val="4BACC6">
                    <a:lumMod val="50000"/>
                  </a:srgbClr>
                </a:solidFill>
              </a:rPr>
              <a:t>I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ЭТАП -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ОСНОВНОЙ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158" y="0"/>
            <a:ext cx="1323744" cy="10430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763688" y="339502"/>
            <a:ext cx="5616624" cy="9361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b="1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АНКЕТИРОВАНИЕ РОДИТЕЛЕЙ</a:t>
            </a:r>
            <a:endParaRPr lang="ru-RU" sz="12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275604"/>
            <a:ext cx="2582559" cy="37508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91" y="1275604"/>
            <a:ext cx="2689064" cy="37519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87699" y="1017555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</a:rPr>
              <a:t>«Роль книги в жизни ребёнка»</a:t>
            </a:r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1013995"/>
            <a:ext cx="2563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</a:rPr>
              <a:t>«Значение фольклора для детей»</a:t>
            </a:r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4227934"/>
            <a:ext cx="2448272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_____________________________________________________________________________________________________________________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199493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264" y="2794620"/>
            <a:ext cx="6851104" cy="8572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Консультации для родителей: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-897112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619672" y="3484959"/>
            <a:ext cx="5976664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363538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«Развитие речи детей </a:t>
            </a:r>
            <a:r>
              <a:rPr lang="ru-RU" sz="1600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6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 лет».</a:t>
            </a:r>
          </a:p>
          <a:p>
            <a:pPr algn="just" defTabSz="363538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«Что такое малые формы фольклора?»</a:t>
            </a:r>
          </a:p>
          <a:p>
            <a:pPr algn="just" defTabSz="363538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«Баю-баюшки-баю…(как укладывать ребёнка спать)»</a:t>
            </a:r>
          </a:p>
          <a:p>
            <a:pPr algn="just" defTabSz="363538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«Положительные стороны совместной деятельности ребёнка и взрослого»</a:t>
            </a:r>
            <a:r>
              <a:rPr lang="ru-RU" sz="13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sz="16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419622"/>
            <a:ext cx="2335213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73533" y="1222230"/>
            <a:ext cx="542280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      Родительское собрание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ru-RU" sz="18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800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малого фольклора </a:t>
            </a:r>
            <a:endParaRPr lang="ru-RU" sz="1800" dirty="0" smtClean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18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800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речи </a:t>
            </a:r>
            <a:r>
              <a:rPr lang="ru-RU" sz="18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ребёнка</a:t>
            </a:r>
          </a:p>
          <a:p>
            <a:pPr algn="r"/>
            <a:r>
              <a:rPr lang="ru-RU" sz="18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раннего </a:t>
            </a:r>
            <a:r>
              <a:rPr lang="ru-RU" sz="18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возраста»</a:t>
            </a:r>
            <a:endParaRPr lang="ru-RU" sz="18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42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6277" y="483518"/>
            <a:ext cx="4940952" cy="8572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Детско-родительский конкурс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«Книжки – самоделки»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603158" y="1506905"/>
            <a:ext cx="597666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363538">
              <a:buNone/>
            </a:pPr>
            <a:endParaRPr lang="ru-RU" sz="16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01621" y="1551059"/>
            <a:ext cx="61387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4BACC6">
                    <a:lumMod val="50000"/>
                  </a:srgbClr>
                </a:solidFill>
                <a:cs typeface="Arial" panose="020B0604020202020204" pitchFamily="34" charset="0"/>
              </a:rPr>
              <a:t>	</a:t>
            </a:r>
            <a:r>
              <a:rPr lang="ru-RU" sz="2000" b="1" dirty="0" smtClean="0">
                <a:solidFill>
                  <a:srgbClr val="4BACC6">
                    <a:lumMod val="50000"/>
                  </a:srgbClr>
                </a:solidFill>
                <a:cs typeface="Arial" panose="020B0604020202020204" pitchFamily="34" charset="0"/>
              </a:rPr>
              <a:t>Цель:</a:t>
            </a:r>
            <a:r>
              <a:rPr lang="ru-RU" sz="2000" dirty="0" smtClean="0">
                <a:solidFill>
                  <a:srgbClr val="4BACC6">
                    <a:lumMod val="50000"/>
                  </a:srgbClr>
                </a:solidFill>
                <a:cs typeface="Arial" panose="020B0604020202020204" pitchFamily="34" charset="0"/>
              </a:rPr>
              <a:t> повышение интереса к фольклору путём совместного творчества детей и их родителей.</a:t>
            </a:r>
          </a:p>
          <a:p>
            <a:pPr lvl="0"/>
            <a:r>
              <a:rPr lang="ru-RU" sz="2000" b="1" dirty="0" smtClean="0">
                <a:solidFill>
                  <a:srgbClr val="4BACC6">
                    <a:lumMod val="50000"/>
                  </a:srgbClr>
                </a:solidFill>
                <a:cs typeface="Arial" panose="020B0604020202020204" pitchFamily="34" charset="0"/>
              </a:rPr>
              <a:t>	Задачи: </a:t>
            </a:r>
            <a:endParaRPr lang="ru-RU" sz="2000" dirty="0">
              <a:solidFill>
                <a:srgbClr val="4BACC6">
                  <a:lumMod val="50000"/>
                </a:srgbClr>
              </a:solidFill>
              <a:cs typeface="Arial" panose="020B0604020202020204" pitchFamily="34" charset="0"/>
            </a:endParaRPr>
          </a:p>
          <a:p>
            <a:pPr marL="457200" lvl="0" indent="-457200">
              <a:buAutoNum type="arabicPeriod"/>
            </a:pPr>
            <a:r>
              <a:rPr lang="ru-RU" sz="2000" dirty="0" smtClean="0">
                <a:solidFill>
                  <a:srgbClr val="4BACC6">
                    <a:lumMod val="50000"/>
                  </a:srgbClr>
                </a:solidFill>
                <a:cs typeface="Arial" panose="020B0604020202020204" pitchFamily="34" charset="0"/>
              </a:rPr>
              <a:t>Повышать компетентность родителей в речевом развитии детей.</a:t>
            </a:r>
          </a:p>
          <a:p>
            <a:pPr marL="457200" lvl="0" indent="-457200">
              <a:buAutoNum type="arabicPeriod"/>
            </a:pPr>
            <a:r>
              <a:rPr lang="ru-RU" sz="2000" dirty="0" smtClean="0">
                <a:solidFill>
                  <a:srgbClr val="4BACC6">
                    <a:lumMod val="50000"/>
                  </a:srgbClr>
                </a:solidFill>
                <a:cs typeface="Arial" panose="020B0604020202020204" pitchFamily="34" charset="0"/>
              </a:rPr>
              <a:t>Способствовать развитию читательского интереса у родителей и детей.</a:t>
            </a:r>
          </a:p>
          <a:p>
            <a:pPr marL="457200" lvl="0" indent="-457200">
              <a:buAutoNum type="arabicPeriod"/>
            </a:pPr>
            <a:r>
              <a:rPr lang="ru-RU" sz="2000" dirty="0" smtClean="0">
                <a:solidFill>
                  <a:srgbClr val="4BACC6">
                    <a:lumMod val="50000"/>
                  </a:srgbClr>
                </a:solidFill>
                <a:cs typeface="Arial" panose="020B0604020202020204" pitchFamily="34" charset="0"/>
              </a:rPr>
              <a:t>Способствовать гармонизации детско-родительских отношений.</a:t>
            </a:r>
          </a:p>
          <a:p>
            <a:pPr marL="457200" lvl="0" indent="-457200">
              <a:buAutoNum type="arabicPeriod"/>
            </a:pPr>
            <a:endParaRPr lang="ru-RU" sz="2000" b="1" dirty="0">
              <a:solidFill>
                <a:srgbClr val="4BACC6">
                  <a:lumMod val="50000"/>
                </a:srgb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20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59482"/>
            <a:ext cx="5256584" cy="122413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100" b="1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Мастер-класс</a:t>
            </a:r>
            <a:r>
              <a:rPr lang="ru-RU" sz="3600" b="1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«Способы изготовления</a:t>
            </a:r>
            <a:br>
              <a:rPr lang="ru-RU" sz="2200" b="1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книжек </a:t>
            </a:r>
            <a:r>
              <a:rPr lang="ru-RU" sz="2200" b="1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самоделок</a:t>
            </a:r>
            <a:r>
              <a:rPr lang="ru-RU" sz="2200" b="1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94571" y="2317441"/>
            <a:ext cx="6848604" cy="174059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959835"/>
            <a:ext cx="1743075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s://i.gifer.com/GRY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51470"/>
            <a:ext cx="1827801" cy="1440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619672" y="1635646"/>
            <a:ext cx="597666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363538">
              <a:buFont typeface="Arial" pitchFamily="34" charset="0"/>
              <a:buNone/>
            </a:pPr>
            <a:r>
              <a:rPr lang="ru-RU" sz="1300" dirty="0" smtClean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sz="1600" dirty="0">
              <a:solidFill>
                <a:srgbClr val="4BACC6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03873" y="1779662"/>
            <a:ext cx="1762696" cy="11916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3670426"/>
            <a:ext cx="2016224" cy="13535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41908" y="3677433"/>
            <a:ext cx="1910212" cy="12975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8621" y="3332882"/>
            <a:ext cx="1732192" cy="11877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38" y="1518116"/>
            <a:ext cx="46569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	Цель: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оказание помощи в создании книжек-самоделок в домашних условиях.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Задачи: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Познакомить родителей со способами изготовления книжек – самоделок.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Задействовать ребёнка в изготовлении книжек самоделок.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00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577</Words>
  <Application>Microsoft Office PowerPoint</Application>
  <PresentationFormat>Экран (16:9)</PresentationFormat>
  <Paragraphs>103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Творческий проект:</vt:lpstr>
      <vt:lpstr>Паспорт проекта:</vt:lpstr>
      <vt:lpstr>Актуальность:</vt:lpstr>
      <vt:lpstr>I ЭТАП - ПОДГОТОВИТЕЛЬНЫЙ</vt:lpstr>
      <vt:lpstr>Перспективный план </vt:lpstr>
      <vt:lpstr>II ЭТАП - ОСНОВНОЙ</vt:lpstr>
      <vt:lpstr>Консультации для родителей:</vt:lpstr>
      <vt:lpstr>Детско-родительский конкурс «Книжки – самоделки»</vt:lpstr>
      <vt:lpstr> Мастер-класс «Способы изготовления книжек – самоделок»</vt:lpstr>
      <vt:lpstr>Книжка «Потешки»</vt:lpstr>
      <vt:lpstr>Книжка «Колобок»</vt:lpstr>
      <vt:lpstr>Книжка «Мишка косолапый»</vt:lpstr>
      <vt:lpstr>III ЭТАП - ЗАВЕРШАЮЩИЙ</vt:lpstr>
      <vt:lpstr>IV ЭТАП –  ПРЕЗЕНТАЦИОННО-РЕФЛЕКСИВНЫЙ</vt:lpstr>
      <vt:lpstr>Результат проекта:</vt:lpstr>
      <vt:lpstr>Список литературы: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«Приобщение  детей раннего дошкольного возрастам и их родителей к фольклору по средством создания книжек самоделок»</dc:title>
  <dc:creator>user</dc:creator>
  <cp:lastModifiedBy>Пользователь Windows</cp:lastModifiedBy>
  <cp:revision>124</cp:revision>
  <dcterms:created xsi:type="dcterms:W3CDTF">2019-11-25T08:16:59Z</dcterms:created>
  <dcterms:modified xsi:type="dcterms:W3CDTF">2020-08-11T08:36:53Z</dcterms:modified>
</cp:coreProperties>
</file>