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56" r:id="rId3"/>
    <p:sldId id="263" r:id="rId4"/>
    <p:sldId id="264" r:id="rId5"/>
    <p:sldId id="272" r:id="rId6"/>
    <p:sldId id="265" r:id="rId7"/>
    <p:sldId id="266" r:id="rId8"/>
    <p:sldId id="274" r:id="rId9"/>
    <p:sldId id="273" r:id="rId10"/>
    <p:sldId id="269" r:id="rId11"/>
    <p:sldId id="259" r:id="rId12"/>
    <p:sldId id="260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617006B-2AAB-465D-B3E8-5CD04826B52F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534648C-501F-49F0-B043-8ED7AA5210A3}">
      <dgm:prSet phldrT="[Текст]"/>
      <dgm:spPr/>
      <dgm:t>
        <a:bodyPr/>
        <a:lstStyle/>
        <a:p>
          <a:r>
            <a:rPr lang="ru-RU" b="1" dirty="0" smtClean="0"/>
            <a:t>ЛИЧНОСТНЫЕ </a:t>
          </a:r>
        </a:p>
        <a:p>
          <a:r>
            <a:rPr lang="ru-RU" b="1" dirty="0" smtClean="0"/>
            <a:t>УУД</a:t>
          </a:r>
          <a:endParaRPr lang="ru-RU" b="1" dirty="0"/>
        </a:p>
      </dgm:t>
    </dgm:pt>
    <dgm:pt modelId="{919BF1E0-FF0D-4C9F-92D3-4290B64029D8}" type="parTrans" cxnId="{168A96EE-0638-458B-B296-7713EFC7F8D1}">
      <dgm:prSet/>
      <dgm:spPr/>
      <dgm:t>
        <a:bodyPr/>
        <a:lstStyle/>
        <a:p>
          <a:endParaRPr lang="ru-RU"/>
        </a:p>
      </dgm:t>
    </dgm:pt>
    <dgm:pt modelId="{69E93341-3A26-4B6E-A44E-D0C2CD30419D}" type="sibTrans" cxnId="{168A96EE-0638-458B-B296-7713EFC7F8D1}">
      <dgm:prSet/>
      <dgm:spPr/>
      <dgm:t>
        <a:bodyPr/>
        <a:lstStyle/>
        <a:p>
          <a:endParaRPr lang="ru-RU"/>
        </a:p>
      </dgm:t>
    </dgm:pt>
    <dgm:pt modelId="{89FE552A-6339-42AE-8ED8-3943AAD9AFC7}">
      <dgm:prSet phldrT="[Текст]"/>
      <dgm:spPr/>
      <dgm:t>
        <a:bodyPr/>
        <a:lstStyle/>
        <a:p>
          <a:r>
            <a:rPr lang="ru-RU" b="1" dirty="0" smtClean="0"/>
            <a:t>ПОЗНАВАТЕЛЬНЫЕ УУД</a:t>
          </a:r>
          <a:endParaRPr lang="ru-RU" b="1" dirty="0"/>
        </a:p>
      </dgm:t>
    </dgm:pt>
    <dgm:pt modelId="{DCB63371-7EEA-49D1-857C-9EE8DF3A2C73}" type="parTrans" cxnId="{17057046-40E7-4653-8591-3E35629DD664}">
      <dgm:prSet/>
      <dgm:spPr/>
      <dgm:t>
        <a:bodyPr/>
        <a:lstStyle/>
        <a:p>
          <a:endParaRPr lang="ru-RU"/>
        </a:p>
      </dgm:t>
    </dgm:pt>
    <dgm:pt modelId="{0ADD434D-044C-4474-93F8-9D18F397689B}" type="sibTrans" cxnId="{17057046-40E7-4653-8591-3E35629DD664}">
      <dgm:prSet/>
      <dgm:spPr/>
      <dgm:t>
        <a:bodyPr/>
        <a:lstStyle/>
        <a:p>
          <a:endParaRPr lang="ru-RU"/>
        </a:p>
      </dgm:t>
    </dgm:pt>
    <dgm:pt modelId="{DCB43FD0-7B3F-4D08-BC1B-900D3764B3F5}">
      <dgm:prSet phldrT="[Текст]"/>
      <dgm:spPr/>
      <dgm:t>
        <a:bodyPr/>
        <a:lstStyle/>
        <a:p>
          <a:r>
            <a:rPr lang="ru-RU" b="1" dirty="0" smtClean="0"/>
            <a:t>РЕГУЛЯТИВНЫЕ </a:t>
          </a:r>
        </a:p>
        <a:p>
          <a:r>
            <a:rPr lang="ru-RU" b="1" dirty="0" smtClean="0"/>
            <a:t>УУД</a:t>
          </a:r>
          <a:endParaRPr lang="ru-RU" b="1" dirty="0"/>
        </a:p>
      </dgm:t>
    </dgm:pt>
    <dgm:pt modelId="{DC3DB3B7-4212-4350-A536-C7176673CF65}" type="parTrans" cxnId="{5BE11313-B6E4-4C8F-BCA6-9F0973DEF358}">
      <dgm:prSet/>
      <dgm:spPr/>
      <dgm:t>
        <a:bodyPr/>
        <a:lstStyle/>
        <a:p>
          <a:endParaRPr lang="ru-RU"/>
        </a:p>
      </dgm:t>
    </dgm:pt>
    <dgm:pt modelId="{4E60F5A9-E986-4A97-970E-3CDE402B984E}" type="sibTrans" cxnId="{5BE11313-B6E4-4C8F-BCA6-9F0973DEF358}">
      <dgm:prSet/>
      <dgm:spPr/>
      <dgm:t>
        <a:bodyPr/>
        <a:lstStyle/>
        <a:p>
          <a:endParaRPr lang="ru-RU"/>
        </a:p>
      </dgm:t>
    </dgm:pt>
    <dgm:pt modelId="{F3FF8312-651E-4F4A-AD52-0511D3A8FC65}">
      <dgm:prSet phldrT="[Текст]"/>
      <dgm:spPr/>
      <dgm:t>
        <a:bodyPr/>
        <a:lstStyle/>
        <a:p>
          <a:r>
            <a:rPr lang="ru-RU" b="1" dirty="0" smtClean="0"/>
            <a:t>КОММУНИКАТИВНЫЕ УУД</a:t>
          </a:r>
          <a:endParaRPr lang="ru-RU" b="1" dirty="0"/>
        </a:p>
      </dgm:t>
    </dgm:pt>
    <dgm:pt modelId="{90B6F783-E383-4E9F-B0ED-2C7449609641}" type="parTrans" cxnId="{C9F3E35A-B524-4FB0-90A4-4283464363D3}">
      <dgm:prSet/>
      <dgm:spPr/>
      <dgm:t>
        <a:bodyPr/>
        <a:lstStyle/>
        <a:p>
          <a:endParaRPr lang="ru-RU"/>
        </a:p>
      </dgm:t>
    </dgm:pt>
    <dgm:pt modelId="{62421A71-94D0-4731-B745-035681021F8D}" type="sibTrans" cxnId="{C9F3E35A-B524-4FB0-90A4-4283464363D3}">
      <dgm:prSet/>
      <dgm:spPr/>
      <dgm:t>
        <a:bodyPr/>
        <a:lstStyle/>
        <a:p>
          <a:endParaRPr lang="ru-RU"/>
        </a:p>
      </dgm:t>
    </dgm:pt>
    <dgm:pt modelId="{1333BD2C-D892-43E4-969F-8259C1AC6611}">
      <dgm:prSet phldrT="[Текст]"/>
      <dgm:spPr>
        <a:solidFill>
          <a:srgbClr val="7030A0"/>
        </a:solidFill>
      </dgm:spPr>
      <dgm:t>
        <a:bodyPr/>
        <a:lstStyle/>
        <a:p>
          <a:r>
            <a:rPr lang="ru-RU" b="1" dirty="0" smtClean="0">
              <a:solidFill>
                <a:srgbClr val="7030A0"/>
              </a:solidFill>
            </a:rPr>
            <a:t>«Школа Радости»</a:t>
          </a:r>
          <a:endParaRPr lang="ru-RU" b="1" dirty="0">
            <a:solidFill>
              <a:srgbClr val="7030A0"/>
            </a:solidFill>
          </a:endParaRPr>
        </a:p>
      </dgm:t>
    </dgm:pt>
    <dgm:pt modelId="{791424B2-E5A2-4368-95F6-24E1F2A86A58}" type="sibTrans" cxnId="{CE6A7BCF-4B6E-4656-9ADC-EF619EBB2F34}">
      <dgm:prSet/>
      <dgm:spPr/>
      <dgm:t>
        <a:bodyPr/>
        <a:lstStyle/>
        <a:p>
          <a:endParaRPr lang="ru-RU"/>
        </a:p>
      </dgm:t>
    </dgm:pt>
    <dgm:pt modelId="{281655B6-3176-47FD-869D-FE590934BAED}" type="parTrans" cxnId="{CE6A7BCF-4B6E-4656-9ADC-EF619EBB2F34}">
      <dgm:prSet/>
      <dgm:spPr/>
      <dgm:t>
        <a:bodyPr/>
        <a:lstStyle/>
        <a:p>
          <a:endParaRPr lang="ru-RU"/>
        </a:p>
      </dgm:t>
    </dgm:pt>
    <dgm:pt modelId="{20C6AF64-B581-429D-BB8E-AC89A31A8A06}" type="pres">
      <dgm:prSet presAssocID="{7617006B-2AAB-465D-B3E8-5CD04826B52F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9F346E3-0C12-47A5-B663-2D9C5CA50DEE}" type="pres">
      <dgm:prSet presAssocID="{7617006B-2AAB-465D-B3E8-5CD04826B52F}" presName="matrix" presStyleCnt="0"/>
      <dgm:spPr/>
    </dgm:pt>
    <dgm:pt modelId="{BA6D2118-EE6C-43D1-A8A0-B308CA00759C}" type="pres">
      <dgm:prSet presAssocID="{7617006B-2AAB-465D-B3E8-5CD04826B52F}" presName="tile1" presStyleLbl="node1" presStyleIdx="0" presStyleCnt="4"/>
      <dgm:spPr/>
      <dgm:t>
        <a:bodyPr/>
        <a:lstStyle/>
        <a:p>
          <a:endParaRPr lang="ru-RU"/>
        </a:p>
      </dgm:t>
    </dgm:pt>
    <dgm:pt modelId="{020FABA4-9EB7-4DC3-9E37-4744794B4808}" type="pres">
      <dgm:prSet presAssocID="{7617006B-2AAB-465D-B3E8-5CD04826B52F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2707E5-94EA-4E08-BB77-ADEE99155C6A}" type="pres">
      <dgm:prSet presAssocID="{7617006B-2AAB-465D-B3E8-5CD04826B52F}" presName="tile2" presStyleLbl="node1" presStyleIdx="1" presStyleCnt="4"/>
      <dgm:spPr/>
      <dgm:t>
        <a:bodyPr/>
        <a:lstStyle/>
        <a:p>
          <a:endParaRPr lang="ru-RU"/>
        </a:p>
      </dgm:t>
    </dgm:pt>
    <dgm:pt modelId="{4659841C-B8A4-4D91-B682-903CF57EDBE9}" type="pres">
      <dgm:prSet presAssocID="{7617006B-2AAB-465D-B3E8-5CD04826B52F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824BD4-7D19-49C8-8D24-2BA5FDDD8AB3}" type="pres">
      <dgm:prSet presAssocID="{7617006B-2AAB-465D-B3E8-5CD04826B52F}" presName="tile3" presStyleLbl="node1" presStyleIdx="2" presStyleCnt="4"/>
      <dgm:spPr/>
      <dgm:t>
        <a:bodyPr/>
        <a:lstStyle/>
        <a:p>
          <a:endParaRPr lang="ru-RU"/>
        </a:p>
      </dgm:t>
    </dgm:pt>
    <dgm:pt modelId="{36EB1775-B332-4B8E-9F1A-F1DBAB8FE0BF}" type="pres">
      <dgm:prSet presAssocID="{7617006B-2AAB-465D-B3E8-5CD04826B52F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FF6F8D-B268-43D3-B082-357CEE398088}" type="pres">
      <dgm:prSet presAssocID="{7617006B-2AAB-465D-B3E8-5CD04826B52F}" presName="tile4" presStyleLbl="node1" presStyleIdx="3" presStyleCnt="4"/>
      <dgm:spPr/>
      <dgm:t>
        <a:bodyPr/>
        <a:lstStyle/>
        <a:p>
          <a:endParaRPr lang="ru-RU"/>
        </a:p>
      </dgm:t>
    </dgm:pt>
    <dgm:pt modelId="{0D9ADAD8-8DA9-435A-910D-2C7BC9FBC964}" type="pres">
      <dgm:prSet presAssocID="{7617006B-2AAB-465D-B3E8-5CD04826B52F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E69A443-5934-4487-A457-F557663E1C26}" type="pres">
      <dgm:prSet presAssocID="{7617006B-2AAB-465D-B3E8-5CD04826B52F}" presName="centerTile" presStyleLbl="fgShp" presStyleIdx="0" presStyleCnt="1" custFlipHor="1" custScaleX="146665" custScaleY="112729" custLinFactNeighborX="-417" custLinFactNeighborY="723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</dgm:ptLst>
  <dgm:cxnLst>
    <dgm:cxn modelId="{A71C2C06-AB5E-4A33-A6AC-E08BF658737E}" type="presOf" srcId="{0534648C-501F-49F0-B043-8ED7AA5210A3}" destId="{BA6D2118-EE6C-43D1-A8A0-B308CA00759C}" srcOrd="0" destOrd="0" presId="urn:microsoft.com/office/officeart/2005/8/layout/matrix1"/>
    <dgm:cxn modelId="{9932B678-FA06-471F-B08B-8E45EF729415}" type="presOf" srcId="{DCB43FD0-7B3F-4D08-BC1B-900D3764B3F5}" destId="{3D824BD4-7D19-49C8-8D24-2BA5FDDD8AB3}" srcOrd="0" destOrd="0" presId="urn:microsoft.com/office/officeart/2005/8/layout/matrix1"/>
    <dgm:cxn modelId="{5BE11313-B6E4-4C8F-BCA6-9F0973DEF358}" srcId="{1333BD2C-D892-43E4-969F-8259C1AC6611}" destId="{DCB43FD0-7B3F-4D08-BC1B-900D3764B3F5}" srcOrd="2" destOrd="0" parTransId="{DC3DB3B7-4212-4350-A536-C7176673CF65}" sibTransId="{4E60F5A9-E986-4A97-970E-3CDE402B984E}"/>
    <dgm:cxn modelId="{86242E44-B04E-42CF-B17E-0BC6F7F58452}" type="presOf" srcId="{DCB43FD0-7B3F-4D08-BC1B-900D3764B3F5}" destId="{36EB1775-B332-4B8E-9F1A-F1DBAB8FE0BF}" srcOrd="1" destOrd="0" presId="urn:microsoft.com/office/officeart/2005/8/layout/matrix1"/>
    <dgm:cxn modelId="{CE6A7BCF-4B6E-4656-9ADC-EF619EBB2F34}" srcId="{7617006B-2AAB-465D-B3E8-5CD04826B52F}" destId="{1333BD2C-D892-43E4-969F-8259C1AC6611}" srcOrd="0" destOrd="0" parTransId="{281655B6-3176-47FD-869D-FE590934BAED}" sibTransId="{791424B2-E5A2-4368-95F6-24E1F2A86A58}"/>
    <dgm:cxn modelId="{7BDA2CCE-374D-4B0A-8607-6D93DF651BF3}" type="presOf" srcId="{1333BD2C-D892-43E4-969F-8259C1AC6611}" destId="{9E69A443-5934-4487-A457-F557663E1C26}" srcOrd="0" destOrd="0" presId="urn:microsoft.com/office/officeart/2005/8/layout/matrix1"/>
    <dgm:cxn modelId="{0C2226BB-CA92-4922-AB99-8D0230C4F217}" type="presOf" srcId="{0534648C-501F-49F0-B043-8ED7AA5210A3}" destId="{020FABA4-9EB7-4DC3-9E37-4744794B4808}" srcOrd="1" destOrd="0" presId="urn:microsoft.com/office/officeart/2005/8/layout/matrix1"/>
    <dgm:cxn modelId="{C9F3E35A-B524-4FB0-90A4-4283464363D3}" srcId="{1333BD2C-D892-43E4-969F-8259C1AC6611}" destId="{F3FF8312-651E-4F4A-AD52-0511D3A8FC65}" srcOrd="3" destOrd="0" parTransId="{90B6F783-E383-4E9F-B0ED-2C7449609641}" sibTransId="{62421A71-94D0-4731-B745-035681021F8D}"/>
    <dgm:cxn modelId="{17057046-40E7-4653-8591-3E35629DD664}" srcId="{1333BD2C-D892-43E4-969F-8259C1AC6611}" destId="{89FE552A-6339-42AE-8ED8-3943AAD9AFC7}" srcOrd="1" destOrd="0" parTransId="{DCB63371-7EEA-49D1-857C-9EE8DF3A2C73}" sibTransId="{0ADD434D-044C-4474-93F8-9D18F397689B}"/>
    <dgm:cxn modelId="{07B2F191-B943-4011-A173-1C743AB97AFB}" type="presOf" srcId="{89FE552A-6339-42AE-8ED8-3943AAD9AFC7}" destId="{4659841C-B8A4-4D91-B682-903CF57EDBE9}" srcOrd="1" destOrd="0" presId="urn:microsoft.com/office/officeart/2005/8/layout/matrix1"/>
    <dgm:cxn modelId="{168A96EE-0638-458B-B296-7713EFC7F8D1}" srcId="{1333BD2C-D892-43E4-969F-8259C1AC6611}" destId="{0534648C-501F-49F0-B043-8ED7AA5210A3}" srcOrd="0" destOrd="0" parTransId="{919BF1E0-FF0D-4C9F-92D3-4290B64029D8}" sibTransId="{69E93341-3A26-4B6E-A44E-D0C2CD30419D}"/>
    <dgm:cxn modelId="{C6C47D91-11D0-4B43-A05C-6C8EBAC6ABA6}" type="presOf" srcId="{F3FF8312-651E-4F4A-AD52-0511D3A8FC65}" destId="{49FF6F8D-B268-43D3-B082-357CEE398088}" srcOrd="0" destOrd="0" presId="urn:microsoft.com/office/officeart/2005/8/layout/matrix1"/>
    <dgm:cxn modelId="{66E185C7-0C79-4479-A76B-8D4FFB633DFA}" type="presOf" srcId="{7617006B-2AAB-465D-B3E8-5CD04826B52F}" destId="{20C6AF64-B581-429D-BB8E-AC89A31A8A06}" srcOrd="0" destOrd="0" presId="urn:microsoft.com/office/officeart/2005/8/layout/matrix1"/>
    <dgm:cxn modelId="{7903090A-F803-4BCB-862C-CCB255B26652}" type="presOf" srcId="{F3FF8312-651E-4F4A-AD52-0511D3A8FC65}" destId="{0D9ADAD8-8DA9-435A-910D-2C7BC9FBC964}" srcOrd="1" destOrd="0" presId="urn:microsoft.com/office/officeart/2005/8/layout/matrix1"/>
    <dgm:cxn modelId="{B174882D-8B1D-420C-886A-924E0E24742B}" type="presOf" srcId="{89FE552A-6339-42AE-8ED8-3943AAD9AFC7}" destId="{B22707E5-94EA-4E08-BB77-ADEE99155C6A}" srcOrd="0" destOrd="0" presId="urn:microsoft.com/office/officeart/2005/8/layout/matrix1"/>
    <dgm:cxn modelId="{E9B2C3A3-1D7C-463F-BA19-EC119000A414}" type="presParOf" srcId="{20C6AF64-B581-429D-BB8E-AC89A31A8A06}" destId="{29F346E3-0C12-47A5-B663-2D9C5CA50DEE}" srcOrd="0" destOrd="0" presId="urn:microsoft.com/office/officeart/2005/8/layout/matrix1"/>
    <dgm:cxn modelId="{F3A049C7-CADB-424F-9AF5-CF2E143F63E4}" type="presParOf" srcId="{29F346E3-0C12-47A5-B663-2D9C5CA50DEE}" destId="{BA6D2118-EE6C-43D1-A8A0-B308CA00759C}" srcOrd="0" destOrd="0" presId="urn:microsoft.com/office/officeart/2005/8/layout/matrix1"/>
    <dgm:cxn modelId="{603F5F73-FDAD-44D5-BB85-55554A2E6BB4}" type="presParOf" srcId="{29F346E3-0C12-47A5-B663-2D9C5CA50DEE}" destId="{020FABA4-9EB7-4DC3-9E37-4744794B4808}" srcOrd="1" destOrd="0" presId="urn:microsoft.com/office/officeart/2005/8/layout/matrix1"/>
    <dgm:cxn modelId="{8BBD0E7C-C9C1-47B2-9A2F-80B5CF4DC9A5}" type="presParOf" srcId="{29F346E3-0C12-47A5-B663-2D9C5CA50DEE}" destId="{B22707E5-94EA-4E08-BB77-ADEE99155C6A}" srcOrd="2" destOrd="0" presId="urn:microsoft.com/office/officeart/2005/8/layout/matrix1"/>
    <dgm:cxn modelId="{E508C673-AA78-4A3C-A5B4-1C3DA269892D}" type="presParOf" srcId="{29F346E3-0C12-47A5-B663-2D9C5CA50DEE}" destId="{4659841C-B8A4-4D91-B682-903CF57EDBE9}" srcOrd="3" destOrd="0" presId="urn:microsoft.com/office/officeart/2005/8/layout/matrix1"/>
    <dgm:cxn modelId="{382803A0-FD90-49D5-8685-2D40AA49BE0D}" type="presParOf" srcId="{29F346E3-0C12-47A5-B663-2D9C5CA50DEE}" destId="{3D824BD4-7D19-49C8-8D24-2BA5FDDD8AB3}" srcOrd="4" destOrd="0" presId="urn:microsoft.com/office/officeart/2005/8/layout/matrix1"/>
    <dgm:cxn modelId="{850E867F-47A1-4BE5-867E-F8781EAFC1C2}" type="presParOf" srcId="{29F346E3-0C12-47A5-B663-2D9C5CA50DEE}" destId="{36EB1775-B332-4B8E-9F1A-F1DBAB8FE0BF}" srcOrd="5" destOrd="0" presId="urn:microsoft.com/office/officeart/2005/8/layout/matrix1"/>
    <dgm:cxn modelId="{C6F51E75-BF9B-4D38-B2B6-3C3602BD2300}" type="presParOf" srcId="{29F346E3-0C12-47A5-B663-2D9C5CA50DEE}" destId="{49FF6F8D-B268-43D3-B082-357CEE398088}" srcOrd="6" destOrd="0" presId="urn:microsoft.com/office/officeart/2005/8/layout/matrix1"/>
    <dgm:cxn modelId="{F3921433-3A4F-4411-89FC-520B7B679530}" type="presParOf" srcId="{29F346E3-0C12-47A5-B663-2D9C5CA50DEE}" destId="{0D9ADAD8-8DA9-435A-910D-2C7BC9FBC964}" srcOrd="7" destOrd="0" presId="urn:microsoft.com/office/officeart/2005/8/layout/matrix1"/>
    <dgm:cxn modelId="{CDF79333-AB41-49BE-BD08-E3234BDE1419}" type="presParOf" srcId="{20C6AF64-B581-429D-BB8E-AC89A31A8A06}" destId="{9E69A443-5934-4487-A457-F557663E1C26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A6D2118-EE6C-43D1-A8A0-B308CA00759C}">
      <dsp:nvSpPr>
        <dsp:cNvPr id="0" name=""/>
        <dsp:cNvSpPr/>
      </dsp:nvSpPr>
      <dsp:spPr>
        <a:xfrm rot="16200000">
          <a:off x="925909" y="-925909"/>
          <a:ext cx="2262981" cy="4114800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b="1" kern="1200" dirty="0" smtClean="0"/>
            <a:t>ЛИЧНОСТНЫЕ </a:t>
          </a:r>
        </a:p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b="1" kern="1200" dirty="0" smtClean="0"/>
            <a:t>УУД</a:t>
          </a:r>
          <a:endParaRPr lang="ru-RU" sz="3000" b="1" kern="1200" dirty="0"/>
        </a:p>
      </dsp:txBody>
      <dsp:txXfrm rot="16200000">
        <a:off x="1208781" y="-1208781"/>
        <a:ext cx="1697236" cy="4114800"/>
      </dsp:txXfrm>
    </dsp:sp>
    <dsp:sp modelId="{B22707E5-94EA-4E08-BB77-ADEE99155C6A}">
      <dsp:nvSpPr>
        <dsp:cNvPr id="0" name=""/>
        <dsp:cNvSpPr/>
      </dsp:nvSpPr>
      <dsp:spPr>
        <a:xfrm>
          <a:off x="4114800" y="0"/>
          <a:ext cx="4114800" cy="2262981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b="1" kern="1200" dirty="0" smtClean="0"/>
            <a:t>ПОЗНАВАТЕЛЬНЫЕ УУД</a:t>
          </a:r>
          <a:endParaRPr lang="ru-RU" sz="3000" b="1" kern="1200" dirty="0"/>
        </a:p>
      </dsp:txBody>
      <dsp:txXfrm>
        <a:off x="4114800" y="0"/>
        <a:ext cx="4114800" cy="1697236"/>
      </dsp:txXfrm>
    </dsp:sp>
    <dsp:sp modelId="{3D824BD4-7D19-49C8-8D24-2BA5FDDD8AB3}">
      <dsp:nvSpPr>
        <dsp:cNvPr id="0" name=""/>
        <dsp:cNvSpPr/>
      </dsp:nvSpPr>
      <dsp:spPr>
        <a:xfrm rot="10800000">
          <a:off x="0" y="2262981"/>
          <a:ext cx="4114800" cy="2262981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b="1" kern="1200" dirty="0" smtClean="0"/>
            <a:t>РЕГУЛЯТИВНЫЕ </a:t>
          </a:r>
        </a:p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b="1" kern="1200" dirty="0" smtClean="0"/>
            <a:t>УУД</a:t>
          </a:r>
          <a:endParaRPr lang="ru-RU" sz="3000" b="1" kern="1200" dirty="0"/>
        </a:p>
      </dsp:txBody>
      <dsp:txXfrm rot="10800000">
        <a:off x="0" y="2828726"/>
        <a:ext cx="4114800" cy="1697236"/>
      </dsp:txXfrm>
    </dsp:sp>
    <dsp:sp modelId="{49FF6F8D-B268-43D3-B082-357CEE398088}">
      <dsp:nvSpPr>
        <dsp:cNvPr id="0" name=""/>
        <dsp:cNvSpPr/>
      </dsp:nvSpPr>
      <dsp:spPr>
        <a:xfrm rot="5400000">
          <a:off x="5040709" y="1337072"/>
          <a:ext cx="2262981" cy="4114800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b="1" kern="1200" dirty="0" smtClean="0"/>
            <a:t>КОММУНИКАТИВНЫЕ УУД</a:t>
          </a:r>
          <a:endParaRPr lang="ru-RU" sz="3000" b="1" kern="1200" dirty="0"/>
        </a:p>
      </dsp:txBody>
      <dsp:txXfrm rot="5400000">
        <a:off x="5323581" y="1619944"/>
        <a:ext cx="1697236" cy="4114800"/>
      </dsp:txXfrm>
    </dsp:sp>
    <dsp:sp modelId="{9E69A443-5934-4487-A457-F557663E1C26}">
      <dsp:nvSpPr>
        <dsp:cNvPr id="0" name=""/>
        <dsp:cNvSpPr/>
      </dsp:nvSpPr>
      <dsp:spPr>
        <a:xfrm flipH="1">
          <a:off x="2294013" y="1633403"/>
          <a:ext cx="3620982" cy="1275518"/>
        </a:xfrm>
        <a:prstGeom prst="roundRect">
          <a:avLst/>
        </a:prstGeom>
        <a:solidFill>
          <a:srgbClr val="7030A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b="1" kern="1200" dirty="0" smtClean="0">
              <a:solidFill>
                <a:srgbClr val="7030A0"/>
              </a:solidFill>
            </a:rPr>
            <a:t>«Школа Радости»</a:t>
          </a:r>
          <a:endParaRPr lang="ru-RU" sz="3000" b="1" kern="1200" dirty="0">
            <a:solidFill>
              <a:srgbClr val="7030A0"/>
            </a:solidFill>
          </a:endParaRPr>
        </a:p>
      </dsp:txBody>
      <dsp:txXfrm flipH="1">
        <a:off x="2294013" y="1633403"/>
        <a:ext cx="3620982" cy="127551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3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332656"/>
            <a:ext cx="7772400" cy="1470025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FFFF00"/>
                </a:solidFill>
              </a:rPr>
              <a:t>Муниципальное общеобразовательное учреждение</a:t>
            </a:r>
            <a:br>
              <a:rPr lang="ru-RU" sz="2000" b="1" dirty="0" smtClean="0">
                <a:solidFill>
                  <a:srgbClr val="FFFF00"/>
                </a:solidFill>
              </a:rPr>
            </a:br>
            <a:r>
              <a:rPr lang="ru-RU" sz="2000" b="1" dirty="0" smtClean="0">
                <a:solidFill>
                  <a:srgbClr val="FFFF00"/>
                </a:solidFill>
              </a:rPr>
              <a:t>средняя общеобразовательная школа № 1 ГО Богданович </a:t>
            </a:r>
            <a:endParaRPr lang="ru-RU" sz="2000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23728" y="2132856"/>
            <a:ext cx="6768752" cy="1752600"/>
          </a:xfrm>
        </p:spPr>
        <p:txBody>
          <a:bodyPr>
            <a:noAutofit/>
          </a:bodyPr>
          <a:lstStyle/>
          <a:p>
            <a:r>
              <a:rPr lang="ru-RU" dirty="0" err="1" smtClean="0">
                <a:solidFill>
                  <a:schemeClr val="bg1"/>
                </a:solidFill>
              </a:rPr>
              <a:t>Предшкольное</a:t>
            </a:r>
            <a:r>
              <a:rPr lang="ru-RU" dirty="0" smtClean="0">
                <a:solidFill>
                  <a:schemeClr val="bg1"/>
                </a:solidFill>
              </a:rPr>
              <a:t> образование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-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основа преемственности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436096" y="5013176"/>
            <a:ext cx="28803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Составила учитель:</a:t>
            </a:r>
          </a:p>
          <a:p>
            <a:pPr algn="ctr"/>
            <a:r>
              <a:rPr lang="ru-RU" b="1" dirty="0" err="1" smtClean="0">
                <a:solidFill>
                  <a:srgbClr val="FFFF00"/>
                </a:solidFill>
              </a:rPr>
              <a:t>Борноволокова</a:t>
            </a:r>
            <a:r>
              <a:rPr lang="ru-RU" b="1" dirty="0" smtClean="0">
                <a:solidFill>
                  <a:srgbClr val="FFFF00"/>
                </a:solidFill>
              </a:rPr>
              <a:t> Р.Н.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5" name="Picture 2" descr="C:\Users\Дом\Desktop\человечки_DoV (3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12576" y="1019069"/>
            <a:ext cx="2915816" cy="58389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</a:rPr>
              <a:t>Результаты  освоения </a:t>
            </a:r>
            <a:r>
              <a:rPr lang="ru-RU" sz="3600" b="1" dirty="0" err="1" smtClean="0">
                <a:solidFill>
                  <a:srgbClr val="FFFF00"/>
                </a:solidFill>
              </a:rPr>
              <a:t>предподготовки</a:t>
            </a:r>
            <a:r>
              <a:rPr lang="ru-RU" sz="3600" b="1" dirty="0" smtClean="0">
                <a:solidFill>
                  <a:srgbClr val="FFFF00"/>
                </a:solidFill>
              </a:rPr>
              <a:t>:</a:t>
            </a:r>
            <a:endParaRPr lang="ru-RU" sz="3600" dirty="0"/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2859596" y="3573016"/>
            <a:ext cx="335502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«Школа Радости»</a:t>
            </a:r>
            <a:endParaRPr lang="ru-RU" sz="32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" name="Picture 2" descr="C:\Users\Дом\Desktop\579a24cd1a8af156321fc135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668344" y="5157192"/>
            <a:ext cx="1152128" cy="14813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Дом\Desktop\шмо 27.0419\SL37134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444208" y="5949280"/>
            <a:ext cx="2353609" cy="400110"/>
          </a:xfrm>
          <a:prstGeom prst="rect">
            <a:avLst/>
          </a:prstGeom>
          <a:solidFill>
            <a:srgbClr val="FFFF00"/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«Школа Радости»</a:t>
            </a:r>
            <a:endParaRPr lang="ru-RU" sz="2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Дом\Desktop\шмо 27.0419\SL37837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444208" y="5949280"/>
            <a:ext cx="2258952" cy="400110"/>
          </a:xfrm>
          <a:prstGeom prst="rect">
            <a:avLst/>
          </a:prstGeom>
          <a:solidFill>
            <a:srgbClr val="FFFF00"/>
          </a:solidFill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«Школа Радости»</a:t>
            </a:r>
            <a:endParaRPr lang="ru-RU" sz="2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 descr="C:\Users\Дом\Desktop\567266_deti_druzya_pozdravleniya_3494x2477_www.Gde-Fon.com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32656"/>
            <a:ext cx="8640960" cy="6264696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491880" y="692696"/>
            <a:ext cx="3716082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Спасибо </a:t>
            </a:r>
          </a:p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 </a:t>
            </a:r>
          </a:p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внимание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40466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dirty="0" err="1" smtClean="0">
                <a:solidFill>
                  <a:srgbClr val="FFFF00"/>
                </a:solidFill>
              </a:rPr>
              <a:t>Предшкольное</a:t>
            </a:r>
            <a:r>
              <a:rPr lang="ru-RU" b="1" dirty="0" smtClean="0">
                <a:solidFill>
                  <a:srgbClr val="FFFF00"/>
                </a:solidFill>
              </a:rPr>
              <a:t> образование — основа преемственности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11760" y="2060848"/>
            <a:ext cx="6400800" cy="4082008"/>
          </a:xfrm>
        </p:spPr>
        <p:txBody>
          <a:bodyPr>
            <a:normAutofit fontScale="92500"/>
          </a:bodyPr>
          <a:lstStyle/>
          <a:p>
            <a:pPr algn="r"/>
            <a:r>
              <a:rPr lang="ru-RU" dirty="0" smtClean="0">
                <a:solidFill>
                  <a:schemeClr val="bg1"/>
                </a:solidFill>
              </a:rPr>
              <a:t>«</a:t>
            </a:r>
            <a:r>
              <a:rPr lang="ru-RU" b="1" dirty="0" smtClean="0">
                <a:solidFill>
                  <a:schemeClr val="bg1"/>
                </a:solidFill>
              </a:rPr>
              <a:t>Школа</a:t>
            </a:r>
            <a:r>
              <a:rPr lang="ru-RU" dirty="0" smtClean="0">
                <a:solidFill>
                  <a:schemeClr val="bg1"/>
                </a:solidFill>
              </a:rPr>
              <a:t> </a:t>
            </a:r>
            <a:r>
              <a:rPr lang="ru-RU" b="1" dirty="0" smtClean="0">
                <a:solidFill>
                  <a:schemeClr val="bg1"/>
                </a:solidFill>
              </a:rPr>
              <a:t>не должна вносить резкого перелома в жизнь детей. Пусть, став учеником, ребенок продолжает делать сегодня то, что делал вчера. Пусть новое появляется в его жизни постепенно и не ошеломляет лавиной впечатлений».</a:t>
            </a:r>
          </a:p>
          <a:p>
            <a:pPr algn="r"/>
            <a:r>
              <a:rPr lang="ru-RU" dirty="0" smtClean="0">
                <a:solidFill>
                  <a:schemeClr val="bg1"/>
                </a:solidFill>
              </a:rPr>
              <a:t> В. А. Сухомлинский.</a:t>
            </a:r>
          </a:p>
          <a:p>
            <a:endParaRPr lang="ru-RU" dirty="0"/>
          </a:p>
        </p:txBody>
      </p:sp>
      <p:pic>
        <p:nvPicPr>
          <p:cNvPr id="4" name="Picture 2" descr="C:\Users\Дом\Desktop\579a24cd1a8af156321fc13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501008"/>
            <a:ext cx="2194744" cy="2376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92696"/>
            <a:ext cx="9144000" cy="5865515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</a:rPr>
              <a:t>Основная цель  «Школы Радости»</a:t>
            </a:r>
            <a:r>
              <a:rPr lang="ru-RU" sz="3600" dirty="0" smtClean="0">
                <a:solidFill>
                  <a:srgbClr val="FFFF00"/>
                </a:solidFill>
              </a:rPr>
              <a:t> </a:t>
            </a:r>
            <a:r>
              <a:rPr lang="ru-RU" sz="3600" dirty="0" smtClean="0">
                <a:solidFill>
                  <a:schemeClr val="bg1"/>
                </a:solidFill>
              </a:rPr>
              <a:t>- </a:t>
            </a:r>
            <a:r>
              <a:rPr lang="ru-RU" sz="3600" b="1" dirty="0" smtClean="0">
                <a:solidFill>
                  <a:schemeClr val="bg1"/>
                </a:solidFill>
              </a:rPr>
              <a:t>реализовать принцип преемственности и методические аспекты развития и </a:t>
            </a:r>
            <a:r>
              <a:rPr lang="ru-RU" sz="3600" b="1" dirty="0" err="1" smtClean="0">
                <a:solidFill>
                  <a:schemeClr val="bg1"/>
                </a:solidFill>
              </a:rPr>
              <a:t>воспи-тания</a:t>
            </a:r>
            <a:r>
              <a:rPr lang="ru-RU" sz="3600" b="1" dirty="0" smtClean="0">
                <a:solidFill>
                  <a:schemeClr val="bg1"/>
                </a:solidFill>
              </a:rPr>
              <a:t> детей дошкольного возраста.</a:t>
            </a:r>
          </a:p>
          <a:p>
            <a:r>
              <a:rPr lang="ru-RU" sz="3600" b="1" dirty="0" smtClean="0">
                <a:solidFill>
                  <a:srgbClr val="FFFF00"/>
                </a:solidFill>
              </a:rPr>
              <a:t>Отличительная особенность     </a:t>
            </a:r>
            <a:r>
              <a:rPr lang="ru-RU" sz="3600" b="1" dirty="0" err="1" smtClean="0">
                <a:solidFill>
                  <a:srgbClr val="FFFF00"/>
                </a:solidFill>
              </a:rPr>
              <a:t>предподготовки</a:t>
            </a:r>
            <a:r>
              <a:rPr lang="ru-RU" sz="3600" dirty="0" smtClean="0">
                <a:solidFill>
                  <a:srgbClr val="FFFF00"/>
                </a:solidFill>
              </a:rPr>
              <a:t> </a:t>
            </a:r>
            <a:r>
              <a:rPr lang="ru-RU" sz="3600" dirty="0" smtClean="0">
                <a:solidFill>
                  <a:schemeClr val="bg1"/>
                </a:solidFill>
              </a:rPr>
              <a:t> </a:t>
            </a:r>
            <a:r>
              <a:rPr lang="ru-RU" sz="3600" b="1" dirty="0" smtClean="0">
                <a:solidFill>
                  <a:schemeClr val="bg1"/>
                </a:solidFill>
              </a:rPr>
              <a:t>в том, что она  реально решает проблему непрерывности </a:t>
            </a:r>
            <a:r>
              <a:rPr lang="ru-RU" sz="3600" b="1" smtClean="0">
                <a:solidFill>
                  <a:schemeClr val="bg1"/>
                </a:solidFill>
              </a:rPr>
              <a:t>дош-кольного</a:t>
            </a:r>
            <a:r>
              <a:rPr lang="ru-RU" sz="3600" b="1" dirty="0" smtClean="0">
                <a:solidFill>
                  <a:schemeClr val="bg1"/>
                </a:solidFill>
              </a:rPr>
              <a:t> и школьного образования.</a:t>
            </a:r>
          </a:p>
          <a:p>
            <a:endParaRPr lang="ru-RU" sz="3600" dirty="0">
              <a:solidFill>
                <a:schemeClr val="bg1"/>
              </a:solidFill>
            </a:endParaRPr>
          </a:p>
        </p:txBody>
      </p:sp>
      <p:pic>
        <p:nvPicPr>
          <p:cNvPr id="4" name="Picture 2" descr="C:\Users\Дом\Desktop\579a24cd1a8af156321fc13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6296" y="5085184"/>
            <a:ext cx="1152128" cy="14813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</a:rPr>
              <a:t>Реализация цели предполагает </a:t>
            </a:r>
            <a:br>
              <a:rPr lang="ru-RU" sz="3600" b="1" dirty="0" smtClean="0">
                <a:solidFill>
                  <a:srgbClr val="FFFF00"/>
                </a:solidFill>
              </a:rPr>
            </a:br>
            <a:r>
              <a:rPr lang="ru-RU" sz="3600" b="1" dirty="0" smtClean="0">
                <a:solidFill>
                  <a:srgbClr val="FFFF00"/>
                </a:solidFill>
              </a:rPr>
              <a:t>решение </a:t>
            </a:r>
            <a:r>
              <a:rPr lang="ru-RU" sz="3600" b="1" i="1" dirty="0" smtClean="0">
                <a:solidFill>
                  <a:srgbClr val="FFFF00"/>
                </a:solidFill>
              </a:rPr>
              <a:t>ряда задач:</a:t>
            </a:r>
            <a:endParaRPr lang="ru-RU" sz="3600" b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4997152"/>
          </a:xfrm>
        </p:spPr>
        <p:txBody>
          <a:bodyPr>
            <a:normAutofit fontScale="25000" lnSpcReduction="20000"/>
          </a:bodyPr>
          <a:lstStyle/>
          <a:p>
            <a:pPr lvl="0" algn="just"/>
            <a:r>
              <a:rPr lang="ru-RU" sz="12300" b="1" dirty="0" smtClean="0">
                <a:solidFill>
                  <a:schemeClr val="bg1">
                    <a:lumMod val="95000"/>
                  </a:schemeClr>
                </a:solidFill>
              </a:rPr>
              <a:t>формирование культуры общения и культуры поведения в общественных местах; </a:t>
            </a:r>
          </a:p>
          <a:p>
            <a:pPr lvl="0" algn="just"/>
            <a:r>
              <a:rPr lang="ru-RU" sz="12300" b="1" dirty="0" smtClean="0">
                <a:solidFill>
                  <a:schemeClr val="bg1">
                    <a:lumMod val="95000"/>
                  </a:schemeClr>
                </a:solidFill>
              </a:rPr>
              <a:t>формирование учебной мотивации; </a:t>
            </a:r>
          </a:p>
          <a:p>
            <a:pPr lvl="0" algn="just"/>
            <a:r>
              <a:rPr lang="ru-RU" sz="12300" b="1" dirty="0" smtClean="0">
                <a:solidFill>
                  <a:schemeClr val="bg1">
                    <a:lumMod val="95000"/>
                  </a:schemeClr>
                </a:solidFill>
              </a:rPr>
              <a:t>развитие основных психических функций, необходимых для успешного обучения в школе (внимание, память, мышление ит.д.); </a:t>
            </a:r>
          </a:p>
          <a:p>
            <a:pPr lvl="0" algn="just"/>
            <a:r>
              <a:rPr lang="ru-RU" sz="12300" b="1" dirty="0" smtClean="0">
                <a:solidFill>
                  <a:schemeClr val="bg1">
                    <a:lumMod val="95000"/>
                  </a:schemeClr>
                </a:solidFill>
              </a:rPr>
              <a:t>развитие фонематического слуха; </a:t>
            </a:r>
          </a:p>
          <a:p>
            <a:pPr lvl="0" algn="just"/>
            <a:r>
              <a:rPr lang="ru-RU" sz="12300" b="1" dirty="0" smtClean="0">
                <a:solidFill>
                  <a:schemeClr val="bg1">
                    <a:lumMod val="95000"/>
                  </a:schemeClr>
                </a:solidFill>
              </a:rPr>
              <a:t>развитие мелкой моторики; </a:t>
            </a:r>
          </a:p>
          <a:p>
            <a:pPr lvl="0" algn="just"/>
            <a:r>
              <a:rPr lang="ru-RU" sz="12300" b="1" dirty="0" smtClean="0">
                <a:solidFill>
                  <a:schemeClr val="bg1">
                    <a:lumMod val="95000"/>
                  </a:schemeClr>
                </a:solidFill>
              </a:rPr>
              <a:t>развитие творчески активной личности; </a:t>
            </a:r>
          </a:p>
          <a:p>
            <a:pPr lvl="0" algn="just"/>
            <a:r>
              <a:rPr lang="ru-RU" sz="12300" b="1" dirty="0" smtClean="0">
                <a:solidFill>
                  <a:schemeClr val="bg1">
                    <a:lumMod val="95000"/>
                  </a:schemeClr>
                </a:solidFill>
              </a:rPr>
              <a:t>развитие координации движений.   </a:t>
            </a:r>
          </a:p>
          <a:p>
            <a:pPr algn="just"/>
            <a:endParaRPr lang="ru-RU" dirty="0"/>
          </a:p>
        </p:txBody>
      </p:sp>
      <p:pic>
        <p:nvPicPr>
          <p:cNvPr id="4" name="Picture 2" descr="C:\Users\Дом\Desktop\579a24cd1a8af156321fc13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40352" y="5085184"/>
            <a:ext cx="1296144" cy="14813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Дом\Desktop\шмо 27.0419\SL37838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67356" y="-603447"/>
            <a:ext cx="9611356" cy="7461447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6300192" y="5949280"/>
            <a:ext cx="2448272" cy="400110"/>
          </a:xfrm>
          <a:prstGeom prst="rect">
            <a:avLst/>
          </a:prstGeom>
          <a:solidFill>
            <a:srgbClr val="FFFF00"/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«Школа Радости»</a:t>
            </a:r>
            <a:endParaRPr lang="ru-RU" sz="2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</a:rPr>
              <a:t>Принципы  работы  при   подготовке  детей  к обучению:</a:t>
            </a:r>
            <a:br>
              <a:rPr lang="ru-RU" sz="3600" b="1" dirty="0" smtClean="0">
                <a:solidFill>
                  <a:srgbClr val="FFFF00"/>
                </a:solidFill>
              </a:rPr>
            </a:br>
            <a:endParaRPr lang="ru-RU" sz="3600" b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5112568"/>
          </a:xfrm>
        </p:spPr>
        <p:txBody>
          <a:bodyPr>
            <a:noAutofit/>
          </a:bodyPr>
          <a:lstStyle/>
          <a:p>
            <a:pPr algn="just"/>
            <a:r>
              <a:rPr lang="ru-RU" sz="4000" b="1" dirty="0" smtClean="0">
                <a:solidFill>
                  <a:schemeClr val="bg1"/>
                </a:solidFill>
              </a:rPr>
              <a:t>учет  индивидуальных  </a:t>
            </a:r>
            <a:r>
              <a:rPr lang="ru-RU" sz="4000" b="1" dirty="0" err="1" smtClean="0">
                <a:solidFill>
                  <a:schemeClr val="bg1"/>
                </a:solidFill>
              </a:rPr>
              <a:t>особен-ностей</a:t>
            </a:r>
            <a:r>
              <a:rPr lang="ru-RU" sz="4000" b="1" dirty="0" smtClean="0">
                <a:solidFill>
                  <a:schemeClr val="bg1"/>
                </a:solidFill>
              </a:rPr>
              <a:t>  и возможностей  детей;</a:t>
            </a:r>
          </a:p>
          <a:p>
            <a:pPr algn="just"/>
            <a:r>
              <a:rPr lang="ru-RU" sz="4000" b="1" dirty="0" smtClean="0">
                <a:solidFill>
                  <a:schemeClr val="bg1"/>
                </a:solidFill>
              </a:rPr>
              <a:t>системность  и  плановость;</a:t>
            </a:r>
          </a:p>
          <a:p>
            <a:pPr algn="just"/>
            <a:r>
              <a:rPr lang="ru-RU" sz="4000" b="1" dirty="0" smtClean="0">
                <a:solidFill>
                  <a:schemeClr val="bg1"/>
                </a:solidFill>
              </a:rPr>
              <a:t>уважение  к ребенку, к процессу  и результатам  его  деятельности  в сочетании  с разумной  требовательностью;</a:t>
            </a:r>
          </a:p>
        </p:txBody>
      </p:sp>
      <p:pic>
        <p:nvPicPr>
          <p:cNvPr id="4" name="Picture 2" descr="C:\Users\Дом\Desktop\579a24cd1a8af156321fc13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4328" y="5229200"/>
            <a:ext cx="1368152" cy="14813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Принципы  работы  при   подготовке  детей  к обучению: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536504"/>
          </a:xfrm>
        </p:spPr>
        <p:txBody>
          <a:bodyPr>
            <a:normAutofit fontScale="55000" lnSpcReduction="20000"/>
          </a:bodyPr>
          <a:lstStyle/>
          <a:p>
            <a:pPr algn="just"/>
            <a:r>
              <a:rPr lang="ru-RU" sz="6400" b="1" dirty="0" smtClean="0">
                <a:solidFill>
                  <a:schemeClr val="bg1"/>
                </a:solidFill>
              </a:rPr>
              <a:t>занимательность, непринужденность, игровой  характер  учебного  процесса;</a:t>
            </a:r>
          </a:p>
          <a:p>
            <a:pPr algn="just"/>
            <a:r>
              <a:rPr lang="ru-RU" sz="6400" b="1" dirty="0" smtClean="0">
                <a:solidFill>
                  <a:schemeClr val="bg1"/>
                </a:solidFill>
              </a:rPr>
              <a:t>развитие интеллектуальных качеств, психических функций: памяти, внимания, воображения, речи, мышления;</a:t>
            </a:r>
          </a:p>
          <a:p>
            <a:pPr algn="just"/>
            <a:r>
              <a:rPr lang="ru-RU" sz="6400" b="1" dirty="0" smtClean="0">
                <a:solidFill>
                  <a:schemeClr val="bg1"/>
                </a:solidFill>
              </a:rPr>
              <a:t>контакт  с родителями: организация бесед  по  интересующим  их проблемам.</a:t>
            </a:r>
          </a:p>
          <a:p>
            <a:endParaRPr lang="ru-RU" dirty="0"/>
          </a:p>
        </p:txBody>
      </p:sp>
      <p:pic>
        <p:nvPicPr>
          <p:cNvPr id="4" name="Picture 2" descr="C:\Users\Дом\Desktop\579a24cd1a8af156321fc13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52320" y="5157192"/>
            <a:ext cx="1440160" cy="14813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Содержание занятий опирается на программные требования: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base">
              <a:buNone/>
            </a:pPr>
            <a:endParaRPr lang="ru-RU" dirty="0" smtClean="0"/>
          </a:p>
          <a:p>
            <a:pPr algn="just" fontAlgn="base"/>
            <a:r>
              <a:rPr lang="ru-RU" b="1" dirty="0" smtClean="0">
                <a:solidFill>
                  <a:schemeClr val="bg1"/>
                </a:solidFill>
              </a:rPr>
              <a:t>Ознакомление с окружающим миром:</a:t>
            </a:r>
          </a:p>
          <a:p>
            <a:pPr algn="just" fontAlgn="base"/>
            <a:r>
              <a:rPr lang="ru-RU" b="1" dirty="0" smtClean="0">
                <a:solidFill>
                  <a:schemeClr val="bg1"/>
                </a:solidFill>
              </a:rPr>
              <a:t>Развитие речи и подготовка к обучению грамоте:</a:t>
            </a:r>
          </a:p>
          <a:p>
            <a:pPr algn="just" fontAlgn="base"/>
            <a:r>
              <a:rPr lang="ru-RU" b="1" dirty="0" smtClean="0">
                <a:solidFill>
                  <a:schemeClr val="bg1"/>
                </a:solidFill>
              </a:rPr>
              <a:t>Развитие элементарных математических представлений:</a:t>
            </a:r>
          </a:p>
          <a:p>
            <a:pPr algn="just" fontAlgn="base"/>
            <a:r>
              <a:rPr lang="ru-RU" b="1" dirty="0" smtClean="0">
                <a:solidFill>
                  <a:schemeClr val="bg1"/>
                </a:solidFill>
              </a:rPr>
              <a:t>Работа по развитию и укреплению мелкой моторики рук.</a:t>
            </a:r>
          </a:p>
          <a:p>
            <a:endParaRPr lang="ru-RU" dirty="0"/>
          </a:p>
        </p:txBody>
      </p:sp>
      <p:pic>
        <p:nvPicPr>
          <p:cNvPr id="4" name="Picture 2" descr="C:\Users\Дом\Desktop\579a24cd1a8af156321fc13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52320" y="5157192"/>
            <a:ext cx="1440160" cy="14813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Дом\Desktop\шмо 27.0419\SL37133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0648"/>
            <a:ext cx="4824536" cy="5831529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660232" y="6237312"/>
            <a:ext cx="2260554" cy="400110"/>
          </a:xfrm>
          <a:prstGeom prst="rect">
            <a:avLst/>
          </a:prstGeom>
          <a:solidFill>
            <a:srgbClr val="FFFF00"/>
          </a:solidFill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«Школа радости»</a:t>
            </a:r>
            <a:endParaRPr lang="ru-RU" sz="2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" name="Picture 2" descr="C:\Users\Дом\Downloads\IMG_20190410_1153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332656"/>
            <a:ext cx="4374486" cy="58326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</TotalTime>
  <Words>256</Words>
  <Application>Microsoft Office PowerPoint</Application>
  <PresentationFormat>Экран (4:3)</PresentationFormat>
  <Paragraphs>49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Муниципальное общеобразовательное учреждение средняя общеобразовательная школа № 1 ГО Богданович </vt:lpstr>
      <vt:lpstr>Предшкольное образование — основа преемственности </vt:lpstr>
      <vt:lpstr>Слайд 3</vt:lpstr>
      <vt:lpstr>Реализация цели предполагает  решение ряда задач:</vt:lpstr>
      <vt:lpstr>Слайд 5</vt:lpstr>
      <vt:lpstr>Принципы  работы  при   подготовке  детей  к обучению: </vt:lpstr>
      <vt:lpstr>Принципы  работы  при   подготовке  детей  к обучению:</vt:lpstr>
      <vt:lpstr>Содержание занятий опирается на программные требования: </vt:lpstr>
      <vt:lpstr>Слайд 9</vt:lpstr>
      <vt:lpstr>Результаты  освоения предподготовки: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Предшкольное образование — основа преемственности. </dc:title>
  <dc:creator>Дом</dc:creator>
  <cp:lastModifiedBy>Дом</cp:lastModifiedBy>
  <cp:revision>27</cp:revision>
  <dcterms:created xsi:type="dcterms:W3CDTF">2019-04-08T15:22:17Z</dcterms:created>
  <dcterms:modified xsi:type="dcterms:W3CDTF">2020-08-11T14:43:49Z</dcterms:modified>
</cp:coreProperties>
</file>