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70" r:id="rId2"/>
    <p:sldId id="271" r:id="rId3"/>
    <p:sldId id="272" r:id="rId4"/>
    <p:sldId id="273" r:id="rId5"/>
    <p:sldId id="294" r:id="rId6"/>
    <p:sldId id="278" r:id="rId7"/>
    <p:sldId id="286" r:id="rId8"/>
    <p:sldId id="287" r:id="rId9"/>
    <p:sldId id="293" r:id="rId10"/>
    <p:sldId id="295" r:id="rId11"/>
    <p:sldId id="303" r:id="rId12"/>
    <p:sldId id="304" r:id="rId13"/>
    <p:sldId id="296" r:id="rId14"/>
    <p:sldId id="297" r:id="rId15"/>
    <p:sldId id="298" r:id="rId16"/>
    <p:sldId id="299" r:id="rId17"/>
    <p:sldId id="300" r:id="rId18"/>
    <p:sldId id="301" r:id="rId19"/>
    <p:sldId id="30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00FF00"/>
    <a:srgbClr val="FFCC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9" autoAdjust="0"/>
    <p:restoredTop sz="94660"/>
  </p:normalViewPr>
  <p:slideViewPr>
    <p:cSldViewPr>
      <p:cViewPr>
        <p:scale>
          <a:sx n="110" d="100"/>
          <a:sy n="11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B85C-E7B4-4B2B-9E0D-C845E69B9BE7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B7FA-081B-44BE-AFE1-A7DF4AACB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B85C-E7B4-4B2B-9E0D-C845E69B9BE7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B7FA-081B-44BE-AFE1-A7DF4AACB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B85C-E7B4-4B2B-9E0D-C845E69B9BE7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B7FA-081B-44BE-AFE1-A7DF4AACB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B85C-E7B4-4B2B-9E0D-C845E69B9BE7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B7FA-081B-44BE-AFE1-A7DF4AACB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B85C-E7B4-4B2B-9E0D-C845E69B9BE7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B7FA-081B-44BE-AFE1-A7DF4AACB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B85C-E7B4-4B2B-9E0D-C845E69B9BE7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B7FA-081B-44BE-AFE1-A7DF4AACB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B85C-E7B4-4B2B-9E0D-C845E69B9BE7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B7FA-081B-44BE-AFE1-A7DF4AACB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B85C-E7B4-4B2B-9E0D-C845E69B9BE7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B7FA-081B-44BE-AFE1-A7DF4AACB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B85C-E7B4-4B2B-9E0D-C845E69B9BE7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B7FA-081B-44BE-AFE1-A7DF4AACB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B85C-E7B4-4B2B-9E0D-C845E69B9BE7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B7FA-081B-44BE-AFE1-A7DF4AACB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B85C-E7B4-4B2B-9E0D-C845E69B9BE7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B7FA-081B-44BE-AFE1-A7DF4AACB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FB85C-E7B4-4B2B-9E0D-C845E69B9BE7}" type="datetimeFigureOut">
              <a:rPr lang="ru-RU" smtClean="0"/>
              <a:pPr/>
              <a:t>11.08.2020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4B7FA-081B-44BE-AFE1-A7DF4AACB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77755" y="857232"/>
            <a:ext cx="49167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Современные </a:t>
            </a:r>
          </a:p>
          <a:p>
            <a:pPr algn="ctr"/>
            <a:r>
              <a:rPr lang="ru-RU" sz="40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Олимпийские  игры</a:t>
            </a:r>
            <a:endParaRPr lang="ru-RU" sz="4000" b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s1200 (1)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2000240"/>
            <a:ext cx="4932793" cy="38158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00826" y="3429000"/>
            <a:ext cx="2016933" cy="597438"/>
          </a:xfrm>
          <a:prstGeom prst="rect">
            <a:avLst/>
          </a:prstGeom>
          <a:noFill/>
        </p:spPr>
        <p:txBody>
          <a:bodyPr wrap="none" rtlCol="0">
            <a:prstTxWarp prst="textFadeRight">
              <a:avLst/>
            </a:prstTxWarp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Выше</a:t>
            </a:r>
          </a:p>
        </p:txBody>
      </p:sp>
      <p:sp>
        <p:nvSpPr>
          <p:cNvPr id="9" name="TextBox 8"/>
          <p:cNvSpPr txBox="1"/>
          <p:nvPr/>
        </p:nvSpPr>
        <p:spPr>
          <a:xfrm rot="826715">
            <a:off x="6118118" y="4461065"/>
            <a:ext cx="2145730" cy="644867"/>
          </a:xfrm>
          <a:prstGeom prst="rect">
            <a:avLst/>
          </a:prstGeom>
          <a:noFill/>
        </p:spPr>
        <p:txBody>
          <a:bodyPr wrap="none" rtlCol="0">
            <a:prstTxWarp prst="textFadeRight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CC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Сильнее</a:t>
            </a:r>
            <a:endParaRPr lang="ru-RU" sz="2400" b="1" dirty="0">
              <a:solidFill>
                <a:srgbClr val="FFCC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1076432">
            <a:off x="5828111" y="2457323"/>
            <a:ext cx="2314015" cy="725814"/>
          </a:xfrm>
          <a:prstGeom prst="rect">
            <a:avLst/>
          </a:prstGeom>
          <a:noFill/>
        </p:spPr>
        <p:txBody>
          <a:bodyPr wrap="none" rtlCol="0">
            <a:prstTxWarp prst="textFadeRight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00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Быстрее</a:t>
            </a:r>
            <a:endParaRPr lang="ru-RU" sz="2400" b="1" dirty="0">
              <a:solidFill>
                <a:srgbClr val="0099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28926" y="4786322"/>
            <a:ext cx="314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Учитель физкультуры</a:t>
            </a:r>
          </a:p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МБОУ «Прогимназия № 2»</a:t>
            </a:r>
          </a:p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 Воронеж</a:t>
            </a:r>
          </a:p>
          <a:p>
            <a:pPr algn="ctr"/>
            <a:r>
              <a:rPr lang="ru-RU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Пуговичникова</a:t>
            </a: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Р.М.</a:t>
            </a:r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785794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ОЛИМПИЙСКИЙ   ФЛАГ</a:t>
            </a:r>
            <a:endParaRPr lang="ru-RU" b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785786" y="500042"/>
            <a:ext cx="3357586" cy="914400"/>
          </a:xfrm>
          <a:prstGeom prst="wave">
            <a:avLst>
              <a:gd name="adj1" fmla="val 11458"/>
              <a:gd name="adj2" fmla="val 2424"/>
            </a:avLst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928670"/>
            <a:ext cx="46434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Цвета  колец  символизируют  континенты </a:t>
            </a:r>
          </a:p>
        </p:txBody>
      </p:sp>
      <p:pic>
        <p:nvPicPr>
          <p:cNvPr id="9" name="Рисунок 8" descr="sandwich-clipart-europe-159919-242569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14678" y="1857364"/>
            <a:ext cx="1774550" cy="1366826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 descr="61551264-north-and-south-america-map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7224" y="4000504"/>
            <a:ext cx="1341447" cy="1785950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Рисунок 10" descr="world-australia-map-blank-map-world-map-cartography-geography-of-australia-green-png-clip-art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143768" y="2500306"/>
            <a:ext cx="1438641" cy="1299520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Рисунок 11" descr="depositphotos_199528334-stock-illustration-africa-map-african-map-map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357950" y="4286256"/>
            <a:ext cx="1965024" cy="1571636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Рисунок 12" descr="istockphoto-528709011-1024x102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428992" y="4857760"/>
            <a:ext cx="1614283" cy="1357322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571472" y="2143116"/>
            <a:ext cx="2391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err="1" smtClean="0">
                <a:solidFill>
                  <a:srgbClr val="0000FF"/>
                </a:solidFill>
                <a:effectLst>
                  <a:innerShdw blurRad="114300">
                    <a:prstClr val="black"/>
                  </a:innerShdw>
                </a:effectLst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2200" b="1" dirty="0" smtClean="0">
                <a:solidFill>
                  <a:srgbClr val="0000FF"/>
                </a:solidFill>
                <a:effectLst>
                  <a:innerShdw blurRad="114300">
                    <a:prstClr val="black"/>
                  </a:inn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i="1" dirty="0" smtClean="0">
                <a:solidFill>
                  <a:srgbClr val="0000FF"/>
                </a:solidFill>
                <a:effectLst>
                  <a:innerShdw blurRad="114300">
                    <a:prstClr val="black"/>
                  </a:innerShdw>
                </a:effectLst>
                <a:latin typeface="Times New Roman" pitchFamily="18" charset="0"/>
                <a:cs typeface="Times New Roman" pitchFamily="18" charset="0"/>
              </a:rPr>
              <a:t>Европа</a:t>
            </a:r>
            <a:endParaRPr lang="ru-RU" sz="2400" b="1" i="1" dirty="0">
              <a:solidFill>
                <a:srgbClr val="0000FF"/>
              </a:solidFill>
              <a:effectLst>
                <a:innerShdw blurRad="114300">
                  <a:prstClr val="black"/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00694" y="1928802"/>
            <a:ext cx="2997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rgbClr val="009900"/>
                </a:solidFill>
                <a:effectLst>
                  <a:innerShdw blurRad="114300">
                    <a:prstClr val="black"/>
                  </a:innerShdw>
                </a:effectLst>
                <a:latin typeface="Times New Roman" pitchFamily="18" charset="0"/>
                <a:cs typeface="Times New Roman" pitchFamily="18" charset="0"/>
              </a:rPr>
              <a:t>зелёный - </a:t>
            </a:r>
            <a:r>
              <a:rPr lang="ru-RU" sz="2400" b="1" i="1" dirty="0" smtClean="0">
                <a:solidFill>
                  <a:srgbClr val="009900"/>
                </a:solidFill>
                <a:effectLst>
                  <a:innerShdw blurRad="114300">
                    <a:prstClr val="black"/>
                  </a:innerShdw>
                </a:effectLst>
                <a:latin typeface="Times New Roman" pitchFamily="18" charset="0"/>
                <a:cs typeface="Times New Roman" pitchFamily="18" charset="0"/>
              </a:rPr>
              <a:t>Австралия</a:t>
            </a:r>
            <a:endParaRPr lang="ru-RU" sz="2400" b="1" i="1" dirty="0">
              <a:solidFill>
                <a:srgbClr val="009900"/>
              </a:solidFill>
              <a:effectLst>
                <a:innerShdw blurRad="114300">
                  <a:prstClr val="black"/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1472" y="3357562"/>
            <a:ext cx="2728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effectLst>
                  <a:innerShdw blurRad="114300">
                    <a:prstClr val="black"/>
                  </a:innerShdw>
                </a:effectLst>
                <a:latin typeface="Times New Roman" pitchFamily="18" charset="0"/>
                <a:cs typeface="Times New Roman" pitchFamily="18" charset="0"/>
              </a:rPr>
              <a:t>красный -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innerShdw blurRad="114300">
                    <a:prstClr val="black"/>
                  </a:innerShdw>
                </a:effectLst>
                <a:latin typeface="Times New Roman" pitchFamily="18" charset="0"/>
                <a:cs typeface="Times New Roman" pitchFamily="18" charset="0"/>
              </a:rPr>
              <a:t>Америка</a:t>
            </a:r>
            <a:endParaRPr lang="ru-RU" sz="2400" b="1" i="1" dirty="0">
              <a:solidFill>
                <a:srgbClr val="FF0000"/>
              </a:solidFill>
              <a:effectLst>
                <a:innerShdw blurRad="114300">
                  <a:prstClr val="black"/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57488" y="4214818"/>
            <a:ext cx="2080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rgbClr val="FFCC00"/>
                </a:solidFill>
                <a:effectLst>
                  <a:innerShdw blurRad="114300">
                    <a:prstClr val="black"/>
                  </a:innerShdw>
                </a:effectLst>
                <a:latin typeface="Times New Roman" pitchFamily="18" charset="0"/>
                <a:cs typeface="Times New Roman" pitchFamily="18" charset="0"/>
              </a:rPr>
              <a:t>желтый - </a:t>
            </a:r>
            <a:r>
              <a:rPr lang="ru-RU" sz="2400" b="1" i="1" dirty="0" smtClean="0">
                <a:solidFill>
                  <a:srgbClr val="FFCC00"/>
                </a:solidFill>
                <a:effectLst>
                  <a:innerShdw blurRad="114300">
                    <a:prstClr val="black"/>
                  </a:innerShdw>
                </a:effectLst>
                <a:latin typeface="Times New Roman" pitchFamily="18" charset="0"/>
                <a:cs typeface="Times New Roman" pitchFamily="18" charset="0"/>
              </a:rPr>
              <a:t>Азия</a:t>
            </a:r>
            <a:endParaRPr lang="ru-RU" sz="2400" b="1" i="1" dirty="0">
              <a:solidFill>
                <a:srgbClr val="FFCC00"/>
              </a:solidFill>
              <a:effectLst>
                <a:innerShdw blurRad="114300">
                  <a:prstClr val="black"/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29190" y="3786190"/>
            <a:ext cx="2451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effectLst>
                  <a:innerShdw blurRad="114300">
                    <a:prstClr val="black"/>
                  </a:innerShdw>
                </a:effectLst>
                <a:latin typeface="Times New Roman" pitchFamily="18" charset="0"/>
                <a:cs typeface="Times New Roman" pitchFamily="18" charset="0"/>
              </a:rPr>
              <a:t>черный - </a:t>
            </a:r>
            <a:r>
              <a:rPr lang="ru-RU" sz="2400" b="1" i="1" dirty="0" smtClean="0">
                <a:effectLst>
                  <a:innerShdw blurRad="114300">
                    <a:prstClr val="black"/>
                  </a:innerShdw>
                </a:effectLst>
                <a:latin typeface="Times New Roman" pitchFamily="18" charset="0"/>
                <a:cs typeface="Times New Roman" pitchFamily="18" charset="0"/>
              </a:rPr>
              <a:t>Африка</a:t>
            </a:r>
            <a:endParaRPr lang="ru-RU" sz="2400" b="1" i="1" dirty="0">
              <a:effectLst>
                <a:innerShdw blurRad="114300">
                  <a:prstClr val="black"/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785794"/>
            <a:ext cx="3093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ОЛИМПИЙСКИЙ   ДЕВИЗ</a:t>
            </a:r>
            <a:endParaRPr lang="ru-RU" b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785786" y="500042"/>
            <a:ext cx="3426174" cy="914400"/>
          </a:xfrm>
          <a:prstGeom prst="wave">
            <a:avLst>
              <a:gd name="adj1" fmla="val 11458"/>
              <a:gd name="adj2" fmla="val 2424"/>
            </a:avLst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19672" y="1988840"/>
            <a:ext cx="6264696" cy="1080120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r>
              <a:rPr lang="en-US" sz="4000" b="1" dirty="0" err="1" smtClean="0">
                <a:solidFill>
                  <a:srgbClr val="00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Citius</a:t>
            </a:r>
            <a:r>
              <a:rPr lang="en-US" sz="4000" b="1" dirty="0" smtClean="0">
                <a:solidFill>
                  <a:srgbClr val="00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4000" b="1" dirty="0" err="1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Altius</a:t>
            </a:r>
            <a:r>
              <a:rPr lang="en-US" sz="40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000" b="1" dirty="0" smtClean="0">
                <a:solidFill>
                  <a:srgbClr val="00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b="1" dirty="0" err="1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Fortius</a:t>
            </a:r>
            <a:endParaRPr lang="ru-RU" sz="40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47664" y="3717032"/>
            <a:ext cx="6408712" cy="1211942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12500"/>
                <a:gd name="adj2" fmla="val -135"/>
              </a:avLst>
            </a:prstTxWarp>
            <a:spAutoFit/>
          </a:bodyPr>
          <a:lstStyle/>
          <a:p>
            <a:r>
              <a:rPr lang="ru-RU" sz="40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Быстрее,</a:t>
            </a:r>
            <a:r>
              <a:rPr lang="ru-RU" sz="4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Выше,</a:t>
            </a:r>
            <a:r>
              <a:rPr lang="ru-RU" sz="4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rgbClr val="00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Сильнее</a:t>
            </a:r>
            <a:endParaRPr lang="ru-RU" sz="4000" b="1" dirty="0">
              <a:solidFill>
                <a:srgbClr val="0099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785794"/>
            <a:ext cx="353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ОЛИМПИЙСКАЯ   ЭМБЛЕМА</a:t>
            </a:r>
            <a:endParaRPr lang="ru-RU" b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785786" y="500042"/>
            <a:ext cx="3858222" cy="914400"/>
          </a:xfrm>
          <a:prstGeom prst="wave">
            <a:avLst>
              <a:gd name="adj1" fmla="val 11458"/>
              <a:gd name="adj2" fmla="val 2424"/>
            </a:avLst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7564" y="1700808"/>
            <a:ext cx="784887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Эмблему Олимпийских игр составляют олимпийский символ и символ олимпийского города или государства, где проводятся очередные Игры, или какое-либо другое изображение. На ней могут быть указаны год и место проведения Игр. </a:t>
            </a: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s1200 (3).jpg"/>
          <p:cNvPicPr>
            <a:picLocks noChangeAspect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>
          <a:xfrm>
            <a:off x="971600" y="3645024"/>
            <a:ext cx="2914650" cy="2448272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 descr="Bf9eYnSIMAADb1M.jpg"/>
          <p:cNvPicPr>
            <a:picLocks noChangeAspect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>
          <a:xfrm>
            <a:off x="4716016" y="3645024"/>
            <a:ext cx="3532517" cy="2448000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785794"/>
            <a:ext cx="3158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ОЛИМПИЙСКИЙ   ОГОНЬ</a:t>
            </a:r>
            <a:endParaRPr lang="ru-RU" b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785786" y="500042"/>
            <a:ext cx="3500462" cy="914400"/>
          </a:xfrm>
          <a:prstGeom prst="wave">
            <a:avLst>
              <a:gd name="adj1" fmla="val 11458"/>
              <a:gd name="adj2" fmla="val 2424"/>
            </a:avLst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7060c2ab4ae6c6fb5cc78e4a5e4fdfe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00430" y="1785926"/>
            <a:ext cx="4835805" cy="3143273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720000" y="1571612"/>
            <a:ext cx="271464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Зажжение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олимпийского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огня – один из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самых главных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ритуалов на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торжественном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открытии. 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20000" y="5214950"/>
            <a:ext cx="707236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Его  доставляют  из Олимпии  эстафетой к  месту </a:t>
            </a:r>
          </a:p>
          <a:p>
            <a:pPr algn="just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проведения  лучшие  спортсмены  мира.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785794"/>
            <a:ext cx="326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ОЛИМПИЙСКАЯ   КЛЯТВА</a:t>
            </a:r>
            <a:endParaRPr lang="ru-RU" b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785786" y="500042"/>
            <a:ext cx="3500462" cy="914400"/>
          </a:xfrm>
          <a:prstGeom prst="wave">
            <a:avLst>
              <a:gd name="adj1" fmla="val 11458"/>
              <a:gd name="adj2" fmla="val 2424"/>
            </a:avLst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2537223.jpg"/>
          <p:cNvPicPr>
            <a:picLocks noChangeAspect="1"/>
          </p:cNvPicPr>
          <p:nvPr/>
        </p:nvPicPr>
        <p:blipFill>
          <a:blip r:embed="rId3" cstate="email">
            <a:lum bright="30000" contrast="30000"/>
          </a:blip>
          <a:stretch>
            <a:fillRect/>
          </a:stretch>
        </p:blipFill>
        <p:spPr>
          <a:xfrm>
            <a:off x="3571868" y="1714488"/>
            <a:ext cx="4929222" cy="3165333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576000" y="1714488"/>
            <a:ext cx="292895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торжественном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открытии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спортсмены и судьи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дают  клятву, где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обещают  уважать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соблюдать  все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правила, 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6000" y="5072074"/>
            <a:ext cx="764386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 которым  они  проводятся,  в  истинно спортивном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духе, во славу спорта и во имя чести своих команд.</a:t>
            </a:r>
            <a:endParaRPr lang="ru-RU" sz="2400" dirty="0" smtClean="0"/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785794"/>
            <a:ext cx="4230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ТАЛИСМАН  ОЛИМПИЙСКИХ  ИГР</a:t>
            </a:r>
            <a:endParaRPr lang="ru-RU" b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785786" y="500042"/>
            <a:ext cx="4572032" cy="914400"/>
          </a:xfrm>
          <a:prstGeom prst="wave">
            <a:avLst>
              <a:gd name="adj1" fmla="val 11458"/>
              <a:gd name="adj2" fmla="val 2424"/>
            </a:avLst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6000" y="5072074"/>
            <a:ext cx="7643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talisman-sochi-20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28992" y="2857496"/>
            <a:ext cx="4940436" cy="2786082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720000" y="1643050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Талисман Олимпийских игр – это обычно изображение животного, которого особенно любят в стране, где проводятся Игры.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3000372"/>
            <a:ext cx="23574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зимних Олимпийских Играх  в  Сочи были: </a:t>
            </a:r>
          </a:p>
          <a:p>
            <a:r>
              <a:rPr lang="ru-RU" sz="2400" b="1" i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белый  мишка, зайка  и   леопард. </a:t>
            </a:r>
            <a:endParaRPr lang="ru-RU" sz="2400" b="1" i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785794"/>
            <a:ext cx="3399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ОЛИМПИЙСКИЕ  НАГРАДЫ</a:t>
            </a:r>
            <a:endParaRPr lang="ru-RU" b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785786" y="500042"/>
            <a:ext cx="3714776" cy="914400"/>
          </a:xfrm>
          <a:prstGeom prst="wave">
            <a:avLst>
              <a:gd name="adj1" fmla="val 11458"/>
              <a:gd name="adj2" fmla="val 2424"/>
            </a:avLst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6000" y="5072074"/>
            <a:ext cx="7643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13.jpg"/>
          <p:cNvPicPr>
            <a:picLocks noChangeAspect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>
          <a:xfrm>
            <a:off x="1928810" y="3571876"/>
            <a:ext cx="5286380" cy="2282767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642910" y="1643050"/>
            <a:ext cx="78581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Олимпийские награды – это медали и дипломы. Победители награждаются золотыми, серебряными и бронзовыми медалями.  Сейчас стали вручать и нагрудные золотые, серебряные и бронзовые значки.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785794"/>
            <a:ext cx="2009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НАГРАЖДЕНИЕ</a:t>
            </a:r>
            <a:endParaRPr lang="ru-RU" b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785786" y="500042"/>
            <a:ext cx="2428892" cy="914400"/>
          </a:xfrm>
          <a:prstGeom prst="wave">
            <a:avLst>
              <a:gd name="adj1" fmla="val 11458"/>
              <a:gd name="adj2" fmla="val 2424"/>
            </a:avLst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6000" y="5072074"/>
            <a:ext cx="7643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4000" y="1571612"/>
            <a:ext cx="792961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Вручение медалей происходит на специальной церемонии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соревнований.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Играется гимн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rus_io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000364" y="2786058"/>
            <a:ext cx="5592758" cy="307183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504000" y="3000372"/>
            <a:ext cx="257176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страны,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представителем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которой является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обладатель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золотой медали.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76000" y="5072074"/>
            <a:ext cx="7643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vnimanie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836712"/>
            <a:ext cx="706092" cy="5040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63688" y="836712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 на рисунке олимпийские эмблему, символ, флаг, огонь, талисман.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142131179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635896" y="2204864"/>
            <a:ext cx="2226259" cy="3188944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Рисунок 12" descr="316824_original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300192" y="3861048"/>
            <a:ext cx="2074497" cy="2209428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Рисунок 13" descr="original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27584" y="4653136"/>
            <a:ext cx="2520280" cy="1431518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Рисунок 16" descr="870x489_0x113_detail_crop_6086036b2fda3a750fd731c4e7b71c5f39ee2deb59ab453693c31a6e1a1ce135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156176" y="1916832"/>
            <a:ext cx="2306023" cy="1296144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1043608" y="1916832"/>
            <a:ext cx="1728192" cy="23762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rgbClr val="00B05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5" name="Рисунок 14" descr="Olympic_Russia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331640" y="2060848"/>
            <a:ext cx="1230975" cy="21328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76000" y="5072074"/>
            <a:ext cx="7643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64381" y="1643050"/>
            <a:ext cx="7215238" cy="707886"/>
          </a:xfrm>
          <a:prstGeom prst="rect">
            <a:avLst/>
          </a:prstGeom>
        </p:spPr>
        <p:txBody>
          <a:bodyPr wrap="square">
            <a:prstTxWarp prst="textDeflateBottom">
              <a:avLst/>
            </a:prstTxWarp>
            <a:spAutoFit/>
          </a:bodyPr>
          <a:lstStyle/>
          <a:p>
            <a:r>
              <a:rPr lang="ru-RU" sz="40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 ЗА  ВНИМАНИЕ!</a:t>
            </a:r>
            <a:endParaRPr lang="ru-RU" sz="4000" b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9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33" b="1811"/>
          <a:stretch>
            <a:fillRect/>
          </a:stretch>
        </p:blipFill>
        <p:spPr>
          <a:xfrm>
            <a:off x="1874018" y="2643182"/>
            <a:ext cx="5395964" cy="294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71538" y="857232"/>
            <a:ext cx="70009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Существуют различные соревнования: первенство класса, школы, города, области. Сильнейшие атлеты участвуют в мировых чемпионатах. Но особенно почетно победить на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Олимпийских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играх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474198719__1_-pic4_zoom-1000x1000-26824.jpg"/>
          <p:cNvPicPr>
            <a:picLocks noChangeAspect="1"/>
          </p:cNvPicPr>
          <p:nvPr/>
        </p:nvPicPr>
        <p:blipFill>
          <a:blip r:embed="rId3" cstate="email">
            <a:lum bright="10000"/>
          </a:blip>
          <a:stretch>
            <a:fillRect/>
          </a:stretch>
        </p:blipFill>
        <p:spPr>
          <a:xfrm>
            <a:off x="2214546" y="2857496"/>
            <a:ext cx="4714908" cy="2916730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1428736"/>
            <a:ext cx="35004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большого перерыва Олимпийские игры возобновились в 1896 году в Греции.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их возрождении большую роль сыграл выдающийся французский общественный деятель барон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Пьер де Кубертен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ce637cf0301c4023895f9a37ed675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942" y="1285860"/>
            <a:ext cx="3046075" cy="4338220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8694" y="785794"/>
            <a:ext cx="71080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летние и зимние Олимпийские игры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сьезжаются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спортсмены из разных стран. Каждые игры выявляют своих сильнейших спортсменов.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лишь некоторые из них.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285852" y="2631136"/>
            <a:ext cx="2500330" cy="3210586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286248" y="4286256"/>
            <a:ext cx="36433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Лариса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Латынина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девятикратная олимпийская чемпионка, спортивная гимнастика.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7" name="Рисунок 6" descr="6095252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42976" y="857232"/>
            <a:ext cx="2467858" cy="2857520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000496" y="857232"/>
            <a:ext cx="38576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Юрий Власов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олимпийский чемпион, тяжелоатлет, самый сильный человек мира.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sG3OGqO6Ocbr1k8l_cover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643570" y="2928934"/>
            <a:ext cx="2643206" cy="3185402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857224" y="464344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Карл Льюис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9-ти кратный олимпийский чемпион по легкой атлетике, США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142852"/>
            <a:ext cx="5993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8" y="4286256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065469ebeea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57224" y="714356"/>
            <a:ext cx="3969783" cy="5286412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5143504" y="1285860"/>
            <a:ext cx="35004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Ирина Роднина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Александр Зайцев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неоднократные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олимпийские чемпионы,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фигурное катание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(парное катание).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 descr="gvlfukriggrk-liubov-egorov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15616" y="548680"/>
            <a:ext cx="2571768" cy="3157505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928662" y="4143380"/>
            <a:ext cx="314327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Любовь Егорова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 </a:t>
            </a: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6-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кратная олимпийская чемпионка  в лыжных гонках.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Удостоина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звания Героя Российской Федерации.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EPy3ye3X4AMJAN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364088" y="548680"/>
            <a:ext cx="2571768" cy="3143272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4644008" y="3861048"/>
            <a:ext cx="40005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Лидия Скобликова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легендарная конькобежка, единственная в истории конькобежного спорта, 6-ти кратная олимпийская чемпионка, занесенная в книгу рекордов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Гиннесса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142852"/>
            <a:ext cx="5993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642918"/>
            <a:ext cx="4071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Давыдова Анастасия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синхронное плавание. Единственная в истории спортсменка выигравшая 5 золотых  олимпийских медалей.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ynchronised+Swimming+16th+FINA+World+Championships+0MlXW0xWDewx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7903" y="714356"/>
            <a:ext cx="3567435" cy="2428892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 descr="232e7a52af652b8b83eccd744dbfcb7d0ea5e386_720_405_c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00100" y="3383208"/>
            <a:ext cx="3000396" cy="2641358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714876" y="4357694"/>
            <a:ext cx="34290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Поздняков Станислав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фехтование, 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–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кратный олимпийский чемпион.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6" name="Рисунок 5" descr="Olympic-Games-TV-Advertising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>
          <a:xfrm>
            <a:off x="4357687" y="2043110"/>
            <a:ext cx="4214842" cy="3886219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71472" y="1714488"/>
            <a:ext cx="350046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Олимпийский  флаг – белое  атласное полотнище  с олимпийскими  кольцами. Пять переплетенных колец это современный олимпийский символ. Они олицетворяют единство пяти континентов и встречу спортсменов всего мира на Олимпийских играх.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785794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ОЛИМПИЙСКИЙ   ФЛАГ</a:t>
            </a:r>
            <a:endParaRPr lang="ru-RU" b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785786" y="500042"/>
            <a:ext cx="3357586" cy="914400"/>
          </a:xfrm>
          <a:prstGeom prst="wave">
            <a:avLst>
              <a:gd name="adj1" fmla="val 11458"/>
              <a:gd name="adj2" fmla="val 2424"/>
            </a:avLst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807</TotalTime>
  <Words>501</Words>
  <Application>Microsoft Office PowerPoint</Application>
  <PresentationFormat>Экран (4:3)</PresentationFormat>
  <Paragraphs>111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85</cp:revision>
  <dcterms:created xsi:type="dcterms:W3CDTF">2020-03-23T14:40:55Z</dcterms:created>
  <dcterms:modified xsi:type="dcterms:W3CDTF">2020-08-11T06:59:50Z</dcterms:modified>
</cp:coreProperties>
</file>