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sldIdLst>
    <p:sldId id="256" r:id="rId2"/>
    <p:sldId id="285" r:id="rId3"/>
    <p:sldId id="287" r:id="rId4"/>
    <p:sldId id="262" r:id="rId5"/>
    <p:sldId id="263" r:id="rId6"/>
    <p:sldId id="264" r:id="rId7"/>
    <p:sldId id="266" r:id="rId8"/>
    <p:sldId id="265" r:id="rId9"/>
    <p:sldId id="267" r:id="rId10"/>
    <p:sldId id="268" r:id="rId11"/>
    <p:sldId id="269" r:id="rId12"/>
    <p:sldId id="271" r:id="rId13"/>
    <p:sldId id="272" r:id="rId14"/>
    <p:sldId id="273" r:id="rId15"/>
    <p:sldId id="283" r:id="rId16"/>
    <p:sldId id="275" r:id="rId17"/>
    <p:sldId id="276" r:id="rId18"/>
    <p:sldId id="277" r:id="rId19"/>
    <p:sldId id="278" r:id="rId20"/>
    <p:sldId id="284" r:id="rId21"/>
    <p:sldId id="282" r:id="rId22"/>
    <p:sldId id="286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CC3300"/>
    <a:srgbClr val="FF3300"/>
    <a:srgbClr val="FF0066"/>
    <a:srgbClr val="0033CC"/>
    <a:srgbClr val="006600"/>
    <a:srgbClr val="FF00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2947" autoAdjust="0"/>
  </p:normalViewPr>
  <p:slideViewPr>
    <p:cSldViewPr>
      <p:cViewPr varScale="1">
        <p:scale>
          <a:sx n="82" d="100"/>
          <a:sy n="82" d="100"/>
        </p:scale>
        <p:origin x="-148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3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B648F-FC7E-4AB1-8AC5-EC9CA61BBA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2231A-A8EC-4412-8B63-12640500A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ACFF1-3186-4394-A09C-0871F89EA6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51D92-FE57-4BF3-A253-BDD96C14A8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94DAC-30D8-457B-BD90-BAE89FC646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0386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442B0-3F97-4A9A-86A8-2F40D8815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62BB6-8F2E-4E70-9A0B-B8CCF8E2EC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C313A-79D6-4130-A838-725F73D223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28DEF-6733-49F0-8C19-C24EB07B9F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17C8D-C019-415C-97A4-CF01351557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42221-6AE6-49B1-A99C-22D4673125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9AA3B-6DDC-4B62-B6A0-1921F57EEA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75B21-87CF-41C1-967E-C21358B09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25A40-4332-4C18-A817-4D18AD8B95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BB81E-7B72-42EB-8376-393C79D087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C164F00-FCF6-4619-B80C-E3DDD5D8E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  <p:sldLayoutId id="2147483706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5" descr="D:\фото к презентациям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60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0"/>
            <a:ext cx="8064500" cy="4221163"/>
          </a:xfrm>
        </p:spPr>
        <p:txBody>
          <a:bodyPr>
            <a:normAutofit/>
          </a:bodyPr>
          <a:lstStyle/>
          <a:p>
            <a:pPr eaLnBrk="1" hangingPunct="1"/>
            <a:r>
              <a:rPr lang="ru-RU" smtClean="0">
                <a:solidFill>
                  <a:srgbClr val="632523"/>
                </a:solidFill>
                <a:latin typeface="Arial" charset="0"/>
              </a:rPr>
              <a:t>Роль взрослого в организации детской игры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4868863"/>
            <a:ext cx="8416925" cy="1585912"/>
          </a:xfrm>
        </p:spPr>
        <p:txBody>
          <a:bodyPr/>
          <a:lstStyle/>
          <a:p>
            <a:pPr eaLnBrk="1" hangingPunct="1"/>
            <a:r>
              <a:rPr lang="ru-RU" sz="2400" b="1" i="1" smtClean="0">
                <a:solidFill>
                  <a:srgbClr val="632523"/>
                </a:solidFill>
                <a:latin typeface="Arial" charset="0"/>
              </a:rPr>
              <a:t> </a:t>
            </a:r>
          </a:p>
          <a:p>
            <a:pPr eaLnBrk="1" hangingPunct="1"/>
            <a:r>
              <a:rPr lang="ru-RU" sz="2400" b="1" i="1" smtClean="0">
                <a:solidFill>
                  <a:srgbClr val="632523"/>
                </a:solidFill>
                <a:latin typeface="Arial" charset="0"/>
              </a:rPr>
              <a:t>Воспиттель : Бояркина Е.В.</a:t>
            </a:r>
          </a:p>
          <a:p>
            <a:pPr eaLnBrk="1" hangingPunct="1"/>
            <a:r>
              <a:rPr lang="ru-RU" sz="2400" b="1" i="1" smtClean="0">
                <a:solidFill>
                  <a:srgbClr val="632523"/>
                </a:solidFill>
                <a:latin typeface="Arial" charset="0"/>
              </a:rPr>
              <a:t>Г. Камень – на – Оби МБДОУ №15 «Ладушки»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5" descr="D:\фото к презентациям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Задача педагога:</a:t>
            </a:r>
          </a:p>
        </p:txBody>
      </p:sp>
      <p:sp>
        <p:nvSpPr>
          <p:cNvPr id="26627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marL="533400" indent="-533400" algn="ctr" eaLnBrk="1" hangingPunct="1">
              <a:lnSpc>
                <a:spcPct val="90000"/>
              </a:lnSpc>
              <a:buFontTx/>
              <a:buAutoNum type="arabicPeriod"/>
            </a:pPr>
            <a:r>
              <a:rPr lang="ru-RU" sz="2400" b="1" smtClean="0"/>
              <a:t>Формировать умение развертывать условные действия с сюжетной игрушкой, предметом-заместителем и воображаемым предметом.</a:t>
            </a:r>
          </a:p>
          <a:p>
            <a:pPr marL="533400" indent="-533400" algn="ctr" eaLnBrk="1" hangingPunct="1">
              <a:lnSpc>
                <a:spcPct val="90000"/>
              </a:lnSpc>
              <a:buFontTx/>
              <a:buAutoNum type="arabicPeriod"/>
            </a:pPr>
            <a:r>
              <a:rPr lang="ru-RU" sz="2400" b="1" smtClean="0"/>
              <a:t>Связать два-три игровых действия, в смысловую цепочку, словесно обозначить их, продолжать по смыслу действия</a:t>
            </a:r>
            <a:r>
              <a:rPr lang="ru-RU" sz="2400" b="1" smtClean="0">
                <a:latin typeface="Arial Narrow" pitchFamily="34" charset="0"/>
              </a:rPr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772816"/>
            <a:ext cx="3960440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5" descr="D:\фото к презентациям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11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b="1" i="1" smtClean="0"/>
              <a:t>Приемы руководства игрой </a:t>
            </a:r>
          </a:p>
        </p:txBody>
      </p:sp>
      <p:sp>
        <p:nvSpPr>
          <p:cNvPr id="27651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1116013" y="1484313"/>
            <a:ext cx="7272337" cy="4546600"/>
          </a:xfrm>
        </p:spPr>
        <p:txBody>
          <a:bodyPr/>
          <a:lstStyle/>
          <a:p>
            <a:pPr marL="533400" indent="-533400" algn="ctr" eaLnBrk="1" hangingPunct="1">
              <a:buFontTx/>
              <a:buAutoNum type="arabicPeriod"/>
            </a:pPr>
            <a:r>
              <a:rPr lang="ru-RU" sz="3600" smtClean="0"/>
              <a:t>Игры – инсценировки</a:t>
            </a:r>
          </a:p>
          <a:p>
            <a:pPr marL="533400" indent="-533400" algn="ctr" eaLnBrk="1" hangingPunct="1">
              <a:buFontTx/>
              <a:buAutoNum type="arabicPeriod"/>
            </a:pPr>
            <a:r>
              <a:rPr lang="ru-RU" sz="3600" smtClean="0"/>
              <a:t> «Игра рядом» </a:t>
            </a:r>
          </a:p>
          <a:p>
            <a:pPr marL="533400" indent="-533400" algn="ctr" eaLnBrk="1" hangingPunct="1">
              <a:buFontTx/>
              <a:buAutoNum type="arabicPeriod"/>
            </a:pPr>
            <a:r>
              <a:rPr lang="ru-RU" sz="3600" smtClean="0"/>
              <a:t>Совместная игра взрослого с ребенком, где взрослый партнер и носитель формируемого способа игровой деятельности.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5" descr="D:\фото к презентациям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i="1" u="sng" smtClean="0"/>
              <a:t>Организация игры во второй младшей группе  </a:t>
            </a:r>
          </a:p>
        </p:txBody>
      </p:sp>
      <p:sp>
        <p:nvSpPr>
          <p:cNvPr id="2867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067175" y="1557338"/>
            <a:ext cx="4038600" cy="45259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800" b="1" smtClean="0"/>
              <a:t>Задачи: Развитие игры каждого ребенка с опорой на его личные интересы. Действия с игрушками сопровождаются ролевыми диалогами. Обозначение своей роли и принятие роли партнера по игре</a:t>
            </a:r>
            <a:r>
              <a:rPr lang="ru-RU" sz="2400" smtClean="0"/>
              <a:t>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900" y="1739208"/>
            <a:ext cx="3923928" cy="33795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5" descr="D:\фото к презентациям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Формирование игрового действия 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idx="1"/>
          </p:nvPr>
        </p:nvSpPr>
        <p:spPr>
          <a:xfrm>
            <a:off x="1835150" y="1600200"/>
            <a:ext cx="6851650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800" b="1" dirty="0" smtClean="0">
                <a:latin typeface="+mj-lt"/>
              </a:rPr>
              <a:t>- </a:t>
            </a:r>
            <a:r>
              <a:rPr lang="ru-RU" sz="2800" b="1" dirty="0" smtClean="0"/>
              <a:t>Умение принять на себя игровую роль и обозначить ее для партнера. </a:t>
            </a:r>
          </a:p>
          <a:p>
            <a:pPr eaLnBrk="1" hangingPunct="1">
              <a:buFontTx/>
              <a:buNone/>
              <a:defRPr/>
            </a:pPr>
            <a:r>
              <a:rPr lang="ru-RU" sz="2800" b="1" dirty="0" smtClean="0"/>
              <a:t>- Умение осуществлять специфичные для роли условные предметные действия.</a:t>
            </a:r>
          </a:p>
          <a:p>
            <a:pPr eaLnBrk="1" hangingPunct="1">
              <a:buFontTx/>
              <a:buChar char="-"/>
              <a:defRPr/>
            </a:pPr>
            <a:r>
              <a:rPr lang="ru-RU" sz="2800" b="1" dirty="0" smtClean="0"/>
              <a:t>Умение развертывать специфическое ролевое взаимодействие – ролевой диалог.</a:t>
            </a:r>
          </a:p>
          <a:p>
            <a:pPr eaLnBrk="1" hangingPunct="1">
              <a:buFontTx/>
              <a:buChar char="-"/>
              <a:defRPr/>
            </a:pPr>
            <a:r>
              <a:rPr lang="ru-RU" sz="2800" b="1" dirty="0" smtClean="0"/>
              <a:t>-Умение менять свою игровую роль в зависимости от развертывающегося сюжета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5" descr="D:\фото к презентациям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smtClean="0"/>
              <a:t>Формирование ролевого поведения  </a:t>
            </a:r>
          </a:p>
        </p:txBody>
      </p:sp>
      <p:sp>
        <p:nvSpPr>
          <p:cNvPr id="30723" name="Rectangle 4"/>
          <p:cNvSpPr>
            <a:spLocks noGrp="1" noChangeArrowheads="1"/>
          </p:cNvSpPr>
          <p:nvPr>
            <p:ph type="body" sz="half" idx="3"/>
          </p:nvPr>
        </p:nvSpPr>
        <p:spPr>
          <a:xfrm>
            <a:off x="5105400" y="1700213"/>
            <a:ext cx="4038600" cy="475297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400" b="1" smtClean="0"/>
              <a:t>Использование взаимодополнительных ролей – требуют взаимодействия с другой ролью (мама - дочка, доктор - больной, продавец - покупатель) Использование «независимых» ролей – связь с другими ролями опосредованная (строитель, шофер, космонавт, пожарный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556792"/>
            <a:ext cx="4320480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5" descr="D:\фото к презентациям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i="1" smtClean="0"/>
              <a:t>Роль  педагога</a:t>
            </a:r>
            <a:br>
              <a:rPr lang="ru-RU" sz="4800" b="1" i="1" smtClean="0"/>
            </a:br>
            <a:endParaRPr lang="ru-RU" sz="4800" b="1" i="1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1476375" y="908050"/>
            <a:ext cx="6191250" cy="496887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800" b="1" i="1" smtClean="0"/>
              <a:t> - при сговоре на игру  - главное действующее лицо  - стимулирует, направляет игровое общение детей. Предлагая малышу игрушку, спрашивает у ребёнка, с кем бы ему хотелось поиграть, располагает детей к общению. Помогает распределять роли, подобрать нужные атрибуты.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800" b="1" i="1" smtClean="0"/>
              <a:t> - Включается в игру во второстепенной роли.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5" descr="D:\фото к презентациям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Организация игры в средней группе </a:t>
            </a:r>
          </a:p>
        </p:txBody>
      </p:sp>
      <p:sp>
        <p:nvSpPr>
          <p:cNvPr id="32771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400" b="1" smtClean="0"/>
              <a:t>    Задачи: Формировать умение изменять свое ролевое поведение в соответствии с разными ролями партнеров. Умение применить игровую роль. Обозначать свою роль для партнеров в процессе развертывания игры.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48" y="1772816"/>
            <a:ext cx="4405508" cy="3960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5" descr="D:\фото к презентациям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i="1" smtClean="0"/>
              <a:t>Условия развития игры </a:t>
            </a:r>
          </a:p>
        </p:txBody>
      </p:sp>
      <p:sp>
        <p:nvSpPr>
          <p:cNvPr id="33795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84313"/>
            <a:ext cx="4038600" cy="41148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400" b="1" smtClean="0"/>
              <a:t>     Использование многоперсонажных сюжетов с определенной ролевой структурой, где одна из ролей включена в непосредственные связи со всеми остальными. Отказ от однозначного соответствия числа персонажей в сюжете количеству участников игры (персонажей больше, чем играющих).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sz="2400" b="1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865636"/>
            <a:ext cx="4608512" cy="38676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5" descr="D:\фото к презентациям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Rectangle 3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384300"/>
          </a:xfrm>
        </p:spPr>
        <p:txBody>
          <a:bodyPr/>
          <a:lstStyle/>
          <a:p>
            <a:pPr eaLnBrk="1" hangingPunct="1"/>
            <a:r>
              <a:rPr lang="ru-RU" sz="4000" b="1" i="1" u="sng" smtClean="0"/>
              <a:t>Роль  педагога</a:t>
            </a:r>
            <a:br>
              <a:rPr lang="ru-RU" sz="4000" b="1" i="1" u="sng" smtClean="0"/>
            </a:br>
            <a:endParaRPr lang="ru-RU" sz="4000" b="1" i="1" u="sng" smtClean="0"/>
          </a:p>
        </p:txBody>
      </p:sp>
      <p:sp>
        <p:nvSpPr>
          <p:cNvPr id="52257" name="Rectangle 33"/>
          <p:cNvSpPr>
            <a:spLocks noGrp="1" noChangeArrowheads="1"/>
          </p:cNvSpPr>
          <p:nvPr>
            <p:ph idx="1"/>
          </p:nvPr>
        </p:nvSpPr>
        <p:spPr>
          <a:xfrm>
            <a:off x="468313" y="836613"/>
            <a:ext cx="8229600" cy="5183187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1800" b="1" i="1" dirty="0" smtClean="0"/>
              <a:t> </a:t>
            </a:r>
            <a:r>
              <a:rPr lang="ru-RU" sz="2800" b="1" i="1" dirty="0" smtClean="0"/>
              <a:t>- при сговоре на игру – помогает распределить роли и развить новые сюжетные лини в знакомых играх, учит вспоминать самое интересное из своей жизни – вносить в игру.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b="1" i="1" dirty="0" smtClean="0"/>
              <a:t> - при обсуждении содержания игры – репликой, советом , напоминанием актуализирует их личный опыт.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b="1" i="1" dirty="0" smtClean="0"/>
              <a:t> - Включается в игру во второстепенной роли; участника, партнера детей в этом творческом процессе.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b="1" i="1" dirty="0" smtClean="0"/>
              <a:t>    </a:t>
            </a:r>
            <a:r>
              <a:rPr lang="ru-RU" sz="28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Воспитатель со многими детьми вступает в ролевое взаимодействие, активирует ролевой диалог, «замыкает» детей на ролевом взаимодействии друг с другом.  Вся игра носит характер свободной импровизации.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5" descr="D:\фото к презентациям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b="1" i="1" smtClean="0"/>
              <a:t>Организация игры в старшей и подготовительной группах  </a:t>
            </a:r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3"/>
          </p:nvPr>
        </p:nvSpPr>
        <p:spPr>
          <a:xfrm>
            <a:off x="468313" y="1628775"/>
            <a:ext cx="4038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b="1" smtClean="0"/>
              <a:t>Задачи: Овладение новым, более сложным способом построения игры – совместным сюжетосложением (игра-придумывание).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844824"/>
            <a:ext cx="4464496" cy="367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5" descr="D:\фото к презентациям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60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47813" y="188913"/>
            <a:ext cx="7272337" cy="9223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5400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Дошкольный возраст-</a:t>
            </a:r>
            <a:endParaRPr lang="ru-RU" sz="5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435" name="Прямоугольник 5"/>
          <p:cNvSpPr>
            <a:spLocks noChangeArrowheads="1"/>
          </p:cNvSpPr>
          <p:nvPr/>
        </p:nvSpPr>
        <p:spPr bwMode="auto">
          <a:xfrm>
            <a:off x="1619250" y="1125538"/>
            <a:ext cx="5976938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Это первоначальный этап усвоения общественного опыта. Ребёнок развивается под воздействием воспитания, под влиянием впечатлений от окружающего мира. Игра – наиболее доступный ребёнку вид деятельности, своеобразный способ переработки полученных впечатлений.</a:t>
            </a: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5" descr="D:\фото к презентациям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/>
              <a:t>Роль педагога (в ходе игры второстепенная)</a:t>
            </a:r>
            <a:r>
              <a:rPr lang="ru-RU" sz="4000" dirty="0" smtClean="0"/>
              <a:t> 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Учитывает дружеские привязанности между детьми при организации совместных игр</a:t>
            </a:r>
          </a:p>
          <a:p>
            <a:pPr eaLnBrk="1" hangingPunct="1"/>
            <a:r>
              <a:rPr lang="ru-RU" sz="2800" smtClean="0"/>
              <a:t>Объединяет отдельные играющие группы общим сюжетом, развивает умение договариваться, делиться игрушками, соблюдать очередность</a:t>
            </a:r>
          </a:p>
          <a:p>
            <a:pPr eaLnBrk="1" hangingPunct="1"/>
            <a:r>
              <a:rPr lang="ru-RU" sz="2800" smtClean="0"/>
              <a:t>Включает в игру застенчивых детей способствует ролевой социализации мальчиков и девочек в игре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5" descr="D:\фото к презентациям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 flipH="1">
            <a:off x="1187450" y="4652963"/>
            <a:ext cx="6119813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549275"/>
            <a:ext cx="8229600" cy="55054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6000" b="1" i="1" smtClean="0"/>
              <a:t>Дайте детству состояться!</a:t>
            </a:r>
          </a:p>
          <a:p>
            <a:pPr algn="ctr" eaLnBrk="1" hangingPunct="1">
              <a:buFontTx/>
              <a:buNone/>
            </a:pPr>
            <a:r>
              <a:rPr lang="ru-RU" sz="6000" b="1" i="1" smtClean="0"/>
              <a:t>Дайте детству наиграться</a:t>
            </a:r>
            <a:r>
              <a:rPr lang="ru-RU" sz="6000" b="1" i="1" smtClean="0">
                <a:latin typeface="Arial" charset="0"/>
              </a:rPr>
              <a:t>!</a:t>
            </a:r>
          </a:p>
          <a:p>
            <a:pPr eaLnBrk="1" hangingPunct="1">
              <a:buFontTx/>
              <a:buNone/>
            </a:pPr>
            <a:endParaRPr lang="ru-RU" sz="6000" b="1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5" descr="D:\фото к презентациям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Rectangle 2"/>
          <p:cNvSpPr>
            <a:spLocks noGrp="1"/>
          </p:cNvSpPr>
          <p:nvPr>
            <p:ph type="title"/>
          </p:nvPr>
        </p:nvSpPr>
        <p:spPr>
          <a:xfrm flipH="1">
            <a:off x="0" y="274638"/>
            <a:ext cx="8459788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9939" name="Rectangle 3"/>
          <p:cNvSpPr>
            <a:spLocks noGrp="1"/>
          </p:cNvSpPr>
          <p:nvPr>
            <p:ph type="body" idx="1"/>
          </p:nvPr>
        </p:nvSpPr>
        <p:spPr>
          <a:xfrm>
            <a:off x="1476375" y="1557338"/>
            <a:ext cx="5843588" cy="45259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5400" b="1" smtClean="0">
                <a:latin typeface="Arial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5" descr="D:\фото к презентациям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91360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5" descr="D:\фото к презентациям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60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Заголовок 1"/>
          <p:cNvSpPr>
            <a:spLocks noGrp="1"/>
          </p:cNvSpPr>
          <p:nvPr>
            <p:ph type="title"/>
          </p:nvPr>
        </p:nvSpPr>
        <p:spPr>
          <a:xfrm>
            <a:off x="1403350" y="476250"/>
            <a:ext cx="7283450" cy="1143000"/>
          </a:xfrm>
        </p:spPr>
        <p:txBody>
          <a:bodyPr/>
          <a:lstStyle/>
          <a:p>
            <a:r>
              <a:rPr lang="ru-RU" b="1" i="1" smtClean="0"/>
              <a:t>Источник и компоненты игры.</a:t>
            </a:r>
          </a:p>
        </p:txBody>
      </p:sp>
      <p:sp>
        <p:nvSpPr>
          <p:cNvPr id="19460" name="Содержимое 2"/>
          <p:cNvSpPr>
            <a:spLocks noGrp="1"/>
          </p:cNvSpPr>
          <p:nvPr>
            <p:ph idx="1"/>
          </p:nvPr>
        </p:nvSpPr>
        <p:spPr>
          <a:xfrm>
            <a:off x="1116013" y="1600200"/>
            <a:ext cx="6551612" cy="45259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i="1" u="sng" smtClean="0"/>
              <a:t>Основной источник игры </a:t>
            </a:r>
            <a:r>
              <a:rPr lang="ru-RU" smtClean="0"/>
              <a:t>- окружающий его мир ,жизнь и деятельность взрослых и сверстников.</a:t>
            </a:r>
          </a:p>
          <a:p>
            <a:pPr algn="ctr">
              <a:buFont typeface="Arial" charset="0"/>
              <a:buNone/>
            </a:pPr>
            <a:r>
              <a:rPr lang="ru-RU" i="1" u="sng" smtClean="0"/>
              <a:t>Компоненты игры </a:t>
            </a:r>
            <a:r>
              <a:rPr lang="ru-RU" smtClean="0"/>
              <a:t>состоят из сюжета игры, содержание игры и роли.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5" descr="D:\фото к презентациям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2875"/>
          </a:xfrm>
        </p:spPr>
        <p:txBody>
          <a:bodyPr/>
          <a:lstStyle/>
          <a:p>
            <a:pPr eaLnBrk="1" hangingPunct="1"/>
            <a:r>
              <a:rPr lang="ru-RU" b="1" u="sng" smtClean="0"/>
              <a:t>Сюжет игры-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sz="2800" b="1" smtClean="0"/>
              <a:t>Это сфера деятельности, которая воспроизводиться детьми. </a:t>
            </a:r>
          </a:p>
          <a:p>
            <a:pPr algn="ctr" eaLnBrk="1" hangingPunct="1">
              <a:buFontTx/>
              <a:buNone/>
            </a:pPr>
            <a:r>
              <a:rPr lang="ru-RU" sz="2800" b="1" smtClean="0"/>
              <a:t>Сюжеты игры разнообразны. Условно их делят на бытовые ( игры в семью, детский сад), производственные, отражающие профессиональный труд людей ( игры в больницу, магазин и т.д.), общественные ( игры в празднование Дня рождения города, библиотеку, школу и т.д.)</a:t>
            </a:r>
          </a:p>
          <a:p>
            <a:pPr algn="ctr" eaLnBrk="1" hangingPunct="1">
              <a:buFontTx/>
              <a:buNone/>
            </a:pPr>
            <a:endParaRPr lang="ru-RU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5" descr="D:\фото к презентациям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i="1" u="sng" dirty="0" smtClean="0">
                <a:solidFill>
                  <a:schemeClr val="accent2">
                    <a:lumMod val="50000"/>
                  </a:schemeClr>
                </a:solidFill>
              </a:rPr>
              <a:t>Содержание игры-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331913" y="1052513"/>
            <a:ext cx="6481762" cy="38163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800" smtClean="0"/>
              <a:t>взаимосвязь игровых действий, взаимоотношения детей. Содержание игры делает ее привлекательной, вызывает интерес и желание играть. По содержанию игры детей младшего школьного возраста отличаются от игр, более старшего возраста. Эти отличия связаны с опытом, особенностями воображения, мышления и речи.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5" descr="D:\фото к презентациям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424862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i="1" u="sng" dirty="0" smtClean="0">
                <a:solidFill>
                  <a:schemeClr val="accent6">
                    <a:lumMod val="75000"/>
                  </a:schemeClr>
                </a:solidFill>
              </a:rPr>
              <a:t>Роль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547813" y="1341438"/>
            <a:ext cx="6119812" cy="45259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800" smtClean="0"/>
              <a:t>Средство реализации сюжета и главный компонент сюжетно ролевой игры. Для ребенка роль – это его игровая позиция он соотносит себя с каким либо персонажем сюжета и действует в соответствии с данным персонажем. Роль содержит свои правила поведения, взятые ребенком из окружающей жизни, заимствованные из отношений в мире взрослых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5" descr="D:\фото к презентациям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 i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Принципы организации сюжетной игры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79388" y="1412875"/>
            <a:ext cx="4254500" cy="51847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002060"/>
                </a:solidFill>
              </a:rPr>
              <a:t>1. </a:t>
            </a:r>
            <a:r>
              <a:rPr lang="ru-RU" sz="2400" b="1" smtClean="0">
                <a:solidFill>
                  <a:srgbClr val="002060"/>
                </a:solidFill>
              </a:rPr>
              <a:t>Воспитатель должен играть вместе с детьми (позиция «играющий партнер»)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solidFill>
                  <a:srgbClr val="002060"/>
                </a:solidFill>
              </a:rPr>
              <a:t>2. Воспитатель должен играть с детьми на протяжении всего дошкольного детства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solidFill>
                  <a:srgbClr val="002060"/>
                </a:solidFill>
              </a:rPr>
              <a:t>3. На каждом этапе дошкольного детства формировать игровые умения, ориентируя ребенка на осуществление игрового действия и пояснение его смысла партнеру по игре. </a:t>
            </a:r>
          </a:p>
        </p:txBody>
      </p:sp>
      <p:pic>
        <p:nvPicPr>
          <p:cNvPr id="1026" name="Picture 2" descr="C:\Users\777\Desktop\DSC0019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16832"/>
            <a:ext cx="4220203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5" descr="D:\фото к презентациям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274638"/>
            <a:ext cx="728345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Цель педагогических воздействий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547813" y="1341438"/>
            <a:ext cx="6048375" cy="4525962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  <a:defRPr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Формирование игровых умений, обеспечивающих самостоятельную творческую игру детей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в которой они по собственному желанию реализуют разнообразные содержания, свободно вступая во взаимодействие со сверстниками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5" descr="D:\фото к презентациям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3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 i="1" u="sng" dirty="0" smtClean="0"/>
              <a:t>Организация игры в первой младшей группе  </a:t>
            </a:r>
          </a:p>
        </p:txBody>
      </p:sp>
      <p:sp>
        <p:nvSpPr>
          <p:cNvPr id="25603" name="Rectangle 11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b="1" smtClean="0"/>
              <a:t>Формирование сюжетной игры осуществляется на фоне постоянной организации условий для элементарного предметного взаимодействия детей друг с другом.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86" y="1412776"/>
            <a:ext cx="4249586" cy="4248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567</TotalTime>
  <Words>672</Words>
  <Application>Microsoft Office PowerPoint</Application>
  <PresentationFormat>Экран (4:3)</PresentationFormat>
  <Paragraphs>62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Роль взрослого в организации детской игры</vt:lpstr>
      <vt:lpstr>Презентация PowerPoint</vt:lpstr>
      <vt:lpstr>Источник и компоненты игры.</vt:lpstr>
      <vt:lpstr>Сюжет игры-</vt:lpstr>
      <vt:lpstr>Содержание игры-</vt:lpstr>
      <vt:lpstr>Роль</vt:lpstr>
      <vt:lpstr>Принципы организации сюжетной игры</vt:lpstr>
      <vt:lpstr>Цель педагогических воздействий</vt:lpstr>
      <vt:lpstr>Организация игры в первой младшей группе  </vt:lpstr>
      <vt:lpstr>Задача педагога:</vt:lpstr>
      <vt:lpstr>Приемы руководства игрой </vt:lpstr>
      <vt:lpstr>Организация игры во второй младшей группе  </vt:lpstr>
      <vt:lpstr>Формирование игрового действия </vt:lpstr>
      <vt:lpstr>Формирование ролевого поведения  </vt:lpstr>
      <vt:lpstr>Роль  педагога </vt:lpstr>
      <vt:lpstr>Организация игры в средней группе </vt:lpstr>
      <vt:lpstr>Условия развития игры </vt:lpstr>
      <vt:lpstr>Роль  педагога </vt:lpstr>
      <vt:lpstr>Организация игры в старшей и подготовительной группах  </vt:lpstr>
      <vt:lpstr>Роль педагога (в ходе игры второстепенная)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воспитателя в организации сюжетно-ролевой игры </dc:title>
  <dc:creator>User</dc:creator>
  <cp:lastModifiedBy>777</cp:lastModifiedBy>
  <cp:revision>32</cp:revision>
  <dcterms:created xsi:type="dcterms:W3CDTF">2016-01-31T16:11:50Z</dcterms:created>
  <dcterms:modified xsi:type="dcterms:W3CDTF">2019-02-06T10:15:22Z</dcterms:modified>
</cp:coreProperties>
</file>