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5"/>
  </p:notesMasterIdLst>
  <p:sldIdLst>
    <p:sldId id="291" r:id="rId3"/>
    <p:sldId id="265" r:id="rId4"/>
    <p:sldId id="280" r:id="rId5"/>
    <p:sldId id="284" r:id="rId6"/>
    <p:sldId id="283" r:id="rId7"/>
    <p:sldId id="285" r:id="rId8"/>
    <p:sldId id="287" r:id="rId9"/>
    <p:sldId id="296" r:id="rId10"/>
    <p:sldId id="289" r:id="rId11"/>
    <p:sldId id="292" r:id="rId12"/>
    <p:sldId id="294" r:id="rId13"/>
    <p:sldId id="29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0000"/>
    <a:srgbClr val="1E0000"/>
    <a:srgbClr val="36441C"/>
    <a:srgbClr val="260000"/>
    <a:srgbClr val="600000"/>
    <a:srgbClr val="2E1900"/>
    <a:srgbClr val="1A210D"/>
    <a:srgbClr val="292929"/>
    <a:srgbClr val="111009"/>
    <a:srgbClr val="13180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44" autoAdjust="0"/>
    <p:restoredTop sz="94660"/>
  </p:normalViewPr>
  <p:slideViewPr>
    <p:cSldViewPr>
      <p:cViewPr varScale="1">
        <p:scale>
          <a:sx n="52" d="100"/>
          <a:sy n="52" d="100"/>
        </p:scale>
        <p:origin x="-11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657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0D7365-AB7F-4688-A177-4955C5F2DC25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F0D143-CD0C-4B96-B209-77C896C261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7795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0D143-CD0C-4B96-B209-77C896C2616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02189-8C71-4993-8888-E90DBE08D2F5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68C0-3C32-4BCD-AB21-5864E97D13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02189-8C71-4993-8888-E90DBE08D2F5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68C0-3C32-4BCD-AB21-5864E97D13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02189-8C71-4993-8888-E90DBE08D2F5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68C0-3C32-4BCD-AB21-5864E97D13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626795-45BB-4040-981C-13C740DEE4C7}" type="datetimeFigureOut">
              <a:rPr lang="ru-RU" smtClean="0">
                <a:solidFill>
                  <a:srgbClr val="000000"/>
                </a:solidFill>
              </a:rPr>
              <a:pPr/>
              <a:t>12.08.2020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C279E1-F530-440D-B957-B14B133A12FC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92046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626795-45BB-4040-981C-13C740DEE4C7}" type="datetimeFigureOut">
              <a:rPr lang="ru-RU" smtClean="0">
                <a:solidFill>
                  <a:srgbClr val="000000"/>
                </a:solidFill>
              </a:rPr>
              <a:pPr/>
              <a:t>12.08.2020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C279E1-F530-440D-B957-B14B133A12FC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0794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626795-45BB-4040-981C-13C740DEE4C7}" type="datetimeFigureOut">
              <a:rPr lang="ru-RU" smtClean="0">
                <a:solidFill>
                  <a:srgbClr val="000000"/>
                </a:solidFill>
              </a:rPr>
              <a:pPr/>
              <a:t>12.08.2020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C279E1-F530-440D-B957-B14B133A12FC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20818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626795-45BB-4040-981C-13C740DEE4C7}" type="datetimeFigureOut">
              <a:rPr lang="ru-RU" smtClean="0">
                <a:solidFill>
                  <a:srgbClr val="000000"/>
                </a:solidFill>
              </a:rPr>
              <a:pPr/>
              <a:t>12.08.2020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C279E1-F530-440D-B957-B14B133A12FC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6570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626795-45BB-4040-981C-13C740DEE4C7}" type="datetimeFigureOut">
              <a:rPr lang="ru-RU" smtClean="0">
                <a:solidFill>
                  <a:srgbClr val="000000"/>
                </a:solidFill>
              </a:rPr>
              <a:pPr/>
              <a:t>12.08.2020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C279E1-F530-440D-B957-B14B133A12FC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28599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5F6D46B-03BE-442A-85C0-1745CF75B20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9090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02189-8C71-4993-8888-E90DBE08D2F5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68C0-3C32-4BCD-AB21-5864E97D13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02189-8C71-4993-8888-E90DBE08D2F5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68C0-3C32-4BCD-AB21-5864E97D13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02189-8C71-4993-8888-E90DBE08D2F5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68C0-3C32-4BCD-AB21-5864E97D13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02189-8C71-4993-8888-E90DBE08D2F5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68C0-3C32-4BCD-AB21-5864E97D13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02189-8C71-4993-8888-E90DBE08D2F5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68C0-3C32-4BCD-AB21-5864E97D13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02189-8C71-4993-8888-E90DBE08D2F5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68C0-3C32-4BCD-AB21-5864E97D13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02189-8C71-4993-8888-E90DBE08D2F5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68C0-3C32-4BCD-AB21-5864E97D13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02189-8C71-4993-8888-E90DBE08D2F5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68C0-3C32-4BCD-AB21-5864E97D13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02189-8C71-4993-8888-E90DBE08D2F5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168C0-3C32-4BCD-AB21-5864E97D13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EB626795-45BB-4040-981C-13C740DEE4C7}" type="datetimeFigureOut">
              <a:rPr lang="ru-RU" smtClean="0">
                <a:solidFill>
                  <a:srgbClr val="000000"/>
                </a:solidFill>
              </a:rPr>
              <a:pPr/>
              <a:t>12.08.2020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0C279E1-F530-440D-B957-B14B133A12FC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2276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0034" y="7143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pic>
        <p:nvPicPr>
          <p:cNvPr id="3" name="Рисунок 2" descr="Копия ewds543.jpg"/>
          <p:cNvPicPr>
            <a:picLocks noChangeAspect="1"/>
          </p:cNvPicPr>
          <p:nvPr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0" y="0"/>
            <a:ext cx="9124950" cy="6843714"/>
          </a:xfrm>
          <a:prstGeom prst="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softEdge rad="317500"/>
          </a:effectLst>
        </p:spPr>
      </p:pic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286380" y="1000108"/>
            <a:ext cx="3318036" cy="4686285"/>
          </a:xfrm>
          <a:prstGeom prst="rect">
            <a:avLst/>
          </a:prstGeom>
          <a:noFill/>
          <a:ln/>
          <a:effectLst>
            <a:glow rad="63500">
              <a:schemeClr val="accent2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5" name="Рисунок 4" descr="Order_of_Courage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500562" y="3000372"/>
            <a:ext cx="1800255" cy="3538431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7" name="TextBox 6"/>
          <p:cNvSpPr txBox="1"/>
          <p:nvPr/>
        </p:nvSpPr>
        <p:spPr>
          <a:xfrm>
            <a:off x="0" y="428604"/>
            <a:ext cx="5262146" cy="5355312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none" rtlCol="0">
            <a:spAutoFit/>
            <a:scene3d>
              <a:camera prst="orthographicFront"/>
              <a:lightRig rig="sunset" dir="t"/>
            </a:scene3d>
            <a:sp3d prstMaterial="powder"/>
          </a:bodyPr>
          <a:lstStyle/>
          <a:p>
            <a:r>
              <a:rPr lang="ru-RU" sz="5400" dirty="0" smtClean="0">
                <a:solidFill>
                  <a:srgbClr val="990000"/>
                </a:solidFill>
              </a:rPr>
              <a:t>    </a:t>
            </a:r>
            <a:r>
              <a:rPr lang="ru-RU" sz="4800" b="1" dirty="0" smtClean="0">
                <a:ln w="19050">
                  <a:solidFill>
                    <a:schemeClr val="tx1"/>
                  </a:solidFill>
                </a:ln>
                <a:solidFill>
                  <a:srgbClr val="600000"/>
                </a:solidFill>
                <a:effectLst>
                  <a:outerShdw blurRad="190500" dist="50800" dir="3900000" sx="115000" sy="115000" algn="ctr" rotWithShape="0">
                    <a:srgbClr val="FF7C80"/>
                  </a:outerShdw>
                </a:effectLst>
              </a:rPr>
              <a:t>Андрей </a:t>
            </a:r>
            <a:r>
              <a:rPr lang="ru-RU" sz="4800" b="1" dirty="0" err="1" smtClean="0">
                <a:ln w="19050">
                  <a:solidFill>
                    <a:schemeClr val="tx1"/>
                  </a:solidFill>
                </a:ln>
                <a:solidFill>
                  <a:srgbClr val="600000"/>
                </a:solidFill>
                <a:effectLst>
                  <a:outerShdw blurRad="190500" dist="50800" dir="3900000" sx="115000" sy="115000" algn="ctr" rotWithShape="0">
                    <a:srgbClr val="FF7C80"/>
                  </a:outerShdw>
                </a:effectLst>
              </a:rPr>
              <a:t>Гулевич</a:t>
            </a:r>
            <a:r>
              <a:rPr lang="ru-RU" sz="4800" b="1" dirty="0" smtClean="0">
                <a:ln w="19050">
                  <a:solidFill>
                    <a:schemeClr val="tx1"/>
                  </a:solidFill>
                </a:ln>
                <a:solidFill>
                  <a:srgbClr val="600000"/>
                </a:solidFill>
                <a:effectLst>
                  <a:outerShdw blurRad="190500" dist="50800" dir="3900000" sx="115000" sy="115000" algn="ctr" rotWithShape="0">
                    <a:srgbClr val="FF7C80"/>
                  </a:outerShdw>
                </a:effectLst>
              </a:rPr>
              <a:t>:</a:t>
            </a:r>
          </a:p>
          <a:p>
            <a:pPr algn="ctr"/>
            <a:endParaRPr lang="ru-RU" sz="4800" dirty="0" smtClean="0">
              <a:solidFill>
                <a:srgbClr val="600000"/>
              </a:solidFill>
            </a:endParaRPr>
          </a:p>
          <a:p>
            <a:pPr algn="ctr"/>
            <a:r>
              <a:rPr lang="ru-RU" sz="4800" b="1" i="1" dirty="0" smtClean="0">
                <a:solidFill>
                  <a:srgbClr val="600000"/>
                </a:solidFill>
              </a:rPr>
              <a:t>ушедший </a:t>
            </a:r>
          </a:p>
          <a:p>
            <a:pPr algn="ctr"/>
            <a:r>
              <a:rPr lang="ru-RU" sz="4800" b="1" i="1" dirty="0" smtClean="0">
                <a:solidFill>
                  <a:srgbClr val="600000"/>
                </a:solidFill>
              </a:rPr>
              <a:t>в бессмертие</a:t>
            </a:r>
          </a:p>
          <a:p>
            <a:pPr algn="ctr"/>
            <a:r>
              <a:rPr lang="ru-RU" sz="4800" b="1" i="1" dirty="0" smtClean="0">
                <a:solidFill>
                  <a:srgbClr val="600000"/>
                </a:solidFill>
              </a:rPr>
              <a:t>или история </a:t>
            </a:r>
          </a:p>
          <a:p>
            <a:pPr algn="ctr"/>
            <a:r>
              <a:rPr lang="ru-RU" sz="4800" b="1" i="1" dirty="0" smtClean="0">
                <a:solidFill>
                  <a:srgbClr val="600000"/>
                </a:solidFill>
              </a:rPr>
              <a:t>боевой</a:t>
            </a:r>
          </a:p>
          <a:p>
            <a:pPr algn="ctr"/>
            <a:r>
              <a:rPr lang="ru-RU" sz="4800" b="1" i="1" dirty="0" smtClean="0">
                <a:solidFill>
                  <a:srgbClr val="600000"/>
                </a:solidFill>
              </a:rPr>
              <a:t> награды</a:t>
            </a:r>
            <a:endParaRPr lang="ru-RU" sz="4800" b="1" i="1" dirty="0">
              <a:solidFill>
                <a:srgbClr val="60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20_1.jpg"/>
          <p:cNvPicPr>
            <a:picLocks noChangeAspect="1"/>
          </p:cNvPicPr>
          <p:nvPr/>
        </p:nvPicPr>
        <p:blipFill>
          <a:blip r:embed="rId2" cstate="print">
            <a:lum bright="35000" contrast="-56000"/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28596" y="2308795"/>
            <a:ext cx="800477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E0000"/>
                </a:solidFill>
              </a:rPr>
              <a:t>…Теперь я уже поняла, что никогда он не позвонит мне в дверь и не скажет: «Здравствуй, мамуля, это я!». Мне осталось только вспоминать, каким славным парнем он был, и читать его письма…»</a:t>
            </a:r>
            <a:endParaRPr lang="ru-RU" sz="2800" b="1" dirty="0">
              <a:solidFill>
                <a:srgbClr val="1E0000"/>
              </a:solidFill>
            </a:endParaRPr>
          </a:p>
        </p:txBody>
      </p:sp>
      <p:pic>
        <p:nvPicPr>
          <p:cNvPr id="4" name="Рисунок 3" descr="Изображение 02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16200000">
            <a:off x="767035" y="-195587"/>
            <a:ext cx="2205754" cy="288263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 descr="Изображение 02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16200000" flipV="1">
            <a:off x="6005160" y="-218738"/>
            <a:ext cx="2205754" cy="292893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Рисунок 5" descr="Изображение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 rot="5400000">
            <a:off x="3252262" y="4105796"/>
            <a:ext cx="2214578" cy="3004127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_1.jpg"/>
          <p:cNvPicPr>
            <a:picLocks noChangeAspect="1"/>
          </p:cNvPicPr>
          <p:nvPr/>
        </p:nvPicPr>
        <p:blipFill>
          <a:blip r:embed="rId2" cstate="print">
            <a:lum bright="35000" contrast="-56000"/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1538" y="214290"/>
            <a:ext cx="6815648" cy="370934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prstMaterial="dkEdge"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 smtClean="0">
                <a:ln>
                  <a:solidFill>
                    <a:schemeClr val="tx1"/>
                  </a:solidFill>
                </a:ln>
                <a:solidFill>
                  <a:srgbClr val="1E0000"/>
                </a:solidFill>
                <a:effectLst>
                  <a:outerShdw blurRad="50800" dist="50800" dir="5400000" sx="107000" sy="107000" algn="ctr" rotWithShape="0">
                    <a:srgbClr val="000000">
                      <a:alpha val="43137"/>
                    </a:srgbClr>
                  </a:outerShdw>
                </a:effectLst>
              </a:rPr>
              <a:t>Отныне навсегда в судьбе твоей</a:t>
            </a: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ln>
                  <a:solidFill>
                    <a:schemeClr val="tx1"/>
                  </a:solidFill>
                </a:ln>
                <a:solidFill>
                  <a:srgbClr val="1E0000"/>
                </a:solidFill>
                <a:effectLst>
                  <a:outerShdw blurRad="50800" dist="50800" dir="5400000" sx="107000" sy="107000" algn="ctr" rotWithShape="0">
                    <a:srgbClr val="000000">
                      <a:alpha val="43137"/>
                    </a:srgbClr>
                  </a:outerShdw>
                </a:effectLst>
              </a:rPr>
              <a:t>Не будет смены календарных дней –</a:t>
            </a: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ln>
                  <a:solidFill>
                    <a:schemeClr val="tx1"/>
                  </a:solidFill>
                </a:ln>
                <a:solidFill>
                  <a:srgbClr val="1E0000"/>
                </a:solidFill>
                <a:effectLst>
                  <a:outerShdw blurRad="50800" dist="50800" dir="5400000" sx="107000" sy="107000" algn="ctr" rotWithShape="0">
                    <a:srgbClr val="000000">
                      <a:alpha val="43137"/>
                    </a:srgbClr>
                  </a:outerShdw>
                </a:effectLst>
              </a:rPr>
              <a:t>Отмерены тебе иные сроки.</a:t>
            </a: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ln>
                  <a:solidFill>
                    <a:schemeClr val="tx1"/>
                  </a:solidFill>
                </a:ln>
                <a:solidFill>
                  <a:srgbClr val="1E0000"/>
                </a:solidFill>
                <a:effectLst>
                  <a:outerShdw blurRad="50800" dist="50800" dir="5400000" sx="107000" sy="107000" algn="ctr" rotWithShape="0">
                    <a:srgbClr val="000000">
                      <a:alpha val="43137"/>
                    </a:srgbClr>
                  </a:outerShdw>
                </a:effectLst>
              </a:rPr>
              <a:t>Но не в могильную сошёл ты тишь – </a:t>
            </a: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ln>
                  <a:solidFill>
                    <a:schemeClr val="tx1"/>
                  </a:solidFill>
                </a:ln>
                <a:solidFill>
                  <a:srgbClr val="1E0000"/>
                </a:solidFill>
                <a:effectLst>
                  <a:outerShdw blurRad="50800" dist="50800" dir="5400000" sx="107000" sy="107000" algn="ctr" rotWithShape="0">
                    <a:srgbClr val="000000">
                      <a:alpha val="43137"/>
                    </a:srgbClr>
                  </a:outerShdw>
                </a:effectLst>
              </a:rPr>
              <a:t>Ты из страны бессмертья говоришь.</a:t>
            </a:r>
            <a:endParaRPr lang="ru-RU" sz="3200" b="1" dirty="0">
              <a:ln>
                <a:solidFill>
                  <a:schemeClr val="tx1"/>
                </a:solidFill>
              </a:ln>
              <a:solidFill>
                <a:srgbClr val="1E0000"/>
              </a:solidFill>
              <a:effectLst>
                <a:outerShdw blurRad="50800" dist="50800" dir="5400000" sx="107000" sy="107000" algn="ctr" rotWithShape="0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Изображение 02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5400000">
            <a:off x="3172451" y="3399789"/>
            <a:ext cx="2643207" cy="3844638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wds543.jpg"/>
          <p:cNvPicPr>
            <a:picLocks noChangeAspect="1"/>
          </p:cNvPicPr>
          <p:nvPr/>
        </p:nvPicPr>
        <p:blipFill>
          <a:blip r:embed="rId2" cstate="print">
            <a:lum bright="16000" contrast="-48000"/>
          </a:blip>
          <a:stretch>
            <a:fillRect/>
          </a:stretch>
        </p:blipFill>
        <p:spPr>
          <a:xfrm>
            <a:off x="0" y="0"/>
            <a:ext cx="9153236" cy="6864927"/>
          </a:xfrm>
          <a:prstGeom prst="rect">
            <a:avLst/>
          </a:prstGeom>
          <a:effectLst/>
        </p:spPr>
      </p:pic>
      <p:pic>
        <p:nvPicPr>
          <p:cNvPr id="3" name="Рисунок 2" descr="Изображение 00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5400000">
            <a:off x="2905359" y="2095245"/>
            <a:ext cx="3471874" cy="5425005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" name="TextBox 3"/>
          <p:cNvSpPr txBox="1"/>
          <p:nvPr/>
        </p:nvSpPr>
        <p:spPr>
          <a:xfrm>
            <a:off x="357158" y="214290"/>
            <a:ext cx="84296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Андрей </a:t>
            </a:r>
            <a:r>
              <a:rPr lang="ru-RU" sz="3200" b="1" dirty="0" err="1" smtClean="0"/>
              <a:t>Гулевич</a:t>
            </a:r>
            <a:r>
              <a:rPr lang="ru-RU" sz="3200" b="1" dirty="0" smtClean="0"/>
              <a:t> – патриот, верный сын Отечества. 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_1.jpg"/>
          <p:cNvPicPr>
            <a:picLocks noChangeAspect="1"/>
          </p:cNvPicPr>
          <p:nvPr/>
        </p:nvPicPr>
        <p:blipFill>
          <a:blip r:embed="rId2" cstate="email">
            <a:lum bright="-4000" contrast="-20000"/>
          </a:blip>
          <a:stretch>
            <a:fillRect/>
          </a:stretch>
        </p:blipFill>
        <p:spPr>
          <a:xfrm>
            <a:off x="8964" y="-10885"/>
            <a:ext cx="9135036" cy="6868886"/>
          </a:xfrm>
          <a:prstGeom prst="rect">
            <a:avLst/>
          </a:prstGeom>
        </p:spPr>
      </p:pic>
      <p:pic>
        <p:nvPicPr>
          <p:cNvPr id="2" name="Рисунок 1" descr="Изображение 01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5400000">
            <a:off x="3793035" y="1493321"/>
            <a:ext cx="5331168" cy="477337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Изображение 019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5400000">
            <a:off x="325700" y="102872"/>
            <a:ext cx="4082958" cy="4305795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318c4533f87.jpg"/>
          <p:cNvPicPr>
            <a:picLocks noChangeAspect="1"/>
          </p:cNvPicPr>
          <p:nvPr/>
        </p:nvPicPr>
        <p:blipFill>
          <a:blip r:embed="rId2" cstate="print">
            <a:lum bright="13000" contrast="-5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71538" y="785794"/>
            <a:ext cx="693279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/>
              <a:t>Намного позже Тамара Ивановна</a:t>
            </a:r>
          </a:p>
          <a:p>
            <a:pPr algn="ctr"/>
            <a:r>
              <a:rPr lang="ru-RU" sz="3600" b="1" dirty="0" smtClean="0"/>
              <a:t> узнает </a:t>
            </a:r>
          </a:p>
          <a:p>
            <a:pPr algn="ctr"/>
            <a:r>
              <a:rPr lang="ru-RU" sz="3600" b="1" dirty="0" smtClean="0"/>
              <a:t>жестокую правду о бое ,</a:t>
            </a:r>
          </a:p>
          <a:p>
            <a:pPr algn="ctr"/>
            <a:r>
              <a:rPr lang="ru-RU" sz="3600" b="1" dirty="0" smtClean="0"/>
              <a:t> в котором её сын сражался</a:t>
            </a:r>
          </a:p>
          <a:p>
            <a:pPr algn="ctr"/>
            <a:r>
              <a:rPr lang="ru-RU" sz="3600" b="1" dirty="0" smtClean="0"/>
              <a:t> до последнего</a:t>
            </a:r>
          </a:p>
          <a:p>
            <a:pPr algn="ctr"/>
            <a:r>
              <a:rPr lang="ru-RU" sz="3600" b="1" dirty="0" smtClean="0"/>
              <a:t> патрона, но не сдался врагу.</a:t>
            </a:r>
            <a:endParaRPr lang="ru-RU" sz="3600" b="1" dirty="0"/>
          </a:p>
        </p:txBody>
      </p:sp>
      <p:pic>
        <p:nvPicPr>
          <p:cNvPr id="5" name="Рисунок 4" descr="c318c4533f87.jpg"/>
          <p:cNvPicPr>
            <a:picLocks noChangeAspect="1"/>
          </p:cNvPicPr>
          <p:nvPr/>
        </p:nvPicPr>
        <p:blipFill>
          <a:blip r:embed="rId2" cstate="print">
            <a:lum bright="13000" contrast="-51000"/>
          </a:blip>
          <a:stretch>
            <a:fillRect/>
          </a:stretch>
        </p:blipFill>
        <p:spPr>
          <a:xfrm>
            <a:off x="-142908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28630" y="785794"/>
            <a:ext cx="6932795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/>
              <a:t>Намного позже Тамара Ивановна</a:t>
            </a:r>
          </a:p>
          <a:p>
            <a:pPr algn="ctr"/>
            <a:r>
              <a:rPr lang="ru-RU" sz="3600" b="1" dirty="0" smtClean="0"/>
              <a:t> узнает </a:t>
            </a:r>
          </a:p>
          <a:p>
            <a:pPr algn="ctr"/>
            <a:r>
              <a:rPr lang="ru-RU" sz="3600" b="1" dirty="0" smtClean="0"/>
              <a:t>жестокую правду о бое</a:t>
            </a:r>
          </a:p>
          <a:p>
            <a:pPr algn="ctr"/>
            <a:r>
              <a:rPr lang="ru-RU" sz="3600" b="1" dirty="0" smtClean="0"/>
              <a:t> 16 апреля 1996 года</a:t>
            </a:r>
          </a:p>
          <a:p>
            <a:pPr algn="ctr"/>
            <a:r>
              <a:rPr lang="ru-RU" sz="3600" b="1" dirty="0" smtClean="0"/>
              <a:t> под населенным пунктом</a:t>
            </a:r>
          </a:p>
          <a:p>
            <a:pPr algn="ctr"/>
            <a:r>
              <a:rPr lang="ru-RU" sz="3600" b="1" dirty="0" smtClean="0"/>
              <a:t> </a:t>
            </a:r>
            <a:r>
              <a:rPr lang="ru-RU" sz="3600" b="1" dirty="0" err="1" smtClean="0"/>
              <a:t>Ярыш-Марды</a:t>
            </a:r>
            <a:r>
              <a:rPr lang="ru-RU" sz="3600" b="1" dirty="0" smtClean="0"/>
              <a:t>,</a:t>
            </a:r>
          </a:p>
          <a:p>
            <a:pPr algn="ctr"/>
            <a:r>
              <a:rPr lang="ru-RU" sz="3600" b="1" dirty="0" smtClean="0"/>
              <a:t> в котором её сын сражался</a:t>
            </a:r>
          </a:p>
          <a:p>
            <a:pPr algn="ctr"/>
            <a:r>
              <a:rPr lang="ru-RU" sz="3600" b="1" dirty="0" smtClean="0"/>
              <a:t> до последнего</a:t>
            </a:r>
          </a:p>
          <a:p>
            <a:pPr algn="ctr"/>
            <a:r>
              <a:rPr lang="ru-RU" sz="3600" b="1" dirty="0" smtClean="0"/>
              <a:t> патрона, но не сдался врагу.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9439.jpg"/>
          <p:cNvPicPr>
            <a:picLocks noChangeAspect="1"/>
          </p:cNvPicPr>
          <p:nvPr/>
        </p:nvPicPr>
        <p:blipFill>
          <a:blip r:embed="rId2" cstate="print">
            <a:lum bright="34000" contrast="-39000"/>
          </a:blip>
          <a:stretch>
            <a:fillRect/>
          </a:stretch>
        </p:blipFill>
        <p:spPr>
          <a:xfrm>
            <a:off x="-1" y="0"/>
            <a:ext cx="9180945" cy="6858000"/>
          </a:xfrm>
          <a:prstGeom prst="rect">
            <a:avLst/>
          </a:prstGeom>
        </p:spPr>
      </p:pic>
      <p:pic>
        <p:nvPicPr>
          <p:cNvPr id="6" name="Рисунок 5" descr="Безымянный.png"/>
          <p:cNvPicPr>
            <a:picLocks noChangeAspect="1"/>
          </p:cNvPicPr>
          <p:nvPr/>
        </p:nvPicPr>
        <p:blipFill>
          <a:blip r:embed="rId3" cstate="print"/>
          <a:srcRect l="5269" t="13541" r="6760" b="10034"/>
          <a:stretch>
            <a:fillRect/>
          </a:stretch>
        </p:blipFill>
        <p:spPr>
          <a:xfrm>
            <a:off x="3929058" y="428604"/>
            <a:ext cx="5000660" cy="621839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Рисунок 2" descr="008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282" y="214290"/>
            <a:ext cx="4572032" cy="367864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9439.jpg"/>
          <p:cNvPicPr>
            <a:picLocks noChangeAspect="1"/>
          </p:cNvPicPr>
          <p:nvPr/>
        </p:nvPicPr>
        <p:blipFill>
          <a:blip r:embed="rId2" cstate="print">
            <a:lum bright="34000" contrast="-39000"/>
          </a:blip>
          <a:stretch>
            <a:fillRect/>
          </a:stretch>
        </p:blipFill>
        <p:spPr>
          <a:xfrm>
            <a:off x="19216" y="0"/>
            <a:ext cx="910556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43372" y="142852"/>
            <a:ext cx="4714876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Из воспоминаний выживших участников боя: «…Полковая колонна шла на Шатой по трассе Старые Атаги - </a:t>
            </a:r>
            <a:r>
              <a:rPr lang="ru-RU" sz="3200" b="1" dirty="0" err="1" smtClean="0"/>
              <a:t>Чири</a:t>
            </a:r>
            <a:r>
              <a:rPr lang="ru-RU" sz="3200" b="1" dirty="0" smtClean="0"/>
              <a:t> - Юта - </a:t>
            </a:r>
            <a:r>
              <a:rPr lang="ru-RU" sz="3200" b="1" dirty="0" err="1" smtClean="0"/>
              <a:t>Дуба-Юрт</a:t>
            </a:r>
            <a:r>
              <a:rPr lang="ru-RU" sz="3200" b="1" dirty="0" smtClean="0"/>
              <a:t> – Дачу- Борзой – </a:t>
            </a:r>
            <a:r>
              <a:rPr lang="ru-RU" sz="3200" b="1" dirty="0" err="1" smtClean="0"/>
              <a:t>Ярыш-Марды</a:t>
            </a:r>
            <a:r>
              <a:rPr lang="ru-RU" sz="3200" b="1" dirty="0" smtClean="0"/>
              <a:t>… Колонна доехала до участка </a:t>
            </a:r>
            <a:r>
              <a:rPr lang="ru-RU" sz="3200" b="1" dirty="0" err="1" smtClean="0"/>
              <a:t>Ярыш-Марды</a:t>
            </a:r>
            <a:r>
              <a:rPr lang="ru-RU" sz="3200" b="1" dirty="0" smtClean="0"/>
              <a:t>, там есть мост через речку Аргун. Ущелье очень опасное…»</a:t>
            </a:r>
            <a:endParaRPr lang="ru-RU" sz="3200" b="1" dirty="0"/>
          </a:p>
        </p:txBody>
      </p:sp>
      <p:pic>
        <p:nvPicPr>
          <p:cNvPr id="7" name="Рисунок 6" descr="Soldier00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7158" y="857232"/>
            <a:ext cx="3611905" cy="4572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9439.jpg"/>
          <p:cNvPicPr>
            <a:picLocks noChangeAspect="1"/>
          </p:cNvPicPr>
          <p:nvPr/>
        </p:nvPicPr>
        <p:blipFill>
          <a:blip r:embed="rId2" cstate="print">
            <a:lum bright="34000" contrast="-39000"/>
          </a:blip>
          <a:stretch>
            <a:fillRect/>
          </a:stretch>
        </p:blipFill>
        <p:spPr>
          <a:xfrm>
            <a:off x="19216" y="0"/>
            <a:ext cx="910556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00562" y="285728"/>
            <a:ext cx="4214842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«…Когда колонна подошла к мосту, из «головы» раздался страшный взрыв… поняли, что горит первая машина… Ещё один взрыв прогремел в «хвосте» – подбили последнюю машину. Так «духи» делали в Афганистане. Ловушка захлопнулась, и нас стали методично расстреливать…»</a:t>
            </a:r>
            <a:endParaRPr lang="ru-RU" sz="2800" b="1" dirty="0"/>
          </a:p>
        </p:txBody>
      </p:sp>
      <p:pic>
        <p:nvPicPr>
          <p:cNvPr id="5" name="Рисунок 4" descr="Soldier00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7158" y="857232"/>
            <a:ext cx="3611905" cy="4572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Копия ewds543.jp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9050" y="14286"/>
            <a:ext cx="9124950" cy="6843714"/>
          </a:xfrm>
          <a:prstGeom prst="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softEdge rad="317500"/>
          </a:effectLst>
        </p:spPr>
      </p:pic>
      <p:pic>
        <p:nvPicPr>
          <p:cNvPr id="3" name="Рисунок 2" descr="Изображение 015.jpg"/>
          <p:cNvPicPr>
            <a:picLocks noChangeAspect="1"/>
          </p:cNvPicPr>
          <p:nvPr/>
        </p:nvPicPr>
        <p:blipFill>
          <a:blip r:embed="rId3" cstate="print"/>
          <a:srcRect l="11309" t="58333" r="12797" b="4166"/>
          <a:stretch>
            <a:fillRect/>
          </a:stretch>
        </p:blipFill>
        <p:spPr>
          <a:xfrm rot="10800000">
            <a:off x="3571868" y="2714620"/>
            <a:ext cx="4655376" cy="3286148"/>
          </a:xfrm>
          <a:prstGeom prst="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softEdge rad="63500"/>
          </a:effectLst>
        </p:spPr>
      </p:pic>
      <p:sp>
        <p:nvSpPr>
          <p:cNvPr id="4" name="TextBox 3"/>
          <p:cNvSpPr txBox="1"/>
          <p:nvPr/>
        </p:nvSpPr>
        <p:spPr>
          <a:xfrm>
            <a:off x="1285852" y="214290"/>
            <a:ext cx="728667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5875">
                  <a:solidFill>
                    <a:schemeClr val="tx1"/>
                  </a:solidFill>
                </a:ln>
                <a:solidFill>
                  <a:srgbClr val="600000"/>
                </a:solidFill>
                <a:effectLst>
                  <a:outerShdw blurRad="50800" dist="50800" dir="5400000" sx="105000" sy="105000" algn="ctr" rotWithShape="0">
                    <a:srgbClr val="000000">
                      <a:alpha val="43137"/>
                    </a:srgbClr>
                  </a:outerShdw>
                </a:effectLst>
              </a:rPr>
              <a:t>Андрей </a:t>
            </a:r>
            <a:r>
              <a:rPr lang="ru-RU" sz="4400" b="1" dirty="0" err="1" smtClean="0">
                <a:ln w="15875">
                  <a:solidFill>
                    <a:schemeClr val="tx1"/>
                  </a:solidFill>
                </a:ln>
                <a:solidFill>
                  <a:srgbClr val="600000"/>
                </a:solidFill>
                <a:effectLst>
                  <a:outerShdw blurRad="50800" dist="50800" dir="5400000" sx="105000" sy="105000" algn="ctr" rotWithShape="0">
                    <a:srgbClr val="000000">
                      <a:alpha val="43137"/>
                    </a:srgbClr>
                  </a:outerShdw>
                </a:effectLst>
              </a:rPr>
              <a:t>Гулевич</a:t>
            </a:r>
            <a:r>
              <a:rPr lang="ru-RU" sz="4400" b="1" dirty="0" smtClean="0">
                <a:ln w="15875">
                  <a:solidFill>
                    <a:schemeClr val="tx1"/>
                  </a:solidFill>
                </a:ln>
                <a:solidFill>
                  <a:srgbClr val="600000"/>
                </a:solidFill>
                <a:effectLst>
                  <a:outerShdw blurRad="50800" dist="50800" dir="5400000" sx="105000" sy="105000" algn="ctr" rotWithShape="0">
                    <a:srgbClr val="000000">
                      <a:alpha val="43137"/>
                    </a:srgbClr>
                  </a:outerShdw>
                </a:effectLst>
              </a:rPr>
              <a:t> посмертно награжден Орденом мужества</a:t>
            </a:r>
            <a:endParaRPr lang="ru-RU" sz="4400" b="1" dirty="0">
              <a:ln w="15875">
                <a:solidFill>
                  <a:schemeClr val="tx1"/>
                </a:solidFill>
              </a:ln>
              <a:solidFill>
                <a:srgbClr val="600000"/>
              </a:solidFill>
              <a:effectLst>
                <a:outerShdw blurRad="50800" dist="50800" dir="5400000" sx="105000" sy="105000" algn="ctr" rotWithShape="0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Order_of_Courag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4348" y="1857364"/>
            <a:ext cx="2214578" cy="4352791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ндрей00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16016" y="980728"/>
            <a:ext cx="3689604" cy="5458968"/>
          </a:xfrm>
          <a:prstGeom prst="round2DiagRect">
            <a:avLst/>
          </a:prstGeom>
          <a:ln w="38100">
            <a:solidFill>
              <a:schemeClr val="accent5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332656"/>
            <a:ext cx="7859216" cy="706090"/>
          </a:xfrm>
        </p:spPr>
        <p:txBody>
          <a:bodyPr/>
          <a:lstStyle/>
          <a:p>
            <a:r>
              <a:rPr lang="ru-RU" sz="3600" dirty="0" smtClean="0">
                <a:solidFill>
                  <a:schemeClr val="accent5">
                    <a:lumMod val="25000"/>
                  </a:schemeClr>
                </a:solidFill>
              </a:rPr>
              <a:t>Андрей </a:t>
            </a:r>
            <a:r>
              <a:rPr lang="ru-RU" sz="3600" dirty="0" err="1" smtClean="0">
                <a:solidFill>
                  <a:schemeClr val="accent5">
                    <a:lumMod val="25000"/>
                  </a:schemeClr>
                </a:solidFill>
              </a:rPr>
              <a:t>Гулевич</a:t>
            </a:r>
            <a:r>
              <a:rPr lang="ru-RU" sz="3600" dirty="0" smtClean="0">
                <a:solidFill>
                  <a:schemeClr val="accent5">
                    <a:lumMod val="25000"/>
                  </a:schemeClr>
                </a:solidFill>
              </a:rPr>
              <a:t> и Андрей </a:t>
            </a:r>
            <a:r>
              <a:rPr lang="ru-RU" sz="3600" dirty="0" err="1" smtClean="0">
                <a:solidFill>
                  <a:schemeClr val="accent5">
                    <a:lumMod val="25000"/>
                  </a:schemeClr>
                </a:solidFill>
              </a:rPr>
              <a:t>Агарков</a:t>
            </a:r>
            <a:r>
              <a:rPr lang="ru-RU" sz="3600" dirty="0" smtClean="0">
                <a:solidFill>
                  <a:schemeClr val="accent5">
                    <a:lumMod val="25000"/>
                  </a:schemeClr>
                </a:solidFill>
              </a:rPr>
              <a:t> </a:t>
            </a:r>
            <a:endParaRPr lang="ru-RU" sz="3600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2276872"/>
            <a:ext cx="4204613" cy="2862322"/>
          </a:xfrm>
          <a:prstGeom prst="rect">
            <a:avLst/>
          </a:prstGeom>
          <a:solidFill>
            <a:schemeClr val="accent5"/>
          </a:solidFill>
          <a:ln w="38100">
            <a:solidFill>
              <a:schemeClr val="accent5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DAEDEF">
                    <a:lumMod val="25000"/>
                  </a:srgbClr>
                </a:solidFill>
              </a:rPr>
              <a:t>14 апреля 1996 года:</a:t>
            </a:r>
          </a:p>
          <a:p>
            <a:pPr algn="ctr"/>
            <a:r>
              <a:rPr lang="ru-RU" sz="3600" dirty="0" smtClean="0">
                <a:solidFill>
                  <a:srgbClr val="DAEDEF">
                    <a:lumMod val="25000"/>
                  </a:srgbClr>
                </a:solidFill>
              </a:rPr>
              <a:t>за 2 дня до того</a:t>
            </a:r>
          </a:p>
          <a:p>
            <a:pPr algn="ctr"/>
            <a:r>
              <a:rPr lang="ru-RU" sz="3600" dirty="0" smtClean="0">
                <a:solidFill>
                  <a:srgbClr val="DAEDEF">
                    <a:lumMod val="25000"/>
                  </a:srgbClr>
                </a:solidFill>
              </a:rPr>
              <a:t> рокового боя,</a:t>
            </a:r>
          </a:p>
          <a:p>
            <a:pPr algn="ctr"/>
            <a:r>
              <a:rPr lang="ru-RU" sz="3600" dirty="0" smtClean="0">
                <a:solidFill>
                  <a:srgbClr val="DAEDEF">
                    <a:lumMod val="25000"/>
                  </a:srgbClr>
                </a:solidFill>
              </a:rPr>
              <a:t>когда Андрей был </a:t>
            </a:r>
          </a:p>
          <a:p>
            <a:pPr algn="ctr"/>
            <a:r>
              <a:rPr lang="ru-RU" sz="3600" dirty="0" smtClean="0">
                <a:solidFill>
                  <a:srgbClr val="DAEDEF">
                    <a:lumMod val="25000"/>
                  </a:srgbClr>
                </a:solidFill>
              </a:rPr>
              <a:t>тяжело ранен</a:t>
            </a:r>
            <a:endParaRPr lang="ru-RU" sz="3600" dirty="0">
              <a:solidFill>
                <a:srgbClr val="DAEDEF">
                  <a:lumMod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29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0_1.jpg"/>
          <p:cNvPicPr>
            <a:picLocks noChangeAspect="1"/>
          </p:cNvPicPr>
          <p:nvPr/>
        </p:nvPicPr>
        <p:blipFill>
          <a:blip r:embed="rId2" cstate="print">
            <a:lum bright="35000" contrast="-56000"/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6248" y="571480"/>
            <a:ext cx="450059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260000"/>
                </a:solidFill>
              </a:rPr>
              <a:t>Из воспоминаний Буровой Тамары Ивановны :</a:t>
            </a:r>
          </a:p>
          <a:p>
            <a:pPr algn="ctr"/>
            <a:r>
              <a:rPr lang="ru-RU" sz="3600" b="1" dirty="0" smtClean="0">
                <a:solidFill>
                  <a:srgbClr val="260000"/>
                </a:solidFill>
              </a:rPr>
              <a:t> «… Я горжусь, что вырастила настоящего мужчину, </a:t>
            </a:r>
          </a:p>
          <a:p>
            <a:pPr algn="ctr"/>
            <a:r>
              <a:rPr lang="ru-RU" sz="3600" b="1" dirty="0" smtClean="0">
                <a:solidFill>
                  <a:srgbClr val="260000"/>
                </a:solidFill>
              </a:rPr>
              <a:t>защитника Отечества, любящего отца и мужа…»</a:t>
            </a:r>
            <a:endParaRPr lang="ru-RU" sz="3600" b="1" dirty="0">
              <a:solidFill>
                <a:srgbClr val="260000"/>
              </a:solidFill>
            </a:endParaRPr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28596" y="1142984"/>
            <a:ext cx="3388883" cy="478634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В">
  <a:themeElements>
    <a:clrScheme name="День Победы_06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День Победы_06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День Победы_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619</TotalTime>
  <Words>312</Words>
  <Application>Microsoft Office PowerPoint</Application>
  <PresentationFormat>Экран (4:3)</PresentationFormat>
  <Paragraphs>42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ВОВ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Андрей Гулевич и Андрей Агарков 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Пользователь Windows</cp:lastModifiedBy>
  <cp:revision>76</cp:revision>
  <dcterms:created xsi:type="dcterms:W3CDTF">2011-04-01T16:24:34Z</dcterms:created>
  <dcterms:modified xsi:type="dcterms:W3CDTF">2020-08-11T23:17:30Z</dcterms:modified>
</cp:coreProperties>
</file>