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2" r:id="rId8"/>
    <p:sldId id="261" r:id="rId9"/>
    <p:sldId id="264" r:id="rId10"/>
    <p:sldId id="265" r:id="rId11"/>
    <p:sldId id="266" r:id="rId12"/>
    <p:sldId id="267" r:id="rId13"/>
    <p:sldId id="270" r:id="rId14"/>
    <p:sldId id="269" r:id="rId15"/>
    <p:sldId id="272" r:id="rId16"/>
    <p:sldId id="268" r:id="rId17"/>
    <p:sldId id="273" r:id="rId18"/>
    <p:sldId id="276" r:id="rId19"/>
    <p:sldId id="274" r:id="rId20"/>
    <p:sldId id="275" r:id="rId21"/>
    <p:sldId id="277" r:id="rId22"/>
    <p:sldId id="278" r:id="rId23"/>
    <p:sldId id="279" r:id="rId24"/>
    <p:sldId id="280" r:id="rId25"/>
    <p:sldId id="27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8771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989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5024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715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4890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27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708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0575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049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923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120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68CAE-92C2-42BF-BB7A-918BD09445CB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F3A04-3B57-4328-AEAE-94612BD4E9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977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8924203" cy="611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4619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Functions. Asking for permission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Can …? (informal) Could …? (formal)</a:t>
            </a:r>
          </a:p>
          <a:p>
            <a:pPr algn="ctr"/>
            <a:endParaRPr lang="en-US" b="1" dirty="0" smtClean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</a:p>
          <a:p>
            <a:pPr algn="just"/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it OK to…? –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…?</a:t>
            </a:r>
          </a:p>
          <a:p>
            <a:pPr algn="just"/>
            <a:r>
              <a:rPr lang="en-US" b="1" strike="sngStrike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it OK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your insect repellent?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Can/Could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use your insect repellent?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763688" y="4581128"/>
            <a:ext cx="216024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347864" y="468449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Добавь подлежащее.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836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Functions. Obligation - must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a rule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to… –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правил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o…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Должен, обязан.</a:t>
            </a:r>
            <a:endPara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strike="sngStrike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a rule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stay on the path.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stay on the path.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267744" y="3921555"/>
            <a:ext cx="350079" cy="116362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3528" y="4377298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Добавь подлежащее.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123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Functions. Prohibition</a:t>
            </a: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mustn’t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not allowed to…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forbidden to…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prohibited to…</a:t>
            </a:r>
          </a:p>
          <a:p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strike="sngStrike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forbidden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fish in the area.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mustn’t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fish in the area.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067944" y="1988840"/>
            <a:ext cx="648072" cy="2160240"/>
          </a:xfrm>
          <a:prstGeom prst="rightBrace">
            <a:avLst>
              <a:gd name="adj1" fmla="val 3398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88024" y="2708920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Запрещено.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737338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Добавь подлежащее.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267745" y="4863409"/>
            <a:ext cx="175038" cy="5818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2076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nglish grammar modal auxiliary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676248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925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Semi-modal verb</a:t>
            </a:r>
            <a:b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have to / has to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Function : obligation</a:t>
            </a:r>
          </a:p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Meaning 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necessary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to… -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необходимо, нужно.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i="1" strike="sngStrike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necessary to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 the rules of the camp.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 the rules of the camp.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согласуй подлежащее со сказуемым!</a:t>
            </a:r>
          </a:p>
          <a:p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149080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Добавь подлежащее.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67745" y="4293096"/>
            <a:ext cx="175038" cy="5818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2860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Semi-modal verb</a:t>
            </a:r>
            <a:b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don’t / doesn’t have to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084" y="1711349"/>
            <a:ext cx="8435280" cy="4525963"/>
          </a:xfrm>
        </p:spPr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absence of necessity  </a:t>
            </a:r>
          </a:p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not necessary to… -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 необходимости.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i="1" strike="sngStrike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not necessary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sleep in a tent at night.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don’t have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sleep in a tent at night.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doesn’t have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sleep in a tent at night.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58679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Добавь подлежащее.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580526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Не забудь согласовать подлежащее со сказуемым правильно!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664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Functions. Advice – should/ought to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</a:p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It’s a good idea to…  - </a:t>
            </a: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trike="sngStrike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a good idea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the forecast before going to the countryside.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check the forecast before going to the countryside.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861048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Добавь подлежащее.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67745" y="3861048"/>
            <a:ext cx="175038" cy="5818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2455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 by heart</a:t>
            </a:r>
            <a:b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наизусть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(not) allowed to... –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разрешено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able / not to be able to…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уметь, мочь, быть способным;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(not) possible...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(не) возможно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it OK to…?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Можно…?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not allowed to…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 разрешено, нельзя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forbidden to…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запрещено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prohibited to…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запрещено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(not) necessary to…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(не)обязательно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(not) a good idea to …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(не) хорошая идея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935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Further practice 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6920317" cy="496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1899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Further practice 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0728"/>
            <a:ext cx="5483161" cy="578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9516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20960"/>
            <a:ext cx="208620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What is a Modal Verb</a:t>
            </a: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915000" cy="269289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 verb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a helping (auxiliary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вспомогательный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verb that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speaker’s attitude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(отношение)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strength of that attitude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2" name="Picture 4" descr="What is modal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53136"/>
            <a:ext cx="5312774" cy="152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757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Further practice 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0438" y="744954"/>
            <a:ext cx="5347866" cy="599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9255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Further practice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6618" y="1625222"/>
            <a:ext cx="7501806" cy="4324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8957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Further practice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8008" y="692696"/>
            <a:ext cx="5390296" cy="606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9706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Further practice 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7372" y="879174"/>
            <a:ext cx="5366916" cy="594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7808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560" y="2547938"/>
            <a:ext cx="8649953" cy="3113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4011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Summary: What is a modal verb?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972072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Define modal verb: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definition of modal verb is </a:t>
            </a:r>
            <a:r>
              <a:rPr lang="en-US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specific kind of helping verb used to express attitude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summary, a modal verb: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 helping verb;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 be used with a main verb;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always a part of a verb phrase;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made negative;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change forms for different subjects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подлежащих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317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term </a:t>
            </a:r>
            <a:r>
              <a:rPr lang="en-US" b="1" dirty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 remember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Модальность - семантическая категория, выражающая отношение говорящего к содержанию его высказывания.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123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to use in a sentence?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modal verb must be used in </a:t>
            </a: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verb phrase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verb phrase is more than one verb used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together to express an action. Modal verbs are always </a:t>
            </a: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paired with at least one other verb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have </a:t>
            </a: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same forms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all persons. Most modal verbs </a:t>
            </a:r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cannot be used in past/future tenses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 descr="Modal verbs list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74649"/>
            <a:ext cx="5688632" cy="163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466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What is modal in grammar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5643442" cy="1622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2060848"/>
            <a:ext cx="8856984" cy="4464496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Ability (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– can / be able to / can’t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Possibility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can / can’t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Permission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can / can’t/ Can…? Could…?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Obligation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долженствование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must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Prohibition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mustn’t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Advice (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/ ought to / shouldn’t / oughtn’t to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314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Functions </a:t>
            </a: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(Функции)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05064"/>
            <a:ext cx="8748464" cy="2149699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Meaning (</a:t>
            </a: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able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мочь, уметь, быть в состоянии.</a:t>
            </a:r>
          </a:p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be able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уметь, не быть в состоянии.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5536" y="1340768"/>
            <a:ext cx="8229600" cy="2149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i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Ability - can</a:t>
            </a:r>
            <a:endParaRPr lang="ru-RU" b="1" i="1" dirty="0" smtClean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1850413"/>
              </p:ext>
            </p:extLst>
          </p:nvPr>
        </p:nvGraphicFramePr>
        <p:xfrm>
          <a:off x="395536" y="2044777"/>
          <a:ext cx="8424936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808312"/>
                <a:gridCol w="280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Present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Future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 V</a:t>
                      </a: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am/is/are able to</a:t>
                      </a:r>
                      <a:r>
                        <a:rPr lang="en-US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</a:t>
                      </a:r>
                      <a:r>
                        <a:rPr lang="en-US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could V</a:t>
                      </a:r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will be able to V</a:t>
                      </a:r>
                      <a:r>
                        <a:rPr 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1258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268760"/>
            <a:ext cx="8964488" cy="25636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is able to speak three languages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рочти предложение.</a:t>
            </a:r>
            <a:endParaRPr lang="en-U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able to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speak three languages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модальный эквивалент.</a:t>
            </a:r>
            <a:endParaRPr lang="en-U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2800" b="1" strike="sngStrike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able to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speak three languages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Вычеркни его слова.</a:t>
            </a:r>
            <a:endParaRPr lang="en-U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speak three languages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Замени соответствующим 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модал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гл.</a:t>
            </a:r>
            <a:endParaRPr lang="en-U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115616" y="2780928"/>
            <a:ext cx="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Объект 2"/>
          <p:cNvSpPr txBox="1">
            <a:spLocks/>
          </p:cNvSpPr>
          <p:nvPr/>
        </p:nvSpPr>
        <p:spPr>
          <a:xfrm>
            <a:off x="35496" y="4005064"/>
            <a:ext cx="8964488" cy="27649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aren’t able to ran very fast.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aren’t able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 very fast.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2400" b="1" strike="sngStrike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aren’t able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 very fast.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can’t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run very fast.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259632" y="5387516"/>
            <a:ext cx="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3817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Functions. Possibility - can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>
              <a:spcAft>
                <a:spcPct val="0"/>
              </a:spcAft>
            </a:pPr>
            <a:r>
              <a:rPr kumimoji="0" lang="en-US" b="1" i="0" u="none" strike="noStrike" normalizeH="0" baseline="0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  <a:endParaRPr kumimoji="0" lang="ru-RU" b="1" i="0" u="none" strike="noStrike" normalizeH="0" baseline="0" dirty="0" smtClean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Aft>
                <a:spcPct val="0"/>
              </a:spcAft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It’s possible –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Возможно.</a:t>
            </a:r>
          </a:p>
          <a:p>
            <a:pPr fontAlgn="base">
              <a:spcAft>
                <a:spcPct val="0"/>
              </a:spcAft>
            </a:pPr>
            <a:r>
              <a:rPr lang="en-US" b="1" i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 fontAlgn="base">
              <a:spcAft>
                <a:spcPct val="0"/>
              </a:spcAft>
            </a:pPr>
            <a:r>
              <a:rPr kumimoji="0" lang="en-US" u="none" strike="noStrike" normalizeH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possible that snakes are dangerous.</a:t>
            </a:r>
          </a:p>
          <a:p>
            <a:pPr fontAlgn="base">
              <a:spcAft>
                <a:spcPct val="0"/>
              </a:spcAft>
            </a:pPr>
            <a:r>
              <a:rPr kumimoji="0" lang="en-US" b="1" u="none" strike="sngStrike" normalizeH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possible that </a:t>
            </a:r>
            <a:r>
              <a:rPr kumimoji="0" lang="en-US" u="none" strike="noStrike" normalizeH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snakes </a:t>
            </a:r>
            <a:r>
              <a:rPr kumimoji="0" lang="en-US" u="none" strike="noStrike" normalizeH="0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kumimoji="0" lang="en-US" u="none" strike="noStrike" normalizeH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dangerous.</a:t>
            </a:r>
          </a:p>
          <a:p>
            <a:pPr fontAlgn="base">
              <a:spcAft>
                <a:spcPct val="0"/>
              </a:spcAft>
            </a:pPr>
            <a:endParaRPr kumimoji="0" lang="en-US" u="none" strike="noStrike" normalizeH="0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ct val="0"/>
              </a:spcAft>
            </a:pPr>
            <a:endParaRPr kumimoji="0" lang="ru-RU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ct val="0"/>
              </a:spcAft>
            </a:pP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Snakes</a:t>
            </a:r>
            <a:r>
              <a:rPr kumimoji="0" lang="en-US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kumimoji="0" lang="en-US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kumimoji="0" lang="en-US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dangerous.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932040" y="4509120"/>
            <a:ext cx="216024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36096" y="4710413"/>
            <a:ext cx="252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Замени инфинитивом.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131840" y="4503681"/>
            <a:ext cx="864096" cy="5815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1520" y="4294914"/>
            <a:ext cx="2859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Замени соответствующим </a:t>
            </a: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модал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гл. и поставь после подлежащего.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476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Functions. Permission - can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90892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Meaning </a:t>
            </a:r>
            <a:endParaRPr lang="en-US" sz="2800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Aft>
                <a:spcPct val="0"/>
              </a:spcAft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 allowed</a:t>
            </a:r>
            <a:r>
              <a:rPr kumimoji="0" lang="en-US" sz="2800" b="1" i="1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to – 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можно, разрешено.</a:t>
            </a:r>
          </a:p>
          <a:p>
            <a:pPr fontAlgn="base">
              <a:spcAft>
                <a:spcPct val="0"/>
              </a:spcAft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sz="2800" b="1" strike="sngStrike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allowed to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 here. </a:t>
            </a:r>
          </a:p>
          <a:p>
            <a:pPr fontAlgn="base">
              <a:spcAft>
                <a:spcPct val="0"/>
              </a:spcAft>
            </a:pPr>
            <a:endParaRPr kumimoji="0" lang="en-US" sz="280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Aft>
                <a:spcPct val="0"/>
              </a:spcAft>
            </a:pPr>
            <a:r>
              <a:rPr kumimoji="0" lang="en-US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kumimoji="0" lang="en-US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camp here.</a:t>
            </a:r>
          </a:p>
          <a:p>
            <a:pPr marL="0" indent="0" fontAlgn="base">
              <a:spcAft>
                <a:spcPct val="0"/>
              </a:spcAft>
              <a:buNone/>
            </a:pP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935173" y="2780928"/>
            <a:ext cx="216024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Объект 2"/>
          <p:cNvSpPr txBox="1">
            <a:spLocks/>
          </p:cNvSpPr>
          <p:nvPr/>
        </p:nvSpPr>
        <p:spPr>
          <a:xfrm>
            <a:off x="518864" y="4077072"/>
            <a:ext cx="8229600" cy="25488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Meaning </a:t>
            </a:r>
          </a:p>
          <a:p>
            <a:pPr fontAlgn="base">
              <a:spcAft>
                <a:spcPct val="0"/>
              </a:spcAft>
            </a:pP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allowed to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нельзя, не разрешено.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base">
              <a:spcAft>
                <a:spcPct val="0"/>
              </a:spcAft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sz="2800" b="1" strike="sngStrike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aren’t allowed to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 here.</a:t>
            </a:r>
          </a:p>
          <a:p>
            <a:pPr fontAlgn="base">
              <a:spcAft>
                <a:spcPct val="0"/>
              </a:spcAft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Aft>
                <a:spcPct val="0"/>
              </a:spcAft>
            </a:pPr>
            <a:r>
              <a:rPr kumimoji="0" lang="en-US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can’t</a:t>
            </a:r>
            <a:r>
              <a:rPr kumimoji="0" lang="en-US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camp here.</a:t>
            </a:r>
          </a:p>
          <a:p>
            <a:pPr fontAlgn="base">
              <a:spcAft>
                <a:spcPct val="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958810" y="5495528"/>
            <a:ext cx="216024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01709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797</Words>
  <Application>Microsoft Office PowerPoint</Application>
  <PresentationFormat>Экран (4:3)</PresentationFormat>
  <Paragraphs>149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What is a Modal Verb?</vt:lpstr>
      <vt:lpstr>A term to remember</vt:lpstr>
      <vt:lpstr>How to use in a sentence?</vt:lpstr>
      <vt:lpstr>Слайд 5</vt:lpstr>
      <vt:lpstr>Functions (Функции)</vt:lpstr>
      <vt:lpstr>Examples</vt:lpstr>
      <vt:lpstr>Functions. Possibility - can</vt:lpstr>
      <vt:lpstr>Functions. Permission - can</vt:lpstr>
      <vt:lpstr>Functions. Asking for permission</vt:lpstr>
      <vt:lpstr>Functions. Obligation - must</vt:lpstr>
      <vt:lpstr>Functions. Prohibition – mustn’t</vt:lpstr>
      <vt:lpstr>Слайд 13</vt:lpstr>
      <vt:lpstr>Semi-modal verb have to / has to</vt:lpstr>
      <vt:lpstr>Semi-modal verb don’t / doesn’t have to</vt:lpstr>
      <vt:lpstr>Functions. Advice – should/ought to</vt:lpstr>
      <vt:lpstr>Learn by heart (выучить наизусть)</vt:lpstr>
      <vt:lpstr>Further practice </vt:lpstr>
      <vt:lpstr>Further practice </vt:lpstr>
      <vt:lpstr>Further practice </vt:lpstr>
      <vt:lpstr>Further practice </vt:lpstr>
      <vt:lpstr>Further practice </vt:lpstr>
      <vt:lpstr>Further practice </vt:lpstr>
      <vt:lpstr>Слайд 24</vt:lpstr>
      <vt:lpstr>Summary: What is a modal verb?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AandA</dc:creator>
  <cp:lastModifiedBy>Ирина Кузьмичева</cp:lastModifiedBy>
  <cp:revision>18</cp:revision>
  <dcterms:created xsi:type="dcterms:W3CDTF">2019-10-06T14:21:12Z</dcterms:created>
  <dcterms:modified xsi:type="dcterms:W3CDTF">2020-08-12T12:08:55Z</dcterms:modified>
</cp:coreProperties>
</file>