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2" r:id="rId5"/>
    <p:sldId id="263" r:id="rId6"/>
    <p:sldId id="270" r:id="rId7"/>
    <p:sldId id="279" r:id="rId8"/>
    <p:sldId id="267" r:id="rId9"/>
    <p:sldId id="282" r:id="rId10"/>
    <p:sldId id="287"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5" autoAdjust="0"/>
    <p:restoredTop sz="94660"/>
  </p:normalViewPr>
  <p:slideViewPr>
    <p:cSldViewPr snapToGrid="0">
      <p:cViewPr varScale="1">
        <p:scale>
          <a:sx n="89" d="100"/>
          <a:sy n="89" d="100"/>
        </p:scale>
        <p:origin x="-204"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D2196DAF-781D-44CC-AA7D-F58EE3266F4D}"/>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 xmlns:a16="http://schemas.microsoft.com/office/drawing/2014/main" id="{85E4E29B-75FC-4907-A36E-20DC958CEC5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 xmlns:a16="http://schemas.microsoft.com/office/drawing/2014/main" id="{BD9B8554-5727-488F-A122-432DD2788858}"/>
              </a:ext>
            </a:extLst>
          </p:cNvPr>
          <p:cNvSpPr>
            <a:spLocks noGrp="1"/>
          </p:cNvSpPr>
          <p:nvPr>
            <p:ph type="dt" sz="half" idx="10"/>
          </p:nvPr>
        </p:nvSpPr>
        <p:spPr/>
        <p:txBody>
          <a:bodyPr/>
          <a:lstStyle/>
          <a:p>
            <a:fld id="{A3B5606E-5361-4EB8-8BDC-F235EF5414B6}" type="datetimeFigureOut">
              <a:rPr lang="ru-RU" smtClean="0"/>
              <a:pPr/>
              <a:t>05.02.2020</a:t>
            </a:fld>
            <a:endParaRPr lang="ru-RU"/>
          </a:p>
        </p:txBody>
      </p:sp>
      <p:sp>
        <p:nvSpPr>
          <p:cNvPr id="5" name="Нижний колонтитул 4">
            <a:extLst>
              <a:ext uri="{FF2B5EF4-FFF2-40B4-BE49-F238E27FC236}">
                <a16:creationId xmlns="" xmlns:a16="http://schemas.microsoft.com/office/drawing/2014/main" id="{A89844CE-B550-4E59-932D-2F7A3508114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6A4BB9E1-3FBB-4F50-9118-1070212DA54F}"/>
              </a:ext>
            </a:extLst>
          </p:cNvPr>
          <p:cNvSpPr>
            <a:spLocks noGrp="1"/>
          </p:cNvSpPr>
          <p:nvPr>
            <p:ph type="sldNum" sz="quarter" idx="12"/>
          </p:nvPr>
        </p:nvSpPr>
        <p:spPr/>
        <p:txBody>
          <a:bodyPr/>
          <a:lstStyle/>
          <a:p>
            <a:fld id="{318573D8-6221-467B-B534-8A44569563EF}" type="slidenum">
              <a:rPr lang="ru-RU" smtClean="0"/>
              <a:pPr/>
              <a:t>‹#›</a:t>
            </a:fld>
            <a:endParaRPr lang="ru-RU"/>
          </a:p>
        </p:txBody>
      </p:sp>
    </p:spTree>
    <p:extLst>
      <p:ext uri="{BB962C8B-B14F-4D97-AF65-F5344CB8AC3E}">
        <p14:creationId xmlns="" xmlns:p14="http://schemas.microsoft.com/office/powerpoint/2010/main" val="3126753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77D765A-F721-4752-8ADE-DC7121A2F998}"/>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 xmlns:a16="http://schemas.microsoft.com/office/drawing/2014/main" id="{E2C97509-B182-4C45-8A27-87924A220AB5}"/>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5E765FC4-C9C2-4A08-B18C-25938580180E}"/>
              </a:ext>
            </a:extLst>
          </p:cNvPr>
          <p:cNvSpPr>
            <a:spLocks noGrp="1"/>
          </p:cNvSpPr>
          <p:nvPr>
            <p:ph type="dt" sz="half" idx="10"/>
          </p:nvPr>
        </p:nvSpPr>
        <p:spPr/>
        <p:txBody>
          <a:bodyPr/>
          <a:lstStyle/>
          <a:p>
            <a:fld id="{A3B5606E-5361-4EB8-8BDC-F235EF5414B6}" type="datetimeFigureOut">
              <a:rPr lang="ru-RU" smtClean="0"/>
              <a:pPr/>
              <a:t>05.02.2020</a:t>
            </a:fld>
            <a:endParaRPr lang="ru-RU"/>
          </a:p>
        </p:txBody>
      </p:sp>
      <p:sp>
        <p:nvSpPr>
          <p:cNvPr id="5" name="Нижний колонтитул 4">
            <a:extLst>
              <a:ext uri="{FF2B5EF4-FFF2-40B4-BE49-F238E27FC236}">
                <a16:creationId xmlns="" xmlns:a16="http://schemas.microsoft.com/office/drawing/2014/main" id="{5C0594B7-6060-458D-9BD1-3F01FEBE02E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9E3FB2BB-2CB7-429E-A04C-E83556CBE591}"/>
              </a:ext>
            </a:extLst>
          </p:cNvPr>
          <p:cNvSpPr>
            <a:spLocks noGrp="1"/>
          </p:cNvSpPr>
          <p:nvPr>
            <p:ph type="sldNum" sz="quarter" idx="12"/>
          </p:nvPr>
        </p:nvSpPr>
        <p:spPr/>
        <p:txBody>
          <a:bodyPr/>
          <a:lstStyle/>
          <a:p>
            <a:fld id="{318573D8-6221-467B-B534-8A44569563EF}" type="slidenum">
              <a:rPr lang="ru-RU" smtClean="0"/>
              <a:pPr/>
              <a:t>‹#›</a:t>
            </a:fld>
            <a:endParaRPr lang="ru-RU"/>
          </a:p>
        </p:txBody>
      </p:sp>
    </p:spTree>
    <p:extLst>
      <p:ext uri="{BB962C8B-B14F-4D97-AF65-F5344CB8AC3E}">
        <p14:creationId xmlns="" xmlns:p14="http://schemas.microsoft.com/office/powerpoint/2010/main" val="52226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 xmlns:a16="http://schemas.microsoft.com/office/drawing/2014/main" id="{114140BD-97AD-4777-B7F7-BDD1F809EA8C}"/>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 xmlns:a16="http://schemas.microsoft.com/office/drawing/2014/main" id="{D57232DD-9CF2-418D-AAB0-23A84682610E}"/>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CC6F09B9-88F3-4D49-A793-E6A0B986AC7D}"/>
              </a:ext>
            </a:extLst>
          </p:cNvPr>
          <p:cNvSpPr>
            <a:spLocks noGrp="1"/>
          </p:cNvSpPr>
          <p:nvPr>
            <p:ph type="dt" sz="half" idx="10"/>
          </p:nvPr>
        </p:nvSpPr>
        <p:spPr/>
        <p:txBody>
          <a:bodyPr/>
          <a:lstStyle/>
          <a:p>
            <a:fld id="{A3B5606E-5361-4EB8-8BDC-F235EF5414B6}" type="datetimeFigureOut">
              <a:rPr lang="ru-RU" smtClean="0"/>
              <a:pPr/>
              <a:t>05.02.2020</a:t>
            </a:fld>
            <a:endParaRPr lang="ru-RU"/>
          </a:p>
        </p:txBody>
      </p:sp>
      <p:sp>
        <p:nvSpPr>
          <p:cNvPr id="5" name="Нижний колонтитул 4">
            <a:extLst>
              <a:ext uri="{FF2B5EF4-FFF2-40B4-BE49-F238E27FC236}">
                <a16:creationId xmlns="" xmlns:a16="http://schemas.microsoft.com/office/drawing/2014/main" id="{D4C01B2A-BC65-4BDC-8804-C4C19271DE1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42B1DD61-A2D9-4841-B655-05A4770A6E87}"/>
              </a:ext>
            </a:extLst>
          </p:cNvPr>
          <p:cNvSpPr>
            <a:spLocks noGrp="1"/>
          </p:cNvSpPr>
          <p:nvPr>
            <p:ph type="sldNum" sz="quarter" idx="12"/>
          </p:nvPr>
        </p:nvSpPr>
        <p:spPr/>
        <p:txBody>
          <a:bodyPr/>
          <a:lstStyle/>
          <a:p>
            <a:fld id="{318573D8-6221-467B-B534-8A44569563EF}" type="slidenum">
              <a:rPr lang="ru-RU" smtClean="0"/>
              <a:pPr/>
              <a:t>‹#›</a:t>
            </a:fld>
            <a:endParaRPr lang="ru-RU"/>
          </a:p>
        </p:txBody>
      </p:sp>
    </p:spTree>
    <p:extLst>
      <p:ext uri="{BB962C8B-B14F-4D97-AF65-F5344CB8AC3E}">
        <p14:creationId xmlns="" xmlns:p14="http://schemas.microsoft.com/office/powerpoint/2010/main" val="338408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74552371-CA63-47A8-96EB-F67EC7FC26F2}"/>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 xmlns:a16="http://schemas.microsoft.com/office/drawing/2014/main" id="{4404F5E2-DD99-42BF-A352-3017022E5B6B}"/>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8BC1AABC-3366-4FD3-B685-61E018F04D29}"/>
              </a:ext>
            </a:extLst>
          </p:cNvPr>
          <p:cNvSpPr>
            <a:spLocks noGrp="1"/>
          </p:cNvSpPr>
          <p:nvPr>
            <p:ph type="dt" sz="half" idx="10"/>
          </p:nvPr>
        </p:nvSpPr>
        <p:spPr/>
        <p:txBody>
          <a:bodyPr/>
          <a:lstStyle/>
          <a:p>
            <a:fld id="{A3B5606E-5361-4EB8-8BDC-F235EF5414B6}" type="datetimeFigureOut">
              <a:rPr lang="ru-RU" smtClean="0"/>
              <a:pPr/>
              <a:t>05.02.2020</a:t>
            </a:fld>
            <a:endParaRPr lang="ru-RU"/>
          </a:p>
        </p:txBody>
      </p:sp>
      <p:sp>
        <p:nvSpPr>
          <p:cNvPr id="5" name="Нижний колонтитул 4">
            <a:extLst>
              <a:ext uri="{FF2B5EF4-FFF2-40B4-BE49-F238E27FC236}">
                <a16:creationId xmlns="" xmlns:a16="http://schemas.microsoft.com/office/drawing/2014/main" id="{17C4BD2A-4256-40B9-9330-0199A3B11C4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F93567A2-DFD0-48EE-B605-A5294B7FA05D}"/>
              </a:ext>
            </a:extLst>
          </p:cNvPr>
          <p:cNvSpPr>
            <a:spLocks noGrp="1"/>
          </p:cNvSpPr>
          <p:nvPr>
            <p:ph type="sldNum" sz="quarter" idx="12"/>
          </p:nvPr>
        </p:nvSpPr>
        <p:spPr/>
        <p:txBody>
          <a:bodyPr/>
          <a:lstStyle/>
          <a:p>
            <a:fld id="{318573D8-6221-467B-B534-8A44569563EF}" type="slidenum">
              <a:rPr lang="ru-RU" smtClean="0"/>
              <a:pPr/>
              <a:t>‹#›</a:t>
            </a:fld>
            <a:endParaRPr lang="ru-RU"/>
          </a:p>
        </p:txBody>
      </p:sp>
    </p:spTree>
    <p:extLst>
      <p:ext uri="{BB962C8B-B14F-4D97-AF65-F5344CB8AC3E}">
        <p14:creationId xmlns="" xmlns:p14="http://schemas.microsoft.com/office/powerpoint/2010/main" val="4205089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804FEF83-6904-4174-A41E-282D6D8132FD}"/>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 xmlns:a16="http://schemas.microsoft.com/office/drawing/2014/main" id="{9AF9FC56-CB9F-4440-9DA4-62A820A749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 xmlns:a16="http://schemas.microsoft.com/office/drawing/2014/main" id="{42A59144-A4EF-4BA0-97E8-7C2C7746656D}"/>
              </a:ext>
            </a:extLst>
          </p:cNvPr>
          <p:cNvSpPr>
            <a:spLocks noGrp="1"/>
          </p:cNvSpPr>
          <p:nvPr>
            <p:ph type="dt" sz="half" idx="10"/>
          </p:nvPr>
        </p:nvSpPr>
        <p:spPr/>
        <p:txBody>
          <a:bodyPr/>
          <a:lstStyle/>
          <a:p>
            <a:fld id="{A3B5606E-5361-4EB8-8BDC-F235EF5414B6}" type="datetimeFigureOut">
              <a:rPr lang="ru-RU" smtClean="0"/>
              <a:pPr/>
              <a:t>05.02.2020</a:t>
            </a:fld>
            <a:endParaRPr lang="ru-RU"/>
          </a:p>
        </p:txBody>
      </p:sp>
      <p:sp>
        <p:nvSpPr>
          <p:cNvPr id="5" name="Нижний колонтитул 4">
            <a:extLst>
              <a:ext uri="{FF2B5EF4-FFF2-40B4-BE49-F238E27FC236}">
                <a16:creationId xmlns="" xmlns:a16="http://schemas.microsoft.com/office/drawing/2014/main" id="{E36791CC-3D1E-4CEE-A9D0-E02AA970507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A74165CB-54F1-4AE8-A2DD-5CC34D360CA4}"/>
              </a:ext>
            </a:extLst>
          </p:cNvPr>
          <p:cNvSpPr>
            <a:spLocks noGrp="1"/>
          </p:cNvSpPr>
          <p:nvPr>
            <p:ph type="sldNum" sz="quarter" idx="12"/>
          </p:nvPr>
        </p:nvSpPr>
        <p:spPr/>
        <p:txBody>
          <a:bodyPr/>
          <a:lstStyle/>
          <a:p>
            <a:fld id="{318573D8-6221-467B-B534-8A44569563EF}" type="slidenum">
              <a:rPr lang="ru-RU" smtClean="0"/>
              <a:pPr/>
              <a:t>‹#›</a:t>
            </a:fld>
            <a:endParaRPr lang="ru-RU"/>
          </a:p>
        </p:txBody>
      </p:sp>
    </p:spTree>
    <p:extLst>
      <p:ext uri="{BB962C8B-B14F-4D97-AF65-F5344CB8AC3E}">
        <p14:creationId xmlns="" xmlns:p14="http://schemas.microsoft.com/office/powerpoint/2010/main" val="1262341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4D8F9DA-B7BE-40CA-B192-618DDEDEB5D7}"/>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 xmlns:a16="http://schemas.microsoft.com/office/drawing/2014/main" id="{6D81AD1F-9AAA-4D38-86CC-77CC21009BAF}"/>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 xmlns:a16="http://schemas.microsoft.com/office/drawing/2014/main" id="{775EB946-F7BF-4E4F-A003-6E4E46AADE19}"/>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 xmlns:a16="http://schemas.microsoft.com/office/drawing/2014/main" id="{173B3C8D-90DD-4980-853B-F8321B9EE6C5}"/>
              </a:ext>
            </a:extLst>
          </p:cNvPr>
          <p:cNvSpPr>
            <a:spLocks noGrp="1"/>
          </p:cNvSpPr>
          <p:nvPr>
            <p:ph type="dt" sz="half" idx="10"/>
          </p:nvPr>
        </p:nvSpPr>
        <p:spPr/>
        <p:txBody>
          <a:bodyPr/>
          <a:lstStyle/>
          <a:p>
            <a:fld id="{A3B5606E-5361-4EB8-8BDC-F235EF5414B6}" type="datetimeFigureOut">
              <a:rPr lang="ru-RU" smtClean="0"/>
              <a:pPr/>
              <a:t>05.02.2020</a:t>
            </a:fld>
            <a:endParaRPr lang="ru-RU"/>
          </a:p>
        </p:txBody>
      </p:sp>
      <p:sp>
        <p:nvSpPr>
          <p:cNvPr id="6" name="Нижний колонтитул 5">
            <a:extLst>
              <a:ext uri="{FF2B5EF4-FFF2-40B4-BE49-F238E27FC236}">
                <a16:creationId xmlns="" xmlns:a16="http://schemas.microsoft.com/office/drawing/2014/main" id="{93ABFB28-396B-45C6-8961-DDDC3A1C63E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21B3CAE8-B19F-4A58-8639-0F62D959701E}"/>
              </a:ext>
            </a:extLst>
          </p:cNvPr>
          <p:cNvSpPr>
            <a:spLocks noGrp="1"/>
          </p:cNvSpPr>
          <p:nvPr>
            <p:ph type="sldNum" sz="quarter" idx="12"/>
          </p:nvPr>
        </p:nvSpPr>
        <p:spPr/>
        <p:txBody>
          <a:bodyPr/>
          <a:lstStyle/>
          <a:p>
            <a:fld id="{318573D8-6221-467B-B534-8A44569563EF}" type="slidenum">
              <a:rPr lang="ru-RU" smtClean="0"/>
              <a:pPr/>
              <a:t>‹#›</a:t>
            </a:fld>
            <a:endParaRPr lang="ru-RU"/>
          </a:p>
        </p:txBody>
      </p:sp>
    </p:spTree>
    <p:extLst>
      <p:ext uri="{BB962C8B-B14F-4D97-AF65-F5344CB8AC3E}">
        <p14:creationId xmlns="" xmlns:p14="http://schemas.microsoft.com/office/powerpoint/2010/main" val="1081538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AF1B5607-3075-4913-82E7-4B5722C21356}"/>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 xmlns:a16="http://schemas.microsoft.com/office/drawing/2014/main" id="{151D6B53-4819-4645-9619-7A22B05156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 xmlns:a16="http://schemas.microsoft.com/office/drawing/2014/main" id="{3783A39C-E6C6-4775-9F58-E31A5E7B2C1F}"/>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 xmlns:a16="http://schemas.microsoft.com/office/drawing/2014/main" id="{4C7AFDA6-FC19-48E8-8E79-77A714276C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 xmlns:a16="http://schemas.microsoft.com/office/drawing/2014/main" id="{D4233027-024E-4E7B-AF7E-722B971E271D}"/>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 xmlns:a16="http://schemas.microsoft.com/office/drawing/2014/main" id="{635DAD70-4B72-4A60-B080-36A10DA0D5D2}"/>
              </a:ext>
            </a:extLst>
          </p:cNvPr>
          <p:cNvSpPr>
            <a:spLocks noGrp="1"/>
          </p:cNvSpPr>
          <p:nvPr>
            <p:ph type="dt" sz="half" idx="10"/>
          </p:nvPr>
        </p:nvSpPr>
        <p:spPr/>
        <p:txBody>
          <a:bodyPr/>
          <a:lstStyle/>
          <a:p>
            <a:fld id="{A3B5606E-5361-4EB8-8BDC-F235EF5414B6}" type="datetimeFigureOut">
              <a:rPr lang="ru-RU" smtClean="0"/>
              <a:pPr/>
              <a:t>05.02.2020</a:t>
            </a:fld>
            <a:endParaRPr lang="ru-RU"/>
          </a:p>
        </p:txBody>
      </p:sp>
      <p:sp>
        <p:nvSpPr>
          <p:cNvPr id="8" name="Нижний колонтитул 7">
            <a:extLst>
              <a:ext uri="{FF2B5EF4-FFF2-40B4-BE49-F238E27FC236}">
                <a16:creationId xmlns="" xmlns:a16="http://schemas.microsoft.com/office/drawing/2014/main" id="{341421DF-B831-4AD7-9E3C-D50ADDCA1408}"/>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 xmlns:a16="http://schemas.microsoft.com/office/drawing/2014/main" id="{2F5DA268-F109-48A5-AF00-1C48E181561E}"/>
              </a:ext>
            </a:extLst>
          </p:cNvPr>
          <p:cNvSpPr>
            <a:spLocks noGrp="1"/>
          </p:cNvSpPr>
          <p:nvPr>
            <p:ph type="sldNum" sz="quarter" idx="12"/>
          </p:nvPr>
        </p:nvSpPr>
        <p:spPr/>
        <p:txBody>
          <a:bodyPr/>
          <a:lstStyle/>
          <a:p>
            <a:fld id="{318573D8-6221-467B-B534-8A44569563EF}" type="slidenum">
              <a:rPr lang="ru-RU" smtClean="0"/>
              <a:pPr/>
              <a:t>‹#›</a:t>
            </a:fld>
            <a:endParaRPr lang="ru-RU"/>
          </a:p>
        </p:txBody>
      </p:sp>
    </p:spTree>
    <p:extLst>
      <p:ext uri="{BB962C8B-B14F-4D97-AF65-F5344CB8AC3E}">
        <p14:creationId xmlns="" xmlns:p14="http://schemas.microsoft.com/office/powerpoint/2010/main" val="2546245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03BB274B-8BC1-4449-9808-B9A2B6149684}"/>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 xmlns:a16="http://schemas.microsoft.com/office/drawing/2014/main" id="{B6BB66E5-1549-44EF-B771-A0FD4855CEED}"/>
              </a:ext>
            </a:extLst>
          </p:cNvPr>
          <p:cNvSpPr>
            <a:spLocks noGrp="1"/>
          </p:cNvSpPr>
          <p:nvPr>
            <p:ph type="dt" sz="half" idx="10"/>
          </p:nvPr>
        </p:nvSpPr>
        <p:spPr/>
        <p:txBody>
          <a:bodyPr/>
          <a:lstStyle/>
          <a:p>
            <a:fld id="{A3B5606E-5361-4EB8-8BDC-F235EF5414B6}" type="datetimeFigureOut">
              <a:rPr lang="ru-RU" smtClean="0"/>
              <a:pPr/>
              <a:t>05.02.2020</a:t>
            </a:fld>
            <a:endParaRPr lang="ru-RU"/>
          </a:p>
        </p:txBody>
      </p:sp>
      <p:sp>
        <p:nvSpPr>
          <p:cNvPr id="4" name="Нижний колонтитул 3">
            <a:extLst>
              <a:ext uri="{FF2B5EF4-FFF2-40B4-BE49-F238E27FC236}">
                <a16:creationId xmlns="" xmlns:a16="http://schemas.microsoft.com/office/drawing/2014/main" id="{B4486579-3C9D-4140-8228-4D13709DB2C4}"/>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 xmlns:a16="http://schemas.microsoft.com/office/drawing/2014/main" id="{B67C044B-8F64-4022-BA4A-9ACC1BBE8964}"/>
              </a:ext>
            </a:extLst>
          </p:cNvPr>
          <p:cNvSpPr>
            <a:spLocks noGrp="1"/>
          </p:cNvSpPr>
          <p:nvPr>
            <p:ph type="sldNum" sz="quarter" idx="12"/>
          </p:nvPr>
        </p:nvSpPr>
        <p:spPr/>
        <p:txBody>
          <a:bodyPr/>
          <a:lstStyle/>
          <a:p>
            <a:fld id="{318573D8-6221-467B-B534-8A44569563EF}" type="slidenum">
              <a:rPr lang="ru-RU" smtClean="0"/>
              <a:pPr/>
              <a:t>‹#›</a:t>
            </a:fld>
            <a:endParaRPr lang="ru-RU"/>
          </a:p>
        </p:txBody>
      </p:sp>
    </p:spTree>
    <p:extLst>
      <p:ext uri="{BB962C8B-B14F-4D97-AF65-F5344CB8AC3E}">
        <p14:creationId xmlns="" xmlns:p14="http://schemas.microsoft.com/office/powerpoint/2010/main" val="2972364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 xmlns:a16="http://schemas.microsoft.com/office/drawing/2014/main" id="{9E265161-55FA-4E0E-B9FE-24FA7DB21FA4}"/>
              </a:ext>
            </a:extLst>
          </p:cNvPr>
          <p:cNvSpPr>
            <a:spLocks noGrp="1"/>
          </p:cNvSpPr>
          <p:nvPr>
            <p:ph type="dt" sz="half" idx="10"/>
          </p:nvPr>
        </p:nvSpPr>
        <p:spPr/>
        <p:txBody>
          <a:bodyPr/>
          <a:lstStyle/>
          <a:p>
            <a:fld id="{A3B5606E-5361-4EB8-8BDC-F235EF5414B6}" type="datetimeFigureOut">
              <a:rPr lang="ru-RU" smtClean="0"/>
              <a:pPr/>
              <a:t>05.02.2020</a:t>
            </a:fld>
            <a:endParaRPr lang="ru-RU"/>
          </a:p>
        </p:txBody>
      </p:sp>
      <p:sp>
        <p:nvSpPr>
          <p:cNvPr id="3" name="Нижний колонтитул 2">
            <a:extLst>
              <a:ext uri="{FF2B5EF4-FFF2-40B4-BE49-F238E27FC236}">
                <a16:creationId xmlns="" xmlns:a16="http://schemas.microsoft.com/office/drawing/2014/main" id="{1CD55842-0CD6-4DDA-A9F3-9345A24FBC60}"/>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 xmlns:a16="http://schemas.microsoft.com/office/drawing/2014/main" id="{046E1097-2A5A-4F60-9E29-8F0F7425D680}"/>
              </a:ext>
            </a:extLst>
          </p:cNvPr>
          <p:cNvSpPr>
            <a:spLocks noGrp="1"/>
          </p:cNvSpPr>
          <p:nvPr>
            <p:ph type="sldNum" sz="quarter" idx="12"/>
          </p:nvPr>
        </p:nvSpPr>
        <p:spPr/>
        <p:txBody>
          <a:bodyPr/>
          <a:lstStyle/>
          <a:p>
            <a:fld id="{318573D8-6221-467B-B534-8A44569563EF}" type="slidenum">
              <a:rPr lang="ru-RU" smtClean="0"/>
              <a:pPr/>
              <a:t>‹#›</a:t>
            </a:fld>
            <a:endParaRPr lang="ru-RU"/>
          </a:p>
        </p:txBody>
      </p:sp>
    </p:spTree>
    <p:extLst>
      <p:ext uri="{BB962C8B-B14F-4D97-AF65-F5344CB8AC3E}">
        <p14:creationId xmlns="" xmlns:p14="http://schemas.microsoft.com/office/powerpoint/2010/main" val="1418691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55A8C3B9-53A6-4625-BC93-CE9592FA0FB4}"/>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 xmlns:a16="http://schemas.microsoft.com/office/drawing/2014/main" id="{11F37331-73DA-4801-A17A-E7A7F16F4D4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 xmlns:a16="http://schemas.microsoft.com/office/drawing/2014/main" id="{8706F321-FE4B-4076-AB07-CD45D085C7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 xmlns:a16="http://schemas.microsoft.com/office/drawing/2014/main" id="{D7ADA872-AB96-4D41-BE5A-BC18292B78E7}"/>
              </a:ext>
            </a:extLst>
          </p:cNvPr>
          <p:cNvSpPr>
            <a:spLocks noGrp="1"/>
          </p:cNvSpPr>
          <p:nvPr>
            <p:ph type="dt" sz="half" idx="10"/>
          </p:nvPr>
        </p:nvSpPr>
        <p:spPr/>
        <p:txBody>
          <a:bodyPr/>
          <a:lstStyle/>
          <a:p>
            <a:fld id="{A3B5606E-5361-4EB8-8BDC-F235EF5414B6}" type="datetimeFigureOut">
              <a:rPr lang="ru-RU" smtClean="0"/>
              <a:pPr/>
              <a:t>05.02.2020</a:t>
            </a:fld>
            <a:endParaRPr lang="ru-RU"/>
          </a:p>
        </p:txBody>
      </p:sp>
      <p:sp>
        <p:nvSpPr>
          <p:cNvPr id="6" name="Нижний колонтитул 5">
            <a:extLst>
              <a:ext uri="{FF2B5EF4-FFF2-40B4-BE49-F238E27FC236}">
                <a16:creationId xmlns="" xmlns:a16="http://schemas.microsoft.com/office/drawing/2014/main" id="{4132B5E4-1C66-43E9-87D0-A6D7DD88CA8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EBF3021B-BB6E-4954-AD68-E8BCEADF2CCD}"/>
              </a:ext>
            </a:extLst>
          </p:cNvPr>
          <p:cNvSpPr>
            <a:spLocks noGrp="1"/>
          </p:cNvSpPr>
          <p:nvPr>
            <p:ph type="sldNum" sz="quarter" idx="12"/>
          </p:nvPr>
        </p:nvSpPr>
        <p:spPr/>
        <p:txBody>
          <a:bodyPr/>
          <a:lstStyle/>
          <a:p>
            <a:fld id="{318573D8-6221-467B-B534-8A44569563EF}" type="slidenum">
              <a:rPr lang="ru-RU" smtClean="0"/>
              <a:pPr/>
              <a:t>‹#›</a:t>
            </a:fld>
            <a:endParaRPr lang="ru-RU"/>
          </a:p>
        </p:txBody>
      </p:sp>
    </p:spTree>
    <p:extLst>
      <p:ext uri="{BB962C8B-B14F-4D97-AF65-F5344CB8AC3E}">
        <p14:creationId xmlns="" xmlns:p14="http://schemas.microsoft.com/office/powerpoint/2010/main" val="3012038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69E2ED2A-C4C6-4E6E-940D-9499532E1507}"/>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 xmlns:a16="http://schemas.microsoft.com/office/drawing/2014/main" id="{8CF49251-6179-4992-93A9-DE9AC8191D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 xmlns:a16="http://schemas.microsoft.com/office/drawing/2014/main" id="{758FC4C2-A513-4614-8790-231695E910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 xmlns:a16="http://schemas.microsoft.com/office/drawing/2014/main" id="{96F272DD-4879-4098-9F47-77A181388883}"/>
              </a:ext>
            </a:extLst>
          </p:cNvPr>
          <p:cNvSpPr>
            <a:spLocks noGrp="1"/>
          </p:cNvSpPr>
          <p:nvPr>
            <p:ph type="dt" sz="half" idx="10"/>
          </p:nvPr>
        </p:nvSpPr>
        <p:spPr/>
        <p:txBody>
          <a:bodyPr/>
          <a:lstStyle/>
          <a:p>
            <a:fld id="{A3B5606E-5361-4EB8-8BDC-F235EF5414B6}" type="datetimeFigureOut">
              <a:rPr lang="ru-RU" smtClean="0"/>
              <a:pPr/>
              <a:t>05.02.2020</a:t>
            </a:fld>
            <a:endParaRPr lang="ru-RU"/>
          </a:p>
        </p:txBody>
      </p:sp>
      <p:sp>
        <p:nvSpPr>
          <p:cNvPr id="6" name="Нижний колонтитул 5">
            <a:extLst>
              <a:ext uri="{FF2B5EF4-FFF2-40B4-BE49-F238E27FC236}">
                <a16:creationId xmlns="" xmlns:a16="http://schemas.microsoft.com/office/drawing/2014/main" id="{D8F83A90-2787-43C5-88DC-9DED7FE93DFE}"/>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4243B67F-8FE1-48EC-BC19-5BAFBF2AEA89}"/>
              </a:ext>
            </a:extLst>
          </p:cNvPr>
          <p:cNvSpPr>
            <a:spLocks noGrp="1"/>
          </p:cNvSpPr>
          <p:nvPr>
            <p:ph type="sldNum" sz="quarter" idx="12"/>
          </p:nvPr>
        </p:nvSpPr>
        <p:spPr/>
        <p:txBody>
          <a:bodyPr/>
          <a:lstStyle/>
          <a:p>
            <a:fld id="{318573D8-6221-467B-B534-8A44569563EF}" type="slidenum">
              <a:rPr lang="ru-RU" smtClean="0"/>
              <a:pPr/>
              <a:t>‹#›</a:t>
            </a:fld>
            <a:endParaRPr lang="ru-RU"/>
          </a:p>
        </p:txBody>
      </p:sp>
    </p:spTree>
    <p:extLst>
      <p:ext uri="{BB962C8B-B14F-4D97-AF65-F5344CB8AC3E}">
        <p14:creationId xmlns="" xmlns:p14="http://schemas.microsoft.com/office/powerpoint/2010/main" val="1454096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72775D75-907B-4F01-80D3-9392F11F21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 xmlns:a16="http://schemas.microsoft.com/office/drawing/2014/main" id="{91C25A19-A6F1-43D0-A432-65BA5400DE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2EDF5B68-F06A-4AA9-BF32-97DD494153D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B5606E-5361-4EB8-8BDC-F235EF5414B6}" type="datetimeFigureOut">
              <a:rPr lang="ru-RU" smtClean="0"/>
              <a:pPr/>
              <a:t>05.02.2020</a:t>
            </a:fld>
            <a:endParaRPr lang="ru-RU"/>
          </a:p>
        </p:txBody>
      </p:sp>
      <p:sp>
        <p:nvSpPr>
          <p:cNvPr id="5" name="Нижний колонтитул 4">
            <a:extLst>
              <a:ext uri="{FF2B5EF4-FFF2-40B4-BE49-F238E27FC236}">
                <a16:creationId xmlns="" xmlns:a16="http://schemas.microsoft.com/office/drawing/2014/main" id="{2C2B7EBF-95ED-43C8-9F52-4FBAFBDC25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 xmlns:a16="http://schemas.microsoft.com/office/drawing/2014/main" id="{5BCFA76F-50C6-4998-AA71-7F421C87B00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8573D8-6221-467B-B534-8A44569563EF}" type="slidenum">
              <a:rPr lang="ru-RU" smtClean="0"/>
              <a:pPr/>
              <a:t>‹#›</a:t>
            </a:fld>
            <a:endParaRPr lang="ru-RU"/>
          </a:p>
        </p:txBody>
      </p:sp>
    </p:spTree>
    <p:extLst>
      <p:ext uri="{BB962C8B-B14F-4D97-AF65-F5344CB8AC3E}">
        <p14:creationId xmlns="" xmlns:p14="http://schemas.microsoft.com/office/powerpoint/2010/main" val="11804817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EF963E8A-17C7-4522-88A2-87516A212FD3}"/>
              </a:ext>
            </a:extLst>
          </p:cNvPr>
          <p:cNvSpPr>
            <a:spLocks noGrp="1"/>
          </p:cNvSpPr>
          <p:nvPr>
            <p:ph type="ctrTitle"/>
          </p:nvPr>
        </p:nvSpPr>
        <p:spPr>
          <a:xfrm>
            <a:off x="1653092" y="1176151"/>
            <a:ext cx="9144000" cy="1589083"/>
          </a:xfrm>
        </p:spPr>
        <p:txBody>
          <a:bodyPr>
            <a:normAutofit fontScale="90000"/>
          </a:bodyPr>
          <a:lstStyle/>
          <a:p>
            <a:r>
              <a:rPr lang="ru-RU" dirty="0">
                <a:solidFill>
                  <a:schemeClr val="accent6">
                    <a:lumMod val="75000"/>
                  </a:schemeClr>
                </a:solidFill>
              </a:rPr>
              <a:t>Необычные растения в природе.</a:t>
            </a:r>
          </a:p>
        </p:txBody>
      </p:sp>
      <p:sp>
        <p:nvSpPr>
          <p:cNvPr id="3" name="Подзаголовок 2">
            <a:extLst>
              <a:ext uri="{FF2B5EF4-FFF2-40B4-BE49-F238E27FC236}">
                <a16:creationId xmlns="" xmlns:a16="http://schemas.microsoft.com/office/drawing/2014/main" id="{32241033-5DD2-4232-AF3A-BBE101DB49DE}"/>
              </a:ext>
            </a:extLst>
          </p:cNvPr>
          <p:cNvSpPr>
            <a:spLocks noGrp="1"/>
          </p:cNvSpPr>
          <p:nvPr>
            <p:ph type="subTitle" idx="1"/>
          </p:nvPr>
        </p:nvSpPr>
        <p:spPr/>
        <p:txBody>
          <a:bodyPr>
            <a:normAutofit fontScale="25000" lnSpcReduction="20000"/>
          </a:bodyPr>
          <a:lstStyle/>
          <a:p>
            <a:r>
              <a:rPr lang="ru-RU" sz="9800" dirty="0" smtClean="0">
                <a:solidFill>
                  <a:schemeClr val="bg2">
                    <a:lumMod val="10000"/>
                  </a:schemeClr>
                </a:solidFill>
              </a:rPr>
              <a:t>Проект подготовили ученики школы №695 «Радуга»</a:t>
            </a:r>
          </a:p>
          <a:p>
            <a:r>
              <a:rPr lang="ru-RU" sz="9800" dirty="0" smtClean="0">
                <a:solidFill>
                  <a:schemeClr val="bg2">
                    <a:lumMod val="10000"/>
                  </a:schemeClr>
                </a:solidFill>
              </a:rPr>
              <a:t>3 Б класса</a:t>
            </a:r>
          </a:p>
          <a:p>
            <a:r>
              <a:rPr lang="ru-RU" sz="9800" dirty="0" err="1" smtClean="0">
                <a:solidFill>
                  <a:schemeClr val="bg2">
                    <a:lumMod val="10000"/>
                  </a:schemeClr>
                </a:solidFill>
              </a:rPr>
              <a:t>Ондер</a:t>
            </a:r>
            <a:r>
              <a:rPr lang="ru-RU" sz="9800" dirty="0" smtClean="0">
                <a:solidFill>
                  <a:schemeClr val="bg2">
                    <a:lumMod val="10000"/>
                  </a:schemeClr>
                </a:solidFill>
              </a:rPr>
              <a:t> </a:t>
            </a:r>
            <a:r>
              <a:rPr lang="ru-RU" sz="9800" dirty="0" smtClean="0">
                <a:solidFill>
                  <a:schemeClr val="bg2">
                    <a:lumMod val="10000"/>
                  </a:schemeClr>
                </a:solidFill>
              </a:rPr>
              <a:t>Даниила.</a:t>
            </a:r>
            <a:endParaRPr lang="ru-RU" sz="9800" dirty="0" smtClean="0">
              <a:solidFill>
                <a:schemeClr val="bg2">
                  <a:lumMod val="10000"/>
                </a:schemeClr>
              </a:solidFill>
            </a:endParaRPr>
          </a:p>
          <a:p>
            <a:r>
              <a:rPr lang="ru-RU" sz="9800" dirty="0" err="1" smtClean="0">
                <a:solidFill>
                  <a:schemeClr val="bg2">
                    <a:lumMod val="10000"/>
                  </a:schemeClr>
                </a:solidFill>
              </a:rPr>
              <a:t>Саликова</a:t>
            </a:r>
            <a:r>
              <a:rPr lang="ru-RU" sz="9800" dirty="0" smtClean="0">
                <a:solidFill>
                  <a:schemeClr val="bg2">
                    <a:lumMod val="10000"/>
                  </a:schemeClr>
                </a:solidFill>
              </a:rPr>
              <a:t> </a:t>
            </a:r>
            <a:r>
              <a:rPr lang="ru-RU" sz="9800" dirty="0" err="1" smtClean="0">
                <a:solidFill>
                  <a:schemeClr val="bg2">
                    <a:lumMod val="10000"/>
                  </a:schemeClr>
                </a:solidFill>
              </a:rPr>
              <a:t>Елисея</a:t>
            </a:r>
            <a:r>
              <a:rPr lang="ru-RU" sz="9800" dirty="0" smtClean="0">
                <a:solidFill>
                  <a:schemeClr val="bg2">
                    <a:lumMod val="10000"/>
                  </a:schemeClr>
                </a:solidFill>
              </a:rPr>
              <a:t>.</a:t>
            </a:r>
            <a:endParaRPr lang="ru-RU" sz="9800" dirty="0" smtClean="0">
              <a:solidFill>
                <a:schemeClr val="bg2">
                  <a:lumMod val="10000"/>
                </a:schemeClr>
              </a:solidFill>
            </a:endParaRPr>
          </a:p>
          <a:p>
            <a:r>
              <a:rPr lang="ru-RU" sz="9800" dirty="0" smtClean="0">
                <a:solidFill>
                  <a:schemeClr val="bg2">
                    <a:lumMod val="10000"/>
                  </a:schemeClr>
                </a:solidFill>
              </a:rPr>
              <a:t>Кузьмина </a:t>
            </a:r>
            <a:r>
              <a:rPr lang="ru-RU" sz="9800" dirty="0" smtClean="0">
                <a:solidFill>
                  <a:schemeClr val="bg2">
                    <a:lumMod val="10000"/>
                  </a:schemeClr>
                </a:solidFill>
              </a:rPr>
              <a:t>Валерия.</a:t>
            </a:r>
          </a:p>
          <a:p>
            <a:r>
              <a:rPr lang="ru-RU" sz="9800" dirty="0" smtClean="0">
                <a:solidFill>
                  <a:schemeClr val="bg2">
                    <a:lumMod val="10000"/>
                  </a:schemeClr>
                </a:solidFill>
              </a:rPr>
              <a:t>Егор </a:t>
            </a:r>
            <a:r>
              <a:rPr lang="ru-RU" sz="9800" dirty="0" err="1" smtClean="0">
                <a:solidFill>
                  <a:schemeClr val="bg2">
                    <a:lumMod val="10000"/>
                  </a:schemeClr>
                </a:solidFill>
              </a:rPr>
              <a:t>Дубко</a:t>
            </a:r>
            <a:r>
              <a:rPr lang="ru-RU" sz="9800" dirty="0" smtClean="0">
                <a:solidFill>
                  <a:schemeClr val="bg2">
                    <a:lumMod val="10000"/>
                  </a:schemeClr>
                </a:solidFill>
              </a:rPr>
              <a:t>.</a:t>
            </a:r>
            <a:endParaRPr lang="ru-RU" sz="9800" dirty="0" smtClean="0">
              <a:solidFill>
                <a:schemeClr val="bg2">
                  <a:lumMod val="10000"/>
                </a:schemeClr>
              </a:solidFill>
            </a:endParaRPr>
          </a:p>
          <a:p>
            <a:endParaRPr lang="ru-RU" dirty="0"/>
          </a:p>
        </p:txBody>
      </p:sp>
      <p:pic>
        <p:nvPicPr>
          <p:cNvPr id="27650" name="Picture 2" descr="http://3.bp.blogspot.com/-U4Nm0j0BJEE/UzfWAGO6WuI/AAAAAAAAAgg/gG0YzbU-co0/s1600/amorphofallus.jpg"/>
          <p:cNvPicPr>
            <a:picLocks noChangeAspect="1" noChangeArrowheads="1"/>
          </p:cNvPicPr>
          <p:nvPr/>
        </p:nvPicPr>
        <p:blipFill>
          <a:blip r:embed="rId2" cstate="print"/>
          <a:srcRect/>
          <a:stretch>
            <a:fillRect/>
          </a:stretch>
        </p:blipFill>
        <p:spPr bwMode="auto">
          <a:xfrm>
            <a:off x="0" y="3581721"/>
            <a:ext cx="2434728" cy="3276279"/>
          </a:xfrm>
          <a:prstGeom prst="rect">
            <a:avLst/>
          </a:prstGeom>
          <a:noFill/>
        </p:spPr>
      </p:pic>
      <p:pic>
        <p:nvPicPr>
          <p:cNvPr id="5" name="Рисунок 4" descr="https://cdn.pixabay.com/photo/2017/10/19/16/18/edelweiss-2868253_1280.jpg"/>
          <p:cNvPicPr/>
          <p:nvPr/>
        </p:nvPicPr>
        <p:blipFill>
          <a:blip r:embed="rId3" cstate="print">
            <a:extLst>
              <a:ext uri="{28A0092B-C50C-407E-A947-70E740481C1C}">
                <a14:useLocalDpi xmlns="" xmlns:wpc="http://schemas.microsoft.com/office/word/2010/wordprocessingCanvas" xmlns:cx="http://schemas.microsoft.com/office/drawing/2014/chartex"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9757186" y="3593054"/>
            <a:ext cx="2434814" cy="3264945"/>
          </a:xfrm>
          <a:prstGeom prst="rect">
            <a:avLst/>
          </a:prstGeom>
          <a:noFill/>
          <a:ln>
            <a:noFill/>
          </a:ln>
        </p:spPr>
      </p:pic>
    </p:spTree>
    <p:extLst>
      <p:ext uri="{BB962C8B-B14F-4D97-AF65-F5344CB8AC3E}">
        <p14:creationId xmlns="" xmlns:p14="http://schemas.microsoft.com/office/powerpoint/2010/main" val="4530233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Эдельвейс.</a:t>
            </a:r>
            <a:endParaRPr lang="ru-RU" dirty="0"/>
          </a:p>
        </p:txBody>
      </p:sp>
      <p:sp>
        <p:nvSpPr>
          <p:cNvPr id="3" name="Содержимое 2"/>
          <p:cNvSpPr>
            <a:spLocks noGrp="1"/>
          </p:cNvSpPr>
          <p:nvPr>
            <p:ph idx="1"/>
          </p:nvPr>
        </p:nvSpPr>
        <p:spPr>
          <a:xfrm>
            <a:off x="838199" y="1825625"/>
            <a:ext cx="5336689" cy="4351338"/>
          </a:xfrm>
        </p:spPr>
        <p:txBody>
          <a:bodyPr>
            <a:normAutofit fontScale="85000" lnSpcReduction="20000"/>
          </a:bodyPr>
          <a:lstStyle/>
          <a:p>
            <a:pPr>
              <a:buNone/>
            </a:pPr>
            <a:r>
              <a:rPr lang="ru-RU" dirty="0" smtClean="0"/>
              <a:t>Эдельвейс </a:t>
            </a:r>
            <a:r>
              <a:rPr lang="ru-RU" dirty="0" smtClean="0"/>
              <a:t>— синоним альпийского ландшафта. Жители Альп связывают этот цветок с чувством патриотизма нации, которые сделали </a:t>
            </a:r>
            <a:r>
              <a:rPr lang="ru-RU" dirty="0" smtClean="0"/>
              <a:t>эдельвейс </a:t>
            </a:r>
            <a:r>
              <a:rPr lang="ru-RU" dirty="0" smtClean="0"/>
              <a:t>своим символом, включают </a:t>
            </a:r>
            <a:r>
              <a:rPr lang="ru-RU" dirty="0" smtClean="0"/>
              <a:t>регионы: Австрии Германии Швейцарии. Эдельвейс </a:t>
            </a:r>
            <a:r>
              <a:rPr lang="ru-RU" dirty="0" smtClean="0"/>
              <a:t>означает славу в её полной сути. Он ценится там, где произрастает естественным образом, чтобы служить символом  локальному региону — знаменует собой приключения и жертвенность. Десятки людей ежегодно гибнут в восхождениях за цветком, в погоне за этой цветущей разновидностью маргаритки.</a:t>
            </a:r>
            <a:endParaRPr lang="ru-RU" dirty="0"/>
          </a:p>
        </p:txBody>
      </p:sp>
      <p:pic>
        <p:nvPicPr>
          <p:cNvPr id="5" name="Рисунок 4" descr="Цветок Эдельвейс: его значение и символизм"/>
          <p:cNvPicPr/>
          <p:nvPr/>
        </p:nvPicPr>
        <p:blipFill>
          <a:blip r:embed="rId2">
            <a:extLst>
              <a:ext uri="{28A0092B-C50C-407E-A947-70E740481C1C}">
                <a14:useLocalDpi xmlns="" xmlns:wpc="http://schemas.microsoft.com/office/word/2010/wordprocessingCanvas" xmlns:cx="http://schemas.microsoft.com/office/drawing/2014/chartex"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6691256" y="1990164"/>
            <a:ext cx="4883972" cy="466881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666FAC8C-1656-4ABA-BC50-C955D37E7A95}"/>
              </a:ext>
            </a:extLst>
          </p:cNvPr>
          <p:cNvSpPr>
            <a:spLocks noGrp="1"/>
          </p:cNvSpPr>
          <p:nvPr>
            <p:ph type="title"/>
          </p:nvPr>
        </p:nvSpPr>
        <p:spPr/>
        <p:txBody>
          <a:bodyPr/>
          <a:lstStyle/>
          <a:p>
            <a:r>
              <a:rPr lang="ru-RU" dirty="0" smtClean="0"/>
              <a:t>Лимон </a:t>
            </a:r>
            <a:endParaRPr lang="ru-RU" dirty="0"/>
          </a:p>
        </p:txBody>
      </p:sp>
      <p:sp>
        <p:nvSpPr>
          <p:cNvPr id="3" name="Объект 2">
            <a:extLst>
              <a:ext uri="{FF2B5EF4-FFF2-40B4-BE49-F238E27FC236}">
                <a16:creationId xmlns="" xmlns:a16="http://schemas.microsoft.com/office/drawing/2014/main" id="{C9A4F877-5E93-49FE-A139-D9A3689DD63F}"/>
              </a:ext>
            </a:extLst>
          </p:cNvPr>
          <p:cNvSpPr>
            <a:spLocks noGrp="1"/>
          </p:cNvSpPr>
          <p:nvPr>
            <p:ph idx="1"/>
          </p:nvPr>
        </p:nvSpPr>
        <p:spPr>
          <a:xfrm>
            <a:off x="207516" y="1705736"/>
            <a:ext cx="5902828" cy="4351338"/>
          </a:xfrm>
        </p:spPr>
        <p:txBody>
          <a:bodyPr>
            <a:normAutofit fontScale="70000" lnSpcReduction="20000"/>
          </a:bodyPr>
          <a:lstStyle/>
          <a:p>
            <a:pPr>
              <a:buNone/>
            </a:pPr>
            <a:r>
              <a:rPr lang="ru-RU" sz="3100" dirty="0" smtClean="0"/>
              <a:t>Если вы удивились, увидев лимон в списке самых необычных растений нашей планеты, значит, вы не знаете об одной уникальной особенности этого дерева. Дело в том, что созревшие плоды лимона сами практически никогда не опадают с веток. Если урожай не собрать вовремя, то лимоны так и останутся висеть на дереве всю осень и зиму. Но самое удивительное, что весной желтые плоды вновь позеленеют! С наступлением тепла они продолжают расти, значительно увеличиваясь в объеме и обрастая толстой кожурой. К осени такие лимоны-второгодники становятся грубыми, а их кожура вновь приобретает желтую окраску.</a:t>
            </a:r>
          </a:p>
          <a:p>
            <a:pPr>
              <a:buNone/>
            </a:pPr>
            <a:endParaRPr lang="ru-RU" dirty="0"/>
          </a:p>
        </p:txBody>
      </p:sp>
      <p:pic>
        <p:nvPicPr>
          <p:cNvPr id="4" name="Объект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831104" y="1571233"/>
            <a:ext cx="4830185" cy="4313200"/>
          </a:xfrm>
          <a:prstGeom prst="rect">
            <a:avLst/>
          </a:prstGeom>
        </p:spPr>
      </p:pic>
    </p:spTree>
    <p:extLst>
      <p:ext uri="{BB962C8B-B14F-4D97-AF65-F5344CB8AC3E}">
        <p14:creationId xmlns="" xmlns:p14="http://schemas.microsoft.com/office/powerpoint/2010/main" val="29049445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62BA2B7A-21AA-4037-BB1B-335A02864F99}"/>
              </a:ext>
            </a:extLst>
          </p:cNvPr>
          <p:cNvSpPr>
            <a:spLocks noGrp="1"/>
          </p:cNvSpPr>
          <p:nvPr>
            <p:ph type="title"/>
          </p:nvPr>
        </p:nvSpPr>
        <p:spPr/>
        <p:txBody>
          <a:bodyPr/>
          <a:lstStyle/>
          <a:p>
            <a:r>
              <a:rPr lang="ru-RU" b="1" dirty="0"/>
              <a:t>                                 Непентес.</a:t>
            </a:r>
            <a:br>
              <a:rPr lang="ru-RU" b="1" dirty="0"/>
            </a:br>
            <a:endParaRPr lang="ru-RU" dirty="0"/>
          </a:p>
        </p:txBody>
      </p:sp>
      <p:pic>
        <p:nvPicPr>
          <p:cNvPr id="1026" name="Picture 2" descr="Непентес">
            <a:extLst>
              <a:ext uri="{FF2B5EF4-FFF2-40B4-BE49-F238E27FC236}">
                <a16:creationId xmlns="" xmlns:a16="http://schemas.microsoft.com/office/drawing/2014/main" id="{BDEF56AC-54D9-497C-ABC5-6B31C917C9A5}"/>
              </a:ext>
            </a:extLst>
          </p:cNvPr>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5636140" y="1129553"/>
            <a:ext cx="6094673" cy="4988952"/>
          </a:xfrm>
          <a:prstGeom prst="rect">
            <a:avLst/>
          </a:prstGeom>
          <a:noFill/>
          <a:extLst>
            <a:ext uri="{909E8E84-426E-40DD-AFC4-6F175D3DCCD1}">
              <a14:hiddenFill xmlns="" xmlns:a14="http://schemas.microsoft.com/office/drawing/2010/main">
                <a:solidFill>
                  <a:srgbClr val="FFFFFF"/>
                </a:solidFill>
              </a14:hiddenFill>
            </a:ext>
          </a:extLst>
        </p:spPr>
      </p:pic>
      <p:sp>
        <p:nvSpPr>
          <p:cNvPr id="7" name="Прямоугольник 6"/>
          <p:cNvSpPr/>
          <p:nvPr/>
        </p:nvSpPr>
        <p:spPr>
          <a:xfrm>
            <a:off x="279699" y="935914"/>
            <a:ext cx="5206701" cy="6370975"/>
          </a:xfrm>
          <a:prstGeom prst="rect">
            <a:avLst/>
          </a:prstGeom>
        </p:spPr>
        <p:txBody>
          <a:bodyPr wrap="square">
            <a:spAutoFit/>
          </a:bodyPr>
          <a:lstStyle/>
          <a:p>
            <a:r>
              <a:rPr lang="ru-RU" sz="2000" dirty="0" smtClean="0"/>
              <a:t>Чаще его называют цветком-хищником, </a:t>
            </a:r>
            <a:r>
              <a:rPr lang="ru-RU" sz="2000" dirty="0" err="1" smtClean="0"/>
              <a:t>кувшиночником</a:t>
            </a:r>
            <a:r>
              <a:rPr lang="ru-RU" sz="2000" dirty="0" smtClean="0"/>
              <a:t>, мухоловом. к тому же насекомоядное .Кроме обычного для цветов питания поедает насекомых, которых переваривает в качестве пищи в своих кувшинчиках-ловушках.</a:t>
            </a:r>
          </a:p>
          <a:p>
            <a:r>
              <a:rPr lang="ru-RU" sz="2000" dirty="0" smtClean="0"/>
              <a:t> Включает свыше 70 видов растений семейства </a:t>
            </a:r>
            <a:r>
              <a:rPr lang="ru-RU" sz="2000" dirty="0" err="1" smtClean="0"/>
              <a:t>непентовых</a:t>
            </a:r>
            <a:r>
              <a:rPr lang="ru-RU" sz="2000" dirty="0" smtClean="0"/>
              <a:t>.</a:t>
            </a:r>
            <a:endParaRPr lang="ru-RU" sz="2000" dirty="0" smtClean="0"/>
          </a:p>
          <a:p>
            <a:r>
              <a:rPr lang="ru-RU" sz="2000" dirty="0" smtClean="0"/>
              <a:t>Большинство непентесов является лианами.</a:t>
            </a:r>
          </a:p>
          <a:p>
            <a:r>
              <a:rPr lang="ru-RU" sz="2000" dirty="0" smtClean="0"/>
              <a:t> В жидкости кувшина, содержащей ферменты и кислоты, добыча в течение 5-8 часов        полностью переваривается. От нее остается только остатки толстого хитинового покрова. Иногда в западни-кувшины попадает и более крупная добыча, </a:t>
            </a:r>
            <a:r>
              <a:rPr lang="ru-RU" sz="2000" dirty="0" smtClean="0"/>
              <a:t>как грызуны</a:t>
            </a:r>
            <a:r>
              <a:rPr lang="ru-RU" sz="2000" dirty="0" smtClean="0"/>
              <a:t>, жабы и даже мелкие </a:t>
            </a:r>
            <a:r>
              <a:rPr lang="ru-RU" sz="2000" dirty="0" smtClean="0"/>
              <a:t>птицы.</a:t>
            </a:r>
            <a:endParaRPr lang="ru-RU" sz="2000" dirty="0" smtClean="0"/>
          </a:p>
          <a:p>
            <a:r>
              <a:rPr lang="ru-RU" sz="8800" dirty="0" smtClean="0"/>
              <a:t> </a:t>
            </a:r>
            <a:endParaRPr lang="ru-RU" dirty="0"/>
          </a:p>
        </p:txBody>
      </p:sp>
    </p:spTree>
    <p:extLst>
      <p:ext uri="{BB962C8B-B14F-4D97-AF65-F5344CB8AC3E}">
        <p14:creationId xmlns="" xmlns:p14="http://schemas.microsoft.com/office/powerpoint/2010/main" val="937268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4E0894A3-9C38-48F2-A80D-B51201EC79A6}"/>
              </a:ext>
            </a:extLst>
          </p:cNvPr>
          <p:cNvSpPr>
            <a:spLocks noGrp="1"/>
          </p:cNvSpPr>
          <p:nvPr>
            <p:ph type="title"/>
          </p:nvPr>
        </p:nvSpPr>
        <p:spPr/>
        <p:txBody>
          <a:bodyPr/>
          <a:lstStyle/>
          <a:p>
            <a:r>
              <a:rPr lang="ru-RU" b="1" dirty="0"/>
              <a:t>                                 Баобаб.</a:t>
            </a:r>
            <a:br>
              <a:rPr lang="ru-RU" b="1" dirty="0"/>
            </a:br>
            <a:endParaRPr lang="ru-RU" dirty="0"/>
          </a:p>
        </p:txBody>
      </p:sp>
      <p:pic>
        <p:nvPicPr>
          <p:cNvPr id="6146" name="Picture 2" descr="Баобаб">
            <a:extLst>
              <a:ext uri="{FF2B5EF4-FFF2-40B4-BE49-F238E27FC236}">
                <a16:creationId xmlns="" xmlns:a16="http://schemas.microsoft.com/office/drawing/2014/main" id="{51783E5F-34A0-4BB4-A045-36CAF9AF6256}"/>
              </a:ext>
            </a:extLst>
          </p:cNvPr>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7046258" y="970461"/>
            <a:ext cx="4916245" cy="544711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Прямоугольник 4"/>
          <p:cNvSpPr/>
          <p:nvPr/>
        </p:nvSpPr>
        <p:spPr>
          <a:xfrm>
            <a:off x="731520" y="1593055"/>
            <a:ext cx="5443370" cy="3046988"/>
          </a:xfrm>
          <a:prstGeom prst="rect">
            <a:avLst/>
          </a:prstGeom>
        </p:spPr>
        <p:txBody>
          <a:bodyPr wrap="square">
            <a:spAutoFit/>
          </a:bodyPr>
          <a:lstStyle/>
          <a:p>
            <a:r>
              <a:rPr lang="ru-RU" sz="2400" dirty="0" smtClean="0"/>
              <a:t>Баобаб — это характерное для сухих саванн тропической Африки дерево. Проведённые методом радиоуглеродного анализа подсчёты показали более 5500 лет для дерева диаметром 4,5 метра, хотя по более осторожным оценкам баобабы живут около 1000 лет.</a:t>
            </a:r>
            <a:endParaRPr lang="ru-RU" sz="2400" dirty="0"/>
          </a:p>
        </p:txBody>
      </p:sp>
      <p:sp>
        <p:nvSpPr>
          <p:cNvPr id="6" name="Прямоугольник 5"/>
          <p:cNvSpPr/>
          <p:nvPr/>
        </p:nvSpPr>
        <p:spPr>
          <a:xfrm>
            <a:off x="559398" y="4539727"/>
            <a:ext cx="6088828" cy="1569660"/>
          </a:xfrm>
          <a:prstGeom prst="rect">
            <a:avLst/>
          </a:prstGeom>
        </p:spPr>
        <p:txBody>
          <a:bodyPr wrap="square">
            <a:spAutoFit/>
          </a:bodyPr>
          <a:lstStyle/>
          <a:p>
            <a:r>
              <a:rPr lang="ru-RU" sz="2400" dirty="0" smtClean="0"/>
              <a:t>Зимой и в засушливый период дерево начинает расходовать запасы влаги, уменьшаясь  Утром цветки вянут, приобретая неприятный запах, и опадают.</a:t>
            </a:r>
            <a:endParaRPr lang="ru-RU" sz="2400" dirty="0"/>
          </a:p>
        </p:txBody>
      </p:sp>
    </p:spTree>
    <p:extLst>
      <p:ext uri="{BB962C8B-B14F-4D97-AF65-F5344CB8AC3E}">
        <p14:creationId xmlns="" xmlns:p14="http://schemas.microsoft.com/office/powerpoint/2010/main" val="38100688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59C77B63-F564-4A36-AE2E-2DFC8110ECB0}"/>
              </a:ext>
            </a:extLst>
          </p:cNvPr>
          <p:cNvSpPr>
            <a:spLocks noGrp="1"/>
          </p:cNvSpPr>
          <p:nvPr>
            <p:ph type="title"/>
          </p:nvPr>
        </p:nvSpPr>
        <p:spPr/>
        <p:txBody>
          <a:bodyPr/>
          <a:lstStyle/>
          <a:p>
            <a:r>
              <a:rPr lang="ru-RU" b="1" dirty="0"/>
              <a:t>                             Вельвичия.</a:t>
            </a:r>
            <a:br>
              <a:rPr lang="ru-RU" b="1" dirty="0"/>
            </a:br>
            <a:endParaRPr lang="ru-RU" dirty="0"/>
          </a:p>
        </p:txBody>
      </p:sp>
      <p:sp>
        <p:nvSpPr>
          <p:cNvPr id="3" name="Объект 2">
            <a:extLst>
              <a:ext uri="{FF2B5EF4-FFF2-40B4-BE49-F238E27FC236}">
                <a16:creationId xmlns="" xmlns:a16="http://schemas.microsoft.com/office/drawing/2014/main" id="{E78B0D22-F336-4C58-BDF8-DDF0E291A715}"/>
              </a:ext>
            </a:extLst>
          </p:cNvPr>
          <p:cNvSpPr>
            <a:spLocks noGrp="1"/>
          </p:cNvSpPr>
          <p:nvPr>
            <p:ph idx="1"/>
          </p:nvPr>
        </p:nvSpPr>
        <p:spPr>
          <a:xfrm>
            <a:off x="-943797" y="1179785"/>
            <a:ext cx="14059851" cy="5219205"/>
          </a:xfrm>
        </p:spPr>
        <p:txBody>
          <a:bodyPr>
            <a:normAutofit/>
          </a:bodyPr>
          <a:lstStyle/>
          <a:p>
            <a:pPr marL="0" indent="0">
              <a:buNone/>
            </a:pPr>
            <a:endParaRPr lang="ru-RU" dirty="0"/>
          </a:p>
          <a:p>
            <a:endParaRPr lang="ru-RU" dirty="0"/>
          </a:p>
          <a:p>
            <a:endParaRPr lang="ru-RU" dirty="0"/>
          </a:p>
          <a:p>
            <a:endParaRPr lang="ru-RU" dirty="0"/>
          </a:p>
          <a:p>
            <a:endParaRPr lang="ru-RU" dirty="0"/>
          </a:p>
          <a:p>
            <a:endParaRPr lang="ru-RU" dirty="0"/>
          </a:p>
          <a:p>
            <a:endParaRPr lang="ru-RU" dirty="0"/>
          </a:p>
          <a:p>
            <a:endParaRPr lang="ru-RU" dirty="0"/>
          </a:p>
        </p:txBody>
      </p:sp>
      <p:pic>
        <p:nvPicPr>
          <p:cNvPr id="3074" name="Picture 2" descr="Вельвичия">
            <a:extLst>
              <a:ext uri="{FF2B5EF4-FFF2-40B4-BE49-F238E27FC236}">
                <a16:creationId xmlns="" xmlns:a16="http://schemas.microsoft.com/office/drawing/2014/main" id="{56F93C63-E06C-4259-98B8-49DABC8E0798}"/>
              </a:ext>
            </a:extLst>
          </p:cNvPr>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720289" y="1333040"/>
            <a:ext cx="4935557" cy="4684377"/>
          </a:xfrm>
          <a:prstGeom prst="rect">
            <a:avLst/>
          </a:prstGeom>
          <a:noFill/>
          <a:extLst>
            <a:ext uri="{909E8E84-426E-40DD-AFC4-6F175D3DCCD1}">
              <a14:hiddenFill xmlns="" xmlns:a14="http://schemas.microsoft.com/office/drawing/2010/main">
                <a:solidFill>
                  <a:srgbClr val="FFFFFF"/>
                </a:solidFill>
              </a14:hiddenFill>
            </a:ext>
          </a:extLst>
        </p:spPr>
      </p:pic>
      <p:sp>
        <p:nvSpPr>
          <p:cNvPr id="6" name="Прямоугольник 5"/>
          <p:cNvSpPr/>
          <p:nvPr/>
        </p:nvSpPr>
        <p:spPr>
          <a:xfrm>
            <a:off x="209321" y="1344058"/>
            <a:ext cx="6356732" cy="3416320"/>
          </a:xfrm>
          <a:prstGeom prst="rect">
            <a:avLst/>
          </a:prstGeom>
        </p:spPr>
        <p:txBody>
          <a:bodyPr wrap="square">
            <a:spAutoFit/>
          </a:bodyPr>
          <a:lstStyle/>
          <a:p>
            <a:r>
              <a:rPr lang="ru-RU" sz="2400" dirty="0" smtClean="0"/>
              <a:t> </a:t>
            </a:r>
            <a:r>
              <a:rPr lang="ru-RU" sz="2400" dirty="0" smtClean="0"/>
              <a:t>У</a:t>
            </a:r>
            <a:r>
              <a:rPr lang="ru-RU" sz="2400" dirty="0" smtClean="0"/>
              <a:t>дивительная </a:t>
            </a:r>
            <a:r>
              <a:rPr lang="ru-RU" sz="2400" dirty="0" smtClean="0"/>
              <a:t>Вельвичия растёт на юге Анголы и в Намибии. Растение редко встречается далее, чем в ста километрах от берега, это примерно соответствует тому пределу, которого достигают туманы, являющиеся для вельвичии основным источником влаги. Её внешний вид никак не назовешь ни травой, ни кустом, ни деревом. Ученый мир узнал о Вельвичии в 19 веке.</a:t>
            </a:r>
            <a:endParaRPr lang="ru-RU" sz="2400" dirty="0"/>
          </a:p>
        </p:txBody>
      </p:sp>
      <p:sp>
        <p:nvSpPr>
          <p:cNvPr id="7" name="Прямоугольник 6"/>
          <p:cNvSpPr/>
          <p:nvPr/>
        </p:nvSpPr>
        <p:spPr>
          <a:xfrm>
            <a:off x="264406" y="4693186"/>
            <a:ext cx="5343180" cy="1938992"/>
          </a:xfrm>
          <a:prstGeom prst="rect">
            <a:avLst/>
          </a:prstGeom>
        </p:spPr>
        <p:txBody>
          <a:bodyPr wrap="square">
            <a:spAutoFit/>
          </a:bodyPr>
          <a:lstStyle/>
          <a:p>
            <a:r>
              <a:rPr lang="ru-RU" sz="2000" dirty="0" smtClean="0"/>
              <a:t>Вместо общественной растительной жизни Вельвичия предпочитает одинокое существование, то есть группой она не растёт. Сбор ее семян запрещен. Всю территорию, где произрастает вельвичия, превратили в Национальный парк.</a:t>
            </a:r>
            <a:endParaRPr lang="ru-RU" sz="2000" dirty="0"/>
          </a:p>
        </p:txBody>
      </p:sp>
    </p:spTree>
    <p:extLst>
      <p:ext uri="{BB962C8B-B14F-4D97-AF65-F5344CB8AC3E}">
        <p14:creationId xmlns="" xmlns:p14="http://schemas.microsoft.com/office/powerpoint/2010/main" val="2157829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A405D1EA-C78D-498A-841D-5D3886D83882}"/>
              </a:ext>
            </a:extLst>
          </p:cNvPr>
          <p:cNvSpPr>
            <a:spLocks noGrp="1"/>
          </p:cNvSpPr>
          <p:nvPr>
            <p:ph type="title"/>
          </p:nvPr>
        </p:nvSpPr>
        <p:spPr/>
        <p:txBody>
          <a:bodyPr/>
          <a:lstStyle/>
          <a:p>
            <a:r>
              <a:rPr lang="ru-RU" b="1" dirty="0"/>
              <a:t>               Калифорнийская секвойя.</a:t>
            </a:r>
            <a:br>
              <a:rPr lang="ru-RU" b="1" dirty="0"/>
            </a:br>
            <a:endParaRPr lang="ru-RU" dirty="0"/>
          </a:p>
        </p:txBody>
      </p:sp>
      <p:pic>
        <p:nvPicPr>
          <p:cNvPr id="5122" name="Picture 2" descr="Калифорнийская секвойя">
            <a:extLst>
              <a:ext uri="{FF2B5EF4-FFF2-40B4-BE49-F238E27FC236}">
                <a16:creationId xmlns="" xmlns:a16="http://schemas.microsoft.com/office/drawing/2014/main" id="{C4ECF0F5-C6D7-4B6C-B1FF-5FC585B017AC}"/>
              </a:ext>
            </a:extLst>
          </p:cNvPr>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6314481" y="1568017"/>
            <a:ext cx="5429502" cy="4964986"/>
          </a:xfrm>
          <a:prstGeom prst="rect">
            <a:avLst/>
          </a:prstGeom>
          <a:noFill/>
          <a:extLst>
            <a:ext uri="{909E8E84-426E-40DD-AFC4-6F175D3DCCD1}">
              <a14:hiddenFill xmlns="" xmlns:a14="http://schemas.microsoft.com/office/drawing/2010/main">
                <a:solidFill>
                  <a:srgbClr val="FFFFFF"/>
                </a:solidFill>
              </a14:hiddenFill>
            </a:ext>
          </a:extLst>
        </p:spPr>
      </p:pic>
      <p:sp>
        <p:nvSpPr>
          <p:cNvPr id="4" name="Прямоугольник 3"/>
          <p:cNvSpPr/>
          <p:nvPr/>
        </p:nvSpPr>
        <p:spPr>
          <a:xfrm>
            <a:off x="165252" y="2005069"/>
            <a:ext cx="6096000" cy="4154984"/>
          </a:xfrm>
          <a:prstGeom prst="rect">
            <a:avLst/>
          </a:prstGeom>
        </p:spPr>
        <p:txBody>
          <a:bodyPr wrap="square">
            <a:spAutoFit/>
          </a:bodyPr>
          <a:lstStyle/>
          <a:p>
            <a:r>
              <a:rPr lang="ru-RU" sz="2400" dirty="0" smtClean="0"/>
              <a:t>Секвойя — род древесных растений, семейства Кипарисовые. Прорастает на Тихоокеанском побережье Северной Америки.</a:t>
            </a:r>
            <a:r>
              <a:rPr lang="ru-RU" sz="2400" dirty="0" smtClean="0">
                <a:solidFill>
                  <a:srgbClr val="232323"/>
                </a:solidFill>
                <a:latin typeface="Roboto"/>
              </a:rPr>
              <a:t> </a:t>
            </a:r>
            <a:r>
              <a:rPr lang="ru-RU" sz="2400" dirty="0" smtClean="0"/>
              <a:t> Отдельные экземпляры секвойи достигают высоты более 110 метров — это самые высокие деревья на Земле. Максимальный возраст — более трёх с половиной тысяч лет. Это дерево больше известно как “красное дерево”. Их диаметр на уровне человеческой груди составляет около 10 метров. </a:t>
            </a:r>
            <a:endParaRPr lang="ru-RU" sz="2400" dirty="0"/>
          </a:p>
        </p:txBody>
      </p:sp>
    </p:spTree>
    <p:extLst>
      <p:ext uri="{BB962C8B-B14F-4D97-AF65-F5344CB8AC3E}">
        <p14:creationId xmlns="" xmlns:p14="http://schemas.microsoft.com/office/powerpoint/2010/main" val="4750564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BA6FB545-4FA6-49E1-A054-83D2270E0361}"/>
              </a:ext>
            </a:extLst>
          </p:cNvPr>
          <p:cNvSpPr>
            <a:spLocks noGrp="1"/>
          </p:cNvSpPr>
          <p:nvPr>
            <p:ph type="title"/>
          </p:nvPr>
        </p:nvSpPr>
        <p:spPr/>
        <p:txBody>
          <a:bodyPr/>
          <a:lstStyle/>
          <a:p>
            <a:r>
              <a:rPr lang="ru-RU" b="1" dirty="0">
                <a:solidFill>
                  <a:srgbClr val="222222"/>
                </a:solidFill>
                <a:latin typeface="PT Sans"/>
              </a:rPr>
              <a:t>Африканская </a:t>
            </a:r>
            <a:r>
              <a:rPr lang="ru-RU" b="1" dirty="0" err="1">
                <a:solidFill>
                  <a:srgbClr val="222222"/>
                </a:solidFill>
                <a:latin typeface="PT Sans"/>
              </a:rPr>
              <a:t>гиднора</a:t>
            </a:r>
            <a:r>
              <a:rPr lang="ru-RU" b="1" dirty="0">
                <a:solidFill>
                  <a:srgbClr val="222222"/>
                </a:solidFill>
                <a:latin typeface="PT Sans"/>
              </a:rPr>
              <a:t>.</a:t>
            </a:r>
            <a:br>
              <a:rPr lang="ru-RU" b="1" dirty="0">
                <a:solidFill>
                  <a:srgbClr val="222222"/>
                </a:solidFill>
                <a:latin typeface="PT Sans"/>
              </a:rPr>
            </a:br>
            <a:endParaRPr lang="ru-RU" dirty="0"/>
          </a:p>
        </p:txBody>
      </p:sp>
      <p:pic>
        <p:nvPicPr>
          <p:cNvPr id="4" name="Объект 3">
            <a:extLst>
              <a:ext uri="{FF2B5EF4-FFF2-40B4-BE49-F238E27FC236}">
                <a16:creationId xmlns="" xmlns:a16="http://schemas.microsoft.com/office/drawing/2014/main" id="{AA5B8A1F-63F7-426E-AFF2-2143C63BC592}"/>
              </a:ext>
            </a:extLst>
          </p:cNvPr>
          <p:cNvPicPr>
            <a:picLocks noGrp="1" noChangeAspect="1"/>
          </p:cNvPicPr>
          <p:nvPr>
            <p:ph idx="1"/>
          </p:nvPr>
        </p:nvPicPr>
        <p:blipFill>
          <a:blip r:embed="rId2"/>
          <a:stretch>
            <a:fillRect/>
          </a:stretch>
        </p:blipFill>
        <p:spPr>
          <a:xfrm>
            <a:off x="7584141" y="1173161"/>
            <a:ext cx="4378363" cy="5319714"/>
          </a:xfrm>
          <a:prstGeom prst="rect">
            <a:avLst/>
          </a:prstGeom>
        </p:spPr>
      </p:pic>
      <p:sp>
        <p:nvSpPr>
          <p:cNvPr id="5" name="Прямоугольник 4"/>
          <p:cNvSpPr/>
          <p:nvPr/>
        </p:nvSpPr>
        <p:spPr>
          <a:xfrm>
            <a:off x="311972" y="2413337"/>
            <a:ext cx="5572461" cy="3785652"/>
          </a:xfrm>
          <a:prstGeom prst="rect">
            <a:avLst/>
          </a:prstGeom>
        </p:spPr>
        <p:txBody>
          <a:bodyPr wrap="square">
            <a:spAutoFit/>
          </a:bodyPr>
          <a:lstStyle/>
          <a:p>
            <a:r>
              <a:rPr lang="ru-RU" sz="2400" dirty="0" smtClean="0">
                <a:solidFill>
                  <a:srgbClr val="222222"/>
                </a:solidFill>
                <a:latin typeface="PT Sans"/>
              </a:rPr>
              <a:t>Когда </a:t>
            </a:r>
            <a:r>
              <a:rPr lang="ru-RU" sz="2400" dirty="0" smtClean="0">
                <a:solidFill>
                  <a:srgbClr val="222222"/>
                </a:solidFill>
                <a:latin typeface="PT Sans"/>
              </a:rPr>
              <a:t>растение с яркими </a:t>
            </a:r>
            <a:r>
              <a:rPr lang="ru-RU" sz="2400" dirty="0" smtClean="0">
                <a:solidFill>
                  <a:srgbClr val="222222"/>
                </a:solidFill>
                <a:latin typeface="PT Sans"/>
              </a:rPr>
              <a:t>оранжевыми цветками протискивается на поверхность, оно достигает высоты 10 или даже 15 сантиметров. Ну, то, что у </a:t>
            </a:r>
            <a:r>
              <a:rPr lang="ru-RU" sz="2400" dirty="0" err="1" smtClean="0">
                <a:solidFill>
                  <a:srgbClr val="222222"/>
                </a:solidFill>
                <a:latin typeface="PT Sans"/>
              </a:rPr>
              <a:t>гидноры</a:t>
            </a:r>
            <a:r>
              <a:rPr lang="ru-RU" sz="2400" dirty="0" smtClean="0">
                <a:solidFill>
                  <a:srgbClr val="222222"/>
                </a:solidFill>
                <a:latin typeface="PT Sans"/>
              </a:rPr>
              <a:t> «яркие оранжевые» цветки, это мы, конечно, приукрасили. Они только внутри такие, а снаружи – они того цвета, который в народе обычно называется </a:t>
            </a:r>
            <a:r>
              <a:rPr lang="ru-RU" sz="2400" dirty="0" err="1" smtClean="0">
                <a:solidFill>
                  <a:srgbClr val="222222"/>
                </a:solidFill>
                <a:latin typeface="PT Sans"/>
              </a:rPr>
              <a:t>серо-буро-козюлевым</a:t>
            </a:r>
            <a:r>
              <a:rPr lang="ru-RU" sz="2400" dirty="0" smtClean="0">
                <a:solidFill>
                  <a:srgbClr val="222222"/>
                </a:solidFill>
                <a:latin typeface="PT Sans"/>
              </a:rPr>
              <a:t>.</a:t>
            </a:r>
            <a:endParaRPr lang="ru-RU" sz="2400" dirty="0"/>
          </a:p>
        </p:txBody>
      </p:sp>
    </p:spTree>
    <p:extLst>
      <p:ext uri="{BB962C8B-B14F-4D97-AF65-F5344CB8AC3E}">
        <p14:creationId xmlns="" xmlns:p14="http://schemas.microsoft.com/office/powerpoint/2010/main" val="28373074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08782B85-7705-460B-9CE2-51F436813044}"/>
              </a:ext>
            </a:extLst>
          </p:cNvPr>
          <p:cNvSpPr>
            <a:spLocks noGrp="1"/>
          </p:cNvSpPr>
          <p:nvPr>
            <p:ph type="title"/>
          </p:nvPr>
        </p:nvSpPr>
        <p:spPr/>
        <p:txBody>
          <a:bodyPr/>
          <a:lstStyle/>
          <a:p>
            <a:r>
              <a:rPr lang="ru-RU" b="1" dirty="0"/>
              <a:t>                    Раффлезия </a:t>
            </a:r>
            <a:r>
              <a:rPr lang="ru-RU" b="1" dirty="0" err="1"/>
              <a:t>Арнольди</a:t>
            </a:r>
            <a:r>
              <a:rPr lang="ru-RU" b="1" dirty="0"/>
              <a:t>.</a:t>
            </a:r>
            <a:br>
              <a:rPr lang="ru-RU" b="1" dirty="0"/>
            </a:br>
            <a:endParaRPr lang="ru-RU" dirty="0"/>
          </a:p>
        </p:txBody>
      </p:sp>
      <p:pic>
        <p:nvPicPr>
          <p:cNvPr id="4098" name="Picture 2" descr="Раффлезия Арнольди">
            <a:extLst>
              <a:ext uri="{FF2B5EF4-FFF2-40B4-BE49-F238E27FC236}">
                <a16:creationId xmlns="" xmlns:a16="http://schemas.microsoft.com/office/drawing/2014/main" id="{AE5B931E-1AF4-4AC8-89CB-6737CA3FED37}"/>
              </a:ext>
            </a:extLst>
          </p:cNvPr>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5421854" y="1187408"/>
            <a:ext cx="6564369" cy="4621721"/>
          </a:xfrm>
          <a:prstGeom prst="rect">
            <a:avLst/>
          </a:prstGeom>
          <a:noFill/>
          <a:extLst>
            <a:ext uri="{909E8E84-426E-40DD-AFC4-6F175D3DCCD1}">
              <a14:hiddenFill xmlns="" xmlns:a14="http://schemas.microsoft.com/office/drawing/2010/main">
                <a:solidFill>
                  <a:srgbClr val="FFFFFF"/>
                </a:solidFill>
              </a14:hiddenFill>
            </a:ext>
          </a:extLst>
        </p:spPr>
      </p:pic>
      <p:sp>
        <p:nvSpPr>
          <p:cNvPr id="4" name="Прямоугольник 3"/>
          <p:cNvSpPr/>
          <p:nvPr/>
        </p:nvSpPr>
        <p:spPr>
          <a:xfrm>
            <a:off x="473336" y="1183342"/>
            <a:ext cx="4604273" cy="5632311"/>
          </a:xfrm>
          <a:prstGeom prst="rect">
            <a:avLst/>
          </a:prstGeom>
        </p:spPr>
        <p:txBody>
          <a:bodyPr wrap="square">
            <a:spAutoFit/>
          </a:bodyPr>
          <a:lstStyle/>
          <a:p>
            <a:r>
              <a:rPr lang="ru-RU" sz="2000" dirty="0" smtClean="0"/>
              <a:t>Самым необычным растением в мире является Раффлезия </a:t>
            </a:r>
            <a:r>
              <a:rPr lang="ru-RU" sz="2000" dirty="0" err="1" smtClean="0"/>
              <a:t>Арнольди</a:t>
            </a:r>
            <a:r>
              <a:rPr lang="ru-RU" sz="2000" dirty="0" smtClean="0"/>
              <a:t>. Встречается на островах Суматра и Калимантан. Раффлезия </a:t>
            </a:r>
            <a:r>
              <a:rPr lang="ru-RU" sz="2000" dirty="0" err="1" smtClean="0"/>
              <a:t>Арнольди</a:t>
            </a:r>
            <a:r>
              <a:rPr lang="ru-RU" sz="2000" dirty="0" smtClean="0"/>
              <a:t> цветёт одиночными цветками, которые являются одними из наиболее крупных на планете: их диаметр от 60 до 100 сантиметров, а масса — до 8 килограмм. Цветок раффлезии красочен. Он состоит из пяти мясистых толстых </a:t>
            </a:r>
            <a:r>
              <a:rPr lang="ru-RU" sz="2000" dirty="0" err="1" smtClean="0"/>
              <a:t>блинообразных</a:t>
            </a:r>
            <a:r>
              <a:rPr lang="ru-RU" sz="2000" dirty="0" smtClean="0"/>
              <a:t> лепестков ядовито-красного цвета с белыми наростами вроде бородавок. Кирпично-красный цветок распускается прямо на земле на очень короткое время — всего 3-4 дня. Запах и внешний вид гниющего мяса помогают привлекать опылителей — навозных мух.</a:t>
            </a:r>
            <a:endParaRPr lang="ru-RU" sz="2000" dirty="0"/>
          </a:p>
        </p:txBody>
      </p:sp>
    </p:spTree>
    <p:extLst>
      <p:ext uri="{BB962C8B-B14F-4D97-AF65-F5344CB8AC3E}">
        <p14:creationId xmlns="" xmlns:p14="http://schemas.microsoft.com/office/powerpoint/2010/main" val="15354995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80091DD7-5F51-4FDE-86CF-0F45A912DFEF}"/>
              </a:ext>
            </a:extLst>
          </p:cNvPr>
          <p:cNvSpPr>
            <a:spLocks noGrp="1"/>
          </p:cNvSpPr>
          <p:nvPr>
            <p:ph type="title"/>
          </p:nvPr>
        </p:nvSpPr>
        <p:spPr/>
        <p:txBody>
          <a:bodyPr/>
          <a:lstStyle/>
          <a:p>
            <a:r>
              <a:rPr lang="ru-RU" dirty="0" smtClean="0"/>
              <a:t>Кокос</a:t>
            </a:r>
            <a:endParaRPr lang="ru-RU" dirty="0"/>
          </a:p>
        </p:txBody>
      </p:sp>
      <p:sp>
        <p:nvSpPr>
          <p:cNvPr id="3" name="Объект 2">
            <a:extLst>
              <a:ext uri="{FF2B5EF4-FFF2-40B4-BE49-F238E27FC236}">
                <a16:creationId xmlns="" xmlns:a16="http://schemas.microsoft.com/office/drawing/2014/main" id="{17C98AA5-8282-43CA-B786-5BB5CB0C4894}"/>
              </a:ext>
            </a:extLst>
          </p:cNvPr>
          <p:cNvSpPr>
            <a:spLocks noGrp="1"/>
          </p:cNvSpPr>
          <p:nvPr>
            <p:ph idx="1"/>
          </p:nvPr>
        </p:nvSpPr>
        <p:spPr/>
        <p:txBody>
          <a:bodyPr>
            <a:normAutofit/>
          </a:bodyPr>
          <a:lstStyle/>
          <a:p>
            <a:pPr>
              <a:buNone/>
            </a:pPr>
            <a:r>
              <a:rPr lang="ru-RU" sz="5400" dirty="0" smtClean="0"/>
              <a:t>               </a:t>
            </a:r>
            <a:endParaRPr lang="ru-RU" sz="54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601711" y="687659"/>
            <a:ext cx="4968552" cy="56166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Прямоугольник 4"/>
          <p:cNvSpPr/>
          <p:nvPr/>
        </p:nvSpPr>
        <p:spPr>
          <a:xfrm>
            <a:off x="387275" y="1946750"/>
            <a:ext cx="5733826" cy="4401205"/>
          </a:xfrm>
          <a:prstGeom prst="rect">
            <a:avLst/>
          </a:prstGeom>
        </p:spPr>
        <p:txBody>
          <a:bodyPr wrap="square">
            <a:spAutoFit/>
          </a:bodyPr>
          <a:lstStyle/>
          <a:p>
            <a:r>
              <a:rPr lang="ru-RU" sz="2000" dirty="0" smtClean="0"/>
              <a:t>Кокос – один из наиболее экологически чистых продуктов на планете. Кокосовые пальмы растут в местах, где нет предприятий химической и тяжелой промышленности – на морских побережьях нескольких континентов и множества островов. Такой широкий ареал произрастания является следствием невероятной жизненной силы плодов кокоса. С пальм, растущих на побережье, кокосовые орехи падают в океан и преодолевают тысячи километров по бушующим волнам. Они способны сохранять жизнеспособность в морской воде до 110 дней, чтобы пустить корни на засоленном берегу, где не может выжить ни одно другое растение.</a:t>
            </a:r>
          </a:p>
        </p:txBody>
      </p:sp>
    </p:spTree>
    <p:extLst>
      <p:ext uri="{BB962C8B-B14F-4D97-AF65-F5344CB8AC3E}">
        <p14:creationId xmlns="" xmlns:p14="http://schemas.microsoft.com/office/powerpoint/2010/main" val="320629481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9156</TotalTime>
  <Words>777</Words>
  <Application>Microsoft Office PowerPoint</Application>
  <PresentationFormat>Произвольный</PresentationFormat>
  <Paragraphs>38</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Необычные растения в природе.</vt:lpstr>
      <vt:lpstr>Лимон </vt:lpstr>
      <vt:lpstr>                                 Непентес. </vt:lpstr>
      <vt:lpstr>                                 Баобаб. </vt:lpstr>
      <vt:lpstr>                             Вельвичия. </vt:lpstr>
      <vt:lpstr>               Калифорнийская секвойя. </vt:lpstr>
      <vt:lpstr>Африканская гиднора. </vt:lpstr>
      <vt:lpstr>                    Раффлезия Арнольди. </vt:lpstr>
      <vt:lpstr>Кокос</vt:lpstr>
      <vt:lpstr>Эдельвейс.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Необычные растения в природе.</dc:title>
  <dc:creator>Иван Иванов</dc:creator>
  <cp:lastModifiedBy>2.4</cp:lastModifiedBy>
  <cp:revision>53</cp:revision>
  <dcterms:created xsi:type="dcterms:W3CDTF">2019-10-28T04:41:32Z</dcterms:created>
  <dcterms:modified xsi:type="dcterms:W3CDTF">2020-02-05T12:47:50Z</dcterms:modified>
</cp:coreProperties>
</file>