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</p:sldMasterIdLst>
  <p:sldIdLst>
    <p:sldId id="256" r:id="rId3"/>
    <p:sldId id="26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1BB3"/>
    <a:srgbClr val="D60093"/>
    <a:srgbClr val="FFFF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12.08.2020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417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12.08.2020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54137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12.08.2020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74747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12.08.2020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972348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12.08.2020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4231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12.08.2020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84139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12.08.2020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20710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12.08.2020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22898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12.08.2020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37880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12.08.2020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8597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12.08.2020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439228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6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12.08.2020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2860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423120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ru-RU" i="1" dirty="0">
                <a:solidFill>
                  <a:schemeClr val="tx1"/>
                </a:solidFill>
              </a:rPr>
              <a:t>"На четыре времени года раскладывается человеческая жизнь. Весна!!! Лето. Осень…Зима?" </a:t>
            </a:r>
            <a:endParaRPr lang="ru-RU" i="1" dirty="0" smtClean="0">
              <a:solidFill>
                <a:schemeClr val="tx1"/>
              </a:solidFill>
            </a:endParaRPr>
          </a:p>
          <a:p>
            <a:pPr algn="r"/>
            <a:r>
              <a:rPr lang="ru-RU" i="1" dirty="0" smtClean="0">
                <a:solidFill>
                  <a:schemeClr val="tx1"/>
                </a:solidFill>
              </a:rPr>
              <a:t>Татьяна Толстая</a:t>
            </a:r>
            <a:r>
              <a:rPr lang="ru-RU" i="1" dirty="0">
                <a:solidFill>
                  <a:schemeClr val="tx1"/>
                </a:solidFill>
              </a:rPr>
              <a:t> "Милая Шура"</a:t>
            </a:r>
            <a:endParaRPr lang="ru-RU" i="1" dirty="0" smtClean="0">
              <a:solidFill>
                <a:schemeClr val="tx1"/>
              </a:solidFill>
            </a:endParaRPr>
          </a:p>
          <a:p>
            <a:pPr algn="l"/>
            <a:r>
              <a:rPr lang="ru-RU" dirty="0" smtClean="0">
                <a:solidFill>
                  <a:srgbClr val="2D1BB3"/>
                </a:solidFill>
              </a:rPr>
              <a:t>                               </a:t>
            </a:r>
          </a:p>
          <a:p>
            <a:pPr algn="l"/>
            <a:endParaRPr lang="ru-RU" dirty="0" smtClean="0">
              <a:solidFill>
                <a:srgbClr val="2D1BB3"/>
              </a:solidFill>
            </a:endParaRPr>
          </a:p>
          <a:p>
            <a:pPr algn="l"/>
            <a:r>
              <a:rPr lang="ru-RU" dirty="0" smtClean="0">
                <a:solidFill>
                  <a:srgbClr val="2D1BB3"/>
                </a:solidFill>
              </a:rPr>
              <a:t>                                           Учитель русского языка и литературы</a:t>
            </a:r>
          </a:p>
          <a:p>
            <a:pPr algn="l"/>
            <a:r>
              <a:rPr lang="ru-RU" dirty="0" smtClean="0">
                <a:solidFill>
                  <a:srgbClr val="2D1BB3"/>
                </a:solidFill>
              </a:rPr>
              <a:t>                                           МАОУ «Школа № 21» </a:t>
            </a:r>
          </a:p>
          <a:p>
            <a:pPr algn="l"/>
            <a:r>
              <a:rPr lang="ru-RU" dirty="0" smtClean="0">
                <a:solidFill>
                  <a:srgbClr val="2D1BB3"/>
                </a:solidFill>
              </a:rPr>
              <a:t>                                           </a:t>
            </a:r>
            <a:r>
              <a:rPr lang="ru-RU" dirty="0" err="1" smtClean="0">
                <a:solidFill>
                  <a:srgbClr val="2D1BB3"/>
                </a:solidFill>
              </a:rPr>
              <a:t>Моренинова</a:t>
            </a:r>
            <a:r>
              <a:rPr lang="ru-RU" dirty="0" smtClean="0">
                <a:solidFill>
                  <a:srgbClr val="2D1BB3"/>
                </a:solidFill>
              </a:rPr>
              <a:t> Екатерина </a:t>
            </a:r>
            <a:r>
              <a:rPr lang="ru-RU" dirty="0" err="1" smtClean="0">
                <a:solidFill>
                  <a:srgbClr val="2D1BB3"/>
                </a:solidFill>
              </a:rPr>
              <a:t>Саидовна</a:t>
            </a:r>
            <a:endParaRPr lang="ru-RU" dirty="0">
              <a:solidFill>
                <a:srgbClr val="2D1BB3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lvl="0">
              <a:spcBef>
                <a:spcPct val="20000"/>
              </a:spcBef>
            </a:pPr>
            <a:r>
              <a:rPr lang="ru-RU" b="1" i="1" dirty="0" smtClean="0">
                <a:solidFill>
                  <a:srgbClr val="FFC000"/>
                </a:solidFill>
              </a:rPr>
              <a:t>ПУНКТУАЦИЯ </a:t>
            </a:r>
            <a:br>
              <a:rPr lang="ru-RU" b="1" i="1" dirty="0" smtClean="0">
                <a:solidFill>
                  <a:srgbClr val="FFC000"/>
                </a:solidFill>
              </a:rPr>
            </a:br>
            <a:r>
              <a:rPr lang="ru-RU" b="1" i="1" dirty="0" smtClean="0">
                <a:solidFill>
                  <a:srgbClr val="FFC000"/>
                </a:solidFill>
              </a:rPr>
              <a:t>В ПРОСТОМ ПРЕДЛОЖЕНИИ</a:t>
            </a:r>
            <a:endParaRPr lang="ru-RU" b="1" i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641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268760"/>
            <a:ext cx="8424935" cy="5184576"/>
          </a:xfrm>
          <a:solidFill>
            <a:schemeClr val="accent3">
              <a:lumMod val="20000"/>
              <a:lumOff val="80000"/>
            </a:schemeClr>
          </a:solidFill>
          <a:ln w="28575" cmpd="dbl">
            <a:solidFill>
              <a:srgbClr val="C00000"/>
            </a:solidFill>
          </a:ln>
        </p:spPr>
        <p:txBody>
          <a:bodyPr>
            <a:normAutofit fontScale="92500" lnSpcReduction="20000"/>
          </a:bodyPr>
          <a:lstStyle/>
          <a:p>
            <a:pPr lvl="0"/>
            <a:r>
              <a:rPr lang="ru-RU" b="1" dirty="0"/>
              <a:t>Весной опять запели соловьи </a:t>
            </a:r>
            <a:r>
              <a:rPr lang="ru-RU" b="1" u="dashLong" dirty="0">
                <a:solidFill>
                  <a:srgbClr val="00B050"/>
                </a:solidFill>
              </a:rPr>
              <a:t>о </a:t>
            </a:r>
            <a:r>
              <a:rPr lang="ru-RU" b="1" u="dashLong" dirty="0" smtClean="0">
                <a:solidFill>
                  <a:srgbClr val="00B050"/>
                </a:solidFill>
              </a:rPr>
              <a:t>верности</a:t>
            </a:r>
            <a:r>
              <a:rPr lang="ru-RU" b="1" dirty="0" smtClean="0"/>
              <a:t>, </a:t>
            </a:r>
            <a:r>
              <a:rPr lang="ru-RU" b="1" u="dashLong" dirty="0">
                <a:solidFill>
                  <a:srgbClr val="00B050"/>
                </a:solidFill>
              </a:rPr>
              <a:t>о </a:t>
            </a:r>
            <a:r>
              <a:rPr lang="ru-RU" b="1" u="dashLong" dirty="0" smtClean="0">
                <a:solidFill>
                  <a:srgbClr val="00B050"/>
                </a:solidFill>
              </a:rPr>
              <a:t>дружбе</a:t>
            </a:r>
            <a:r>
              <a:rPr lang="ru-RU" b="1" dirty="0" smtClean="0"/>
              <a:t>, </a:t>
            </a:r>
            <a:r>
              <a:rPr lang="ru-RU" b="1" u="dashLong" dirty="0">
                <a:solidFill>
                  <a:srgbClr val="00B050"/>
                </a:solidFill>
              </a:rPr>
              <a:t>о любви</a:t>
            </a:r>
            <a:r>
              <a:rPr lang="ru-RU" b="1" dirty="0" smtClean="0"/>
              <a:t>.      [      ‚      ‚      ]</a:t>
            </a:r>
            <a:endParaRPr lang="ru-RU" b="1" dirty="0"/>
          </a:p>
          <a:p>
            <a:pPr lvl="0"/>
            <a:r>
              <a:rPr lang="ru-RU" b="1" dirty="0"/>
              <a:t>Большую </a:t>
            </a:r>
            <a:r>
              <a:rPr lang="ru-RU" b="1" u="dashLongHeavy" dirty="0">
                <a:solidFill>
                  <a:srgbClr val="00B050"/>
                </a:solidFill>
              </a:rPr>
              <a:t>любовь</a:t>
            </a:r>
            <a:r>
              <a:rPr lang="ru-RU" b="1" dirty="0"/>
              <a:t> </a:t>
            </a:r>
            <a:r>
              <a:rPr lang="ru-RU" b="1" dirty="0">
                <a:solidFill>
                  <a:srgbClr val="FF0000"/>
                </a:solidFill>
              </a:rPr>
              <a:t>и</a:t>
            </a:r>
            <a:r>
              <a:rPr lang="ru-RU" b="1" dirty="0"/>
              <a:t> высокую </a:t>
            </a:r>
            <a:r>
              <a:rPr lang="ru-RU" b="1" u="dashLongHeavy" dirty="0">
                <a:solidFill>
                  <a:srgbClr val="00B050"/>
                </a:solidFill>
              </a:rPr>
              <a:t>дружбу</a:t>
            </a:r>
            <a:r>
              <a:rPr lang="ru-RU" b="1" dirty="0"/>
              <a:t> мы узнали в огне на дорогах войны</a:t>
            </a:r>
            <a:r>
              <a:rPr lang="ru-RU" b="1" dirty="0" smtClean="0"/>
              <a:t>. [       </a:t>
            </a:r>
            <a:r>
              <a:rPr lang="ru-RU" b="1" dirty="0" smtClean="0">
                <a:solidFill>
                  <a:srgbClr val="FF0000"/>
                </a:solidFill>
              </a:rPr>
              <a:t>и</a:t>
            </a:r>
            <a:r>
              <a:rPr lang="ru-RU" b="1" dirty="0" smtClean="0"/>
              <a:t>       ]</a:t>
            </a:r>
          </a:p>
          <a:p>
            <a:pPr lvl="0"/>
            <a:r>
              <a:rPr lang="ru-RU" b="1" dirty="0" smtClean="0"/>
              <a:t>Искусство </a:t>
            </a:r>
            <a:r>
              <a:rPr lang="ru-RU" b="1" u="dbl" dirty="0" smtClean="0">
                <a:solidFill>
                  <a:srgbClr val="00B050"/>
                </a:solidFill>
                <a:uFill>
                  <a:solidFill>
                    <a:srgbClr val="00B050"/>
                  </a:solidFill>
                </a:uFill>
              </a:rPr>
              <a:t>создаёт </a:t>
            </a:r>
            <a:r>
              <a:rPr lang="ru-RU" b="1" dirty="0" smtClean="0"/>
              <a:t>хороших людей, </a:t>
            </a:r>
            <a:r>
              <a:rPr lang="ru-RU" b="1" u="dbl" dirty="0" smtClean="0">
                <a:solidFill>
                  <a:srgbClr val="00B050"/>
                </a:solidFill>
              </a:rPr>
              <a:t>формирует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/>
              <a:t>человеческую душу. [      ‚       ‚ ]</a:t>
            </a:r>
          </a:p>
          <a:p>
            <a:pPr lvl="0"/>
            <a:r>
              <a:rPr lang="ru-RU" b="1" dirty="0" smtClean="0"/>
              <a:t>Всё </a:t>
            </a:r>
            <a:r>
              <a:rPr lang="ru-RU" b="1" u="sng" dirty="0" smtClean="0">
                <a:solidFill>
                  <a:srgbClr val="00B050"/>
                </a:solidFill>
              </a:rPr>
              <a:t>разнообразие</a:t>
            </a:r>
            <a:r>
              <a:rPr lang="ru-RU" b="1" dirty="0" smtClean="0"/>
              <a:t>, вся </a:t>
            </a:r>
            <a:r>
              <a:rPr lang="ru-RU" b="1" u="sng" dirty="0" smtClean="0">
                <a:solidFill>
                  <a:srgbClr val="00B050"/>
                </a:solidFill>
              </a:rPr>
              <a:t>прелесть</a:t>
            </a:r>
            <a:r>
              <a:rPr lang="ru-RU" b="1" dirty="0" smtClean="0"/>
              <a:t>, вся </a:t>
            </a:r>
            <a:r>
              <a:rPr lang="ru-RU" b="1" u="sng" dirty="0" smtClean="0">
                <a:solidFill>
                  <a:srgbClr val="00B050"/>
                </a:solidFill>
              </a:rPr>
              <a:t>красота </a:t>
            </a:r>
            <a:r>
              <a:rPr lang="ru-RU" b="1" dirty="0" smtClean="0"/>
              <a:t>жизни слагается </a:t>
            </a:r>
            <a:r>
              <a:rPr lang="ru-RU" b="1" u="dashLongHeavy" dirty="0" smtClean="0">
                <a:solidFill>
                  <a:srgbClr val="FF0000"/>
                </a:solidFill>
              </a:rPr>
              <a:t>из тени </a:t>
            </a:r>
            <a:r>
              <a:rPr lang="ru-RU" b="1" dirty="0" smtClean="0">
                <a:solidFill>
                  <a:srgbClr val="00B050"/>
                </a:solidFill>
              </a:rPr>
              <a:t>и</a:t>
            </a:r>
            <a:r>
              <a:rPr lang="ru-RU" b="1" dirty="0" smtClean="0"/>
              <a:t> </a:t>
            </a:r>
            <a:r>
              <a:rPr lang="ru-RU" b="1" u="dashLongHeavy" dirty="0" smtClean="0">
                <a:solidFill>
                  <a:srgbClr val="FF0000"/>
                </a:solidFill>
              </a:rPr>
              <a:t>света</a:t>
            </a:r>
            <a:r>
              <a:rPr lang="ru-RU" b="1" dirty="0" smtClean="0"/>
              <a:t>.    [      ‚       ‚      ]; </a:t>
            </a:r>
            <a:r>
              <a:rPr lang="ru-RU" b="1" dirty="0"/>
              <a:t>[       </a:t>
            </a:r>
            <a:r>
              <a:rPr lang="ru-RU" b="1" dirty="0" smtClean="0">
                <a:solidFill>
                  <a:srgbClr val="00B050"/>
                </a:solidFill>
              </a:rPr>
              <a:t>и </a:t>
            </a:r>
            <a:r>
              <a:rPr lang="ru-RU" b="1" dirty="0" smtClean="0"/>
              <a:t>      ]                     </a:t>
            </a:r>
          </a:p>
          <a:p>
            <a:pPr lvl="0"/>
            <a:r>
              <a:rPr lang="ru-RU" b="1" dirty="0" smtClean="0"/>
              <a:t>Русский </a:t>
            </a:r>
            <a:r>
              <a:rPr lang="ru-RU" b="1" dirty="0"/>
              <a:t>народ </a:t>
            </a:r>
            <a:r>
              <a:rPr lang="ru-RU" b="1" u="dbl" dirty="0" smtClean="0">
                <a:solidFill>
                  <a:srgbClr val="00B050"/>
                </a:solidFill>
              </a:rPr>
              <a:t>смышлён</a:t>
            </a:r>
            <a:r>
              <a:rPr lang="ru-RU" b="1" dirty="0" smtClean="0"/>
              <a:t> </a:t>
            </a:r>
            <a:r>
              <a:rPr lang="ru-RU" b="1" dirty="0">
                <a:solidFill>
                  <a:srgbClr val="FF0000"/>
                </a:solidFill>
              </a:rPr>
              <a:t>и</a:t>
            </a:r>
            <a:r>
              <a:rPr lang="ru-RU" b="1" dirty="0"/>
              <a:t> </a:t>
            </a:r>
            <a:r>
              <a:rPr lang="ru-RU" b="1" u="dbl" dirty="0" smtClean="0">
                <a:solidFill>
                  <a:srgbClr val="00B050"/>
                </a:solidFill>
              </a:rPr>
              <a:t>понятлив</a:t>
            </a:r>
            <a:r>
              <a:rPr lang="ru-RU" b="1" dirty="0" smtClean="0"/>
              <a:t>, </a:t>
            </a:r>
            <a:r>
              <a:rPr lang="ru-RU" b="1" u="dbl" dirty="0">
                <a:solidFill>
                  <a:srgbClr val="00B050"/>
                </a:solidFill>
              </a:rPr>
              <a:t>усерден</a:t>
            </a:r>
            <a:r>
              <a:rPr lang="ru-RU" b="1" dirty="0"/>
              <a:t> </a:t>
            </a:r>
            <a:r>
              <a:rPr lang="ru-RU" b="1" dirty="0">
                <a:solidFill>
                  <a:srgbClr val="FF0000"/>
                </a:solidFill>
              </a:rPr>
              <a:t>и</a:t>
            </a:r>
            <a:r>
              <a:rPr lang="ru-RU" b="1" dirty="0"/>
              <a:t> </a:t>
            </a:r>
            <a:r>
              <a:rPr lang="ru-RU" b="1" u="dbl" dirty="0" smtClean="0">
                <a:solidFill>
                  <a:srgbClr val="00B050"/>
                </a:solidFill>
              </a:rPr>
              <a:t>горяч</a:t>
            </a:r>
            <a:r>
              <a:rPr lang="ru-RU" b="1" dirty="0" smtClean="0"/>
              <a:t>.</a:t>
            </a:r>
          </a:p>
          <a:p>
            <a:pPr lvl="0"/>
            <a:r>
              <a:rPr lang="ru-RU" b="1" dirty="0" smtClean="0"/>
              <a:t>[      </a:t>
            </a:r>
            <a:r>
              <a:rPr lang="ru-RU" b="1" dirty="0" smtClean="0">
                <a:solidFill>
                  <a:srgbClr val="FF0000"/>
                </a:solidFill>
              </a:rPr>
              <a:t>и</a:t>
            </a:r>
            <a:r>
              <a:rPr lang="ru-RU" b="1" dirty="0" smtClean="0"/>
              <a:t>       ‚       </a:t>
            </a:r>
            <a:r>
              <a:rPr lang="ru-RU" b="1" dirty="0" smtClean="0">
                <a:solidFill>
                  <a:srgbClr val="FF0000"/>
                </a:solidFill>
              </a:rPr>
              <a:t>и</a:t>
            </a:r>
            <a:r>
              <a:rPr lang="ru-RU" b="1" dirty="0" smtClean="0"/>
              <a:t>      ]</a:t>
            </a:r>
          </a:p>
          <a:p>
            <a:pPr lvl="0"/>
            <a:r>
              <a:rPr lang="ru-RU" b="1" dirty="0" smtClean="0"/>
              <a:t>Пар поднимается от земли </a:t>
            </a:r>
            <a:r>
              <a:rPr lang="ru-RU" b="1" u="dotDashHeavy" dirty="0" smtClean="0">
                <a:solidFill>
                  <a:srgbClr val="FF0000"/>
                </a:solidFill>
              </a:rPr>
              <a:t>везде</a:t>
            </a:r>
            <a:r>
              <a:rPr lang="ru-RU" b="1" dirty="0" smtClean="0"/>
              <a:t>: </a:t>
            </a:r>
            <a:r>
              <a:rPr lang="ru-RU" b="1" u="dotDashHeavy" dirty="0" smtClean="0">
                <a:solidFill>
                  <a:srgbClr val="00B050"/>
                </a:solidFill>
              </a:rPr>
              <a:t>на полях</a:t>
            </a:r>
            <a:r>
              <a:rPr lang="ru-RU" b="1" dirty="0" smtClean="0"/>
              <a:t>, </a:t>
            </a:r>
            <a:r>
              <a:rPr lang="ru-RU" b="1" dirty="0" smtClean="0">
                <a:solidFill>
                  <a:srgbClr val="FF0000"/>
                </a:solidFill>
              </a:rPr>
              <a:t>и</a:t>
            </a:r>
            <a:r>
              <a:rPr lang="ru-RU" b="1" dirty="0" smtClean="0"/>
              <a:t> </a:t>
            </a:r>
            <a:r>
              <a:rPr lang="ru-RU" b="1" u="dotDashHeavy" dirty="0" smtClean="0">
                <a:solidFill>
                  <a:srgbClr val="00B050"/>
                </a:solidFill>
              </a:rPr>
              <a:t>на</a:t>
            </a:r>
            <a:r>
              <a:rPr lang="ru-RU" b="1" dirty="0" smtClean="0"/>
              <a:t> лесных </a:t>
            </a:r>
            <a:r>
              <a:rPr lang="ru-RU" b="1" u="dotDashHeavy" dirty="0" smtClean="0">
                <a:solidFill>
                  <a:srgbClr val="00B050"/>
                </a:solidFill>
              </a:rPr>
              <a:t>просеках</a:t>
            </a:r>
            <a:r>
              <a:rPr lang="ru-RU" b="1" dirty="0" smtClean="0"/>
              <a:t>, </a:t>
            </a:r>
            <a:r>
              <a:rPr lang="ru-RU" b="1" dirty="0" smtClean="0">
                <a:solidFill>
                  <a:srgbClr val="FF0000"/>
                </a:solidFill>
              </a:rPr>
              <a:t>и</a:t>
            </a:r>
            <a:r>
              <a:rPr lang="ru-RU" b="1" dirty="0" smtClean="0"/>
              <a:t> </a:t>
            </a:r>
            <a:r>
              <a:rPr lang="ru-RU" b="1" u="dotDashHeavy" dirty="0" smtClean="0">
                <a:solidFill>
                  <a:srgbClr val="00B050"/>
                </a:solidFill>
              </a:rPr>
              <a:t>на дорожках</a:t>
            </a:r>
            <a:r>
              <a:rPr lang="ru-RU" b="1" dirty="0" smtClean="0"/>
              <a:t>.       [      :        ‚ </a:t>
            </a:r>
            <a:r>
              <a:rPr lang="ru-RU" b="1" dirty="0" smtClean="0">
                <a:solidFill>
                  <a:srgbClr val="FF0000"/>
                </a:solidFill>
              </a:rPr>
              <a:t>и</a:t>
            </a:r>
            <a:r>
              <a:rPr lang="ru-RU" b="1" dirty="0" smtClean="0"/>
              <a:t>        ‚  </a:t>
            </a:r>
            <a:r>
              <a:rPr lang="ru-RU" b="1" dirty="0" smtClean="0">
                <a:solidFill>
                  <a:srgbClr val="FF0000"/>
                </a:solidFill>
              </a:rPr>
              <a:t>и</a:t>
            </a:r>
            <a:r>
              <a:rPr lang="ru-RU" b="1" dirty="0" smtClean="0"/>
              <a:t>       ]</a:t>
            </a:r>
          </a:p>
          <a:p>
            <a:pPr lvl="0"/>
            <a:r>
              <a:rPr lang="ru-RU" b="1" dirty="0" smtClean="0"/>
              <a:t>Лиственные </a:t>
            </a:r>
            <a:r>
              <a:rPr lang="ru-RU" b="1" u="heavy" dirty="0" smtClean="0">
                <a:solidFill>
                  <a:srgbClr val="FF0000"/>
                </a:solidFill>
              </a:rPr>
              <a:t>деревья</a:t>
            </a:r>
            <a:r>
              <a:rPr lang="ru-RU" b="1" dirty="0" smtClean="0"/>
              <a:t>: </a:t>
            </a:r>
            <a:r>
              <a:rPr lang="ru-RU" b="1" u="heavy" dirty="0" smtClean="0">
                <a:solidFill>
                  <a:srgbClr val="00B050"/>
                </a:solidFill>
              </a:rPr>
              <a:t>осина</a:t>
            </a:r>
            <a:r>
              <a:rPr lang="ru-RU" b="1" dirty="0" smtClean="0"/>
              <a:t>, </a:t>
            </a:r>
            <a:r>
              <a:rPr lang="ru-RU" b="1" u="heavy" dirty="0" smtClean="0">
                <a:solidFill>
                  <a:srgbClr val="00B050"/>
                </a:solidFill>
              </a:rPr>
              <a:t>ольха</a:t>
            </a:r>
            <a:r>
              <a:rPr lang="ru-RU" b="1" dirty="0" smtClean="0"/>
              <a:t>, </a:t>
            </a:r>
            <a:r>
              <a:rPr lang="ru-RU" b="1" u="heavy" dirty="0" smtClean="0">
                <a:solidFill>
                  <a:srgbClr val="00B050"/>
                </a:solidFill>
              </a:rPr>
              <a:t>береза</a:t>
            </a:r>
            <a:r>
              <a:rPr lang="ru-RU" b="1" dirty="0" smtClean="0"/>
              <a:t> - ещё </a:t>
            </a:r>
            <a:r>
              <a:rPr lang="ru-RU" b="1" dirty="0"/>
              <a:t>голы</a:t>
            </a:r>
            <a:r>
              <a:rPr lang="ru-RU" b="1" dirty="0" smtClean="0"/>
              <a:t>.</a:t>
            </a:r>
          </a:p>
          <a:p>
            <a:pPr lvl="0"/>
            <a:r>
              <a:rPr lang="ru-RU" b="1" dirty="0" smtClean="0"/>
              <a:t>[      :       ‚       ‚       – …]</a:t>
            </a:r>
          </a:p>
          <a:p>
            <a:pPr lvl="0"/>
            <a:r>
              <a:rPr lang="ru-RU" b="1" u="heavy" dirty="0" smtClean="0">
                <a:solidFill>
                  <a:srgbClr val="00B050"/>
                </a:solidFill>
              </a:rPr>
              <a:t>Берега</a:t>
            </a:r>
            <a:r>
              <a:rPr lang="ru-RU" b="1" dirty="0" smtClean="0"/>
              <a:t>, </a:t>
            </a:r>
            <a:r>
              <a:rPr lang="ru-RU" b="1" u="heavy" dirty="0" smtClean="0">
                <a:solidFill>
                  <a:srgbClr val="00B050"/>
                </a:solidFill>
              </a:rPr>
              <a:t>ручьи</a:t>
            </a:r>
            <a:r>
              <a:rPr lang="ru-RU" b="1" dirty="0" smtClean="0"/>
              <a:t>, </a:t>
            </a:r>
            <a:r>
              <a:rPr lang="ru-RU" b="1" u="heavy" dirty="0">
                <a:solidFill>
                  <a:srgbClr val="00B050"/>
                </a:solidFill>
              </a:rPr>
              <a:t>скаты</a:t>
            </a:r>
            <a:r>
              <a:rPr lang="ru-RU" b="1" dirty="0"/>
              <a:t> горы </a:t>
            </a:r>
            <a:r>
              <a:rPr lang="ru-RU" b="1" dirty="0" smtClean="0"/>
              <a:t>– </a:t>
            </a:r>
            <a:r>
              <a:rPr lang="ru-RU" b="1" u="heavy" dirty="0" smtClean="0">
                <a:solidFill>
                  <a:srgbClr val="FF0000"/>
                </a:solidFill>
              </a:rPr>
              <a:t>всё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/>
              <a:t>потонуло </a:t>
            </a:r>
            <a:r>
              <a:rPr lang="ru-RU" b="1" dirty="0"/>
              <a:t>в зелени</a:t>
            </a:r>
            <a:r>
              <a:rPr lang="ru-RU" b="1" dirty="0" smtClean="0"/>
              <a:t>.</a:t>
            </a:r>
          </a:p>
          <a:p>
            <a:pPr marL="0" lvl="0" indent="0">
              <a:buNone/>
            </a:pPr>
            <a:r>
              <a:rPr lang="ru-RU" b="1" dirty="0" smtClean="0"/>
              <a:t>    [      ‚       ‚       –       ]</a:t>
            </a:r>
            <a:endParaRPr lang="ru-RU" b="1" dirty="0"/>
          </a:p>
          <a:p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2008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Проверьте работу!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873331" y="1617713"/>
            <a:ext cx="288032" cy="2520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348430" y="1614120"/>
            <a:ext cx="288032" cy="2520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780478" y="1614120"/>
            <a:ext cx="253378" cy="2520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911751" y="2222616"/>
            <a:ext cx="288032" cy="2520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521119" y="2222616"/>
            <a:ext cx="288032" cy="2520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636462" y="2817045"/>
            <a:ext cx="288032" cy="2520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167224" y="2835160"/>
            <a:ext cx="288032" cy="2520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696628" y="3392996"/>
            <a:ext cx="288032" cy="2520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194332" y="3400556"/>
            <a:ext cx="288032" cy="2520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681737" y="3400556"/>
            <a:ext cx="288032" cy="2520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297500" y="3400556"/>
            <a:ext cx="288032" cy="2520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997958" y="3392996"/>
            <a:ext cx="288032" cy="2520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436521" y="4684905"/>
            <a:ext cx="288032" cy="252028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4982250" y="4684905"/>
            <a:ext cx="288032" cy="2520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5780892" y="4684905"/>
            <a:ext cx="288032" cy="2520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6535205" y="4702443"/>
            <a:ext cx="288032" cy="2520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1331640" y="6029203"/>
            <a:ext cx="288032" cy="2520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1827885" y="6018188"/>
            <a:ext cx="288032" cy="2520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874159" y="6018188"/>
            <a:ext cx="288032" cy="2520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2408596" y="6029203"/>
            <a:ext cx="288032" cy="252028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2628583" y="4005064"/>
            <a:ext cx="11314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4102598" y="4006541"/>
            <a:ext cx="111747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5285990" y="4008018"/>
            <a:ext cx="113408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6631632" y="4008018"/>
            <a:ext cx="6616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2115917" y="2798930"/>
            <a:ext cx="97856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5220072" y="2798930"/>
            <a:ext cx="14115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Овал 55"/>
          <p:cNvSpPr/>
          <p:nvPr/>
        </p:nvSpPr>
        <p:spPr>
          <a:xfrm>
            <a:off x="874159" y="4077072"/>
            <a:ext cx="288032" cy="2520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7" name="Овал 56"/>
          <p:cNvSpPr/>
          <p:nvPr/>
        </p:nvSpPr>
        <p:spPr>
          <a:xfrm>
            <a:off x="1492446" y="4077072"/>
            <a:ext cx="288032" cy="2520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8" name="Овал 57"/>
          <p:cNvSpPr/>
          <p:nvPr/>
        </p:nvSpPr>
        <p:spPr>
          <a:xfrm>
            <a:off x="1948303" y="4077072"/>
            <a:ext cx="288032" cy="2520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9" name="Овал 58"/>
          <p:cNvSpPr/>
          <p:nvPr/>
        </p:nvSpPr>
        <p:spPr>
          <a:xfrm>
            <a:off x="2484567" y="4077072"/>
            <a:ext cx="288032" cy="2520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0" name="Овал 59"/>
          <p:cNvSpPr/>
          <p:nvPr/>
        </p:nvSpPr>
        <p:spPr>
          <a:xfrm>
            <a:off x="871880" y="5373216"/>
            <a:ext cx="288032" cy="252028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1" name="Овал 60"/>
          <p:cNvSpPr/>
          <p:nvPr/>
        </p:nvSpPr>
        <p:spPr>
          <a:xfrm>
            <a:off x="1348430" y="5382014"/>
            <a:ext cx="288032" cy="2520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2" name="Овал 61"/>
          <p:cNvSpPr/>
          <p:nvPr/>
        </p:nvSpPr>
        <p:spPr>
          <a:xfrm>
            <a:off x="1848675" y="5373216"/>
            <a:ext cx="288032" cy="2520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3" name="Овал 62"/>
          <p:cNvSpPr/>
          <p:nvPr/>
        </p:nvSpPr>
        <p:spPr>
          <a:xfrm>
            <a:off x="2340551" y="5384391"/>
            <a:ext cx="288032" cy="2520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white"/>
                </a:solidFill>
              </a:rPr>
              <a:t>      </a:t>
            </a:r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25061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500" b="1" i="1" dirty="0">
                <a:solidFill>
                  <a:srgbClr val="FF0000"/>
                </a:solidFill>
              </a:rPr>
              <a:t>Берегите знаки препинания!</a:t>
            </a:r>
            <a:endParaRPr lang="ru-RU" sz="4500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i="1" dirty="0" smtClean="0"/>
              <a:t>	</a:t>
            </a:r>
            <a:r>
              <a:rPr lang="ru-RU" b="1" i="1" dirty="0" smtClean="0">
                <a:solidFill>
                  <a:srgbClr val="002060"/>
                </a:solidFill>
              </a:rPr>
              <a:t>Человек </a:t>
            </a:r>
            <a:r>
              <a:rPr lang="ru-RU" b="1" i="1" dirty="0">
                <a:solidFill>
                  <a:srgbClr val="002060"/>
                </a:solidFill>
              </a:rPr>
              <a:t>потерял запятую, стал бояться сложных предложений, искал фразы попроще. За несложными фразами пришли несложные мысли. </a:t>
            </a:r>
            <a:endParaRPr lang="ru-RU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	Потом </a:t>
            </a:r>
            <a:r>
              <a:rPr lang="ru-RU" b="1" i="1" dirty="0">
                <a:solidFill>
                  <a:srgbClr val="002060"/>
                </a:solidFill>
              </a:rPr>
              <a:t>он потерял знак восклицательный и начал говорить тихо, с одной интонацией. Его уже ничто не радовало и не возмущало, он ко всему относился без эмоций. </a:t>
            </a:r>
            <a:endParaRPr lang="ru-RU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	Затем </a:t>
            </a:r>
            <a:r>
              <a:rPr lang="ru-RU" b="1" i="1" dirty="0">
                <a:solidFill>
                  <a:srgbClr val="002060"/>
                </a:solidFill>
              </a:rPr>
              <a:t>он потерял знак </a:t>
            </a:r>
            <a:r>
              <a:rPr lang="ru-RU" b="1" i="1" dirty="0" smtClean="0">
                <a:solidFill>
                  <a:srgbClr val="002060"/>
                </a:solidFill>
              </a:rPr>
              <a:t>вопросительный, </a:t>
            </a:r>
            <a:r>
              <a:rPr lang="ru-RU" b="1" i="1" dirty="0">
                <a:solidFill>
                  <a:srgbClr val="002060"/>
                </a:solidFill>
              </a:rPr>
              <a:t>перестал задавать всякие вопросы, никакие события не вызывали его любопытства, где бы они ни происходили - в Космосе, на Земле или даже в собственной квартире. </a:t>
            </a:r>
            <a:endParaRPr lang="ru-RU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	Ещё </a:t>
            </a:r>
            <a:r>
              <a:rPr lang="ru-RU" b="1" i="1" dirty="0">
                <a:solidFill>
                  <a:srgbClr val="002060"/>
                </a:solidFill>
              </a:rPr>
              <a:t>через пару лет он потерял двоеточие и перестал объяснять людям свои поступки. </a:t>
            </a:r>
            <a:endParaRPr lang="ru-RU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	К </a:t>
            </a:r>
            <a:r>
              <a:rPr lang="ru-RU" b="1" i="1" dirty="0">
                <a:solidFill>
                  <a:srgbClr val="002060"/>
                </a:solidFill>
              </a:rPr>
              <a:t>концу жизни остались у него одни кавычки. Он не высказывал ни одной собственной идеи, он всё время кого-нибудь цитировал – так он разучился мыслить и дошёл до точки. Берегите знаки препинания!</a:t>
            </a:r>
            <a:endParaRPr lang="ru-RU" b="1" dirty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5122" name="Picture 2" descr="C:\Users\Admin\Downloads\EG60HwvXUAEP7T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52321" y="5445224"/>
            <a:ext cx="1385370" cy="1316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1046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2D1BB3"/>
                </a:solidFill>
              </a:rPr>
              <a:t>НЕМНОГО ЮМОРА …</a:t>
            </a:r>
            <a:endParaRPr lang="ru-RU" b="1" dirty="0">
              <a:solidFill>
                <a:srgbClr val="2D1BB3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i="1" dirty="0"/>
              <a:t>Когда знак пропущен или поставлен неправильно, это может привести к серьезным искажениям смысла. Один «пунктуационный» анекдот повествует о путешественнике, который в момент опасности пообещал «поставить статую золотую, пику держащую</a:t>
            </a:r>
            <a:r>
              <a:rPr lang="ru-RU" i="1" dirty="0" smtClean="0"/>
              <a:t>». Но</a:t>
            </a:r>
            <a:r>
              <a:rPr lang="ru-RU" i="1" dirty="0"/>
              <a:t>, когда опасность миновала, ему не захотелось раскошеливаться на статую из золота, и он дал распоряжение: «Поставьте статую, золотую пику держащую». Так он, ни одним словом не нарушив своего обещания, переносом запятой сильно сократил свои расходы.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4123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>
                <a:solidFill>
                  <a:srgbClr val="2D1BB3"/>
                </a:solidFill>
              </a:rPr>
              <a:t>У писателей есть </a:t>
            </a:r>
            <a:r>
              <a:rPr lang="ru-RU" b="1" i="1" dirty="0" smtClean="0">
                <a:solidFill>
                  <a:srgbClr val="2D1BB3"/>
                </a:solidFill>
              </a:rPr>
              <a:t>СВОИ предпочтения </a:t>
            </a:r>
            <a:r>
              <a:rPr lang="ru-RU" b="1" i="1" dirty="0">
                <a:solidFill>
                  <a:srgbClr val="2D1BB3"/>
                </a:solidFill>
              </a:rPr>
              <a:t>знаков. </a:t>
            </a:r>
            <a:endParaRPr lang="ru-RU" b="1" dirty="0">
              <a:solidFill>
                <a:srgbClr val="2D1BB3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i="1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Карамзин</a:t>
            </a:r>
            <a:r>
              <a:rPr lang="ru-RU" i="1" dirty="0"/>
              <a:t> уважает многоточие (которое и ввёл в письмо), </a:t>
            </a:r>
            <a:r>
              <a:rPr lang="ru-RU" i="1" dirty="0" smtClean="0"/>
              <a:t> </a:t>
            </a:r>
            <a:r>
              <a:rPr lang="ru-RU" b="1" i="1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Горький</a:t>
            </a:r>
            <a:r>
              <a:rPr lang="ru-RU" i="1" dirty="0"/>
              <a:t> и </a:t>
            </a:r>
            <a:r>
              <a:rPr lang="ru-RU" b="1" i="1" u="sn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Цветаева</a:t>
            </a:r>
            <a:r>
              <a:rPr lang="ru-RU" i="1" dirty="0"/>
              <a:t> любят тире, а </a:t>
            </a:r>
            <a:r>
              <a:rPr lang="ru-RU" b="1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Константин </a:t>
            </a:r>
            <a:r>
              <a:rPr lang="ru-RU" b="1" i="1" u="sn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Паустовский</a:t>
            </a:r>
            <a:r>
              <a:rPr lang="ru-RU" i="1" dirty="0"/>
              <a:t> пишет о точке. Молодым писателем написал он плохой рассказ и дал для поправок опытному редактору. И вот... «Я прочел рассказ и онемел. Это была прозрачная, литая проза. Всё стало выпуклым, ясным. От прежней </a:t>
            </a:r>
            <a:r>
              <a:rPr lang="ru-RU" i="1" dirty="0" err="1"/>
              <a:t>скомканности</a:t>
            </a:r>
            <a:r>
              <a:rPr lang="ru-RU" i="1" dirty="0"/>
              <a:t> и словесного разброда не осталось и тени. При этом действительно не было выброшено или прибавлено ни одного слова...</a:t>
            </a:r>
            <a:endParaRPr lang="ru-RU" dirty="0"/>
          </a:p>
          <a:p>
            <a:r>
              <a:rPr lang="ru-RU" i="1" dirty="0"/>
              <a:t>— Это чудо! — сказал я. — Как вы это сделали?</a:t>
            </a:r>
            <a:endParaRPr lang="ru-RU" dirty="0"/>
          </a:p>
          <a:p>
            <a:r>
              <a:rPr lang="ru-RU" i="1" dirty="0"/>
              <a:t>— Да просто расставил все знаки препинания, - сказал он. - Особенно тщательно я расставил точки. И абзацы. Это великая вещь, милый мой. </a:t>
            </a:r>
            <a:r>
              <a:rPr lang="ru-RU" b="1" i="1" dirty="0">
                <a:solidFill>
                  <a:srgbClr val="D60093"/>
                </a:solidFill>
              </a:rPr>
              <a:t>Ещё Пушкин говорил о знаках препинания. Они существуют, чтобы выделить мысль, привести слова в правильное соотношение и дать фразе лёгкость и правильное звучание. Знаки препинания — это как нотные знаки. Они твёрдо держат текст и не дают ему рассыпаться...</a:t>
            </a:r>
            <a:endParaRPr lang="ru-RU" b="1" dirty="0">
              <a:solidFill>
                <a:srgbClr val="D60093"/>
              </a:solidFill>
            </a:endParaRPr>
          </a:p>
          <a:p>
            <a:r>
              <a:rPr lang="ru-RU" i="1" dirty="0"/>
              <a:t>После этого я окончательно убедился, </a:t>
            </a:r>
            <a:r>
              <a:rPr lang="ru-RU" b="1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с какой поразительной силой действует на читателя точка, поставленная в нужном месте и вовремя</a:t>
            </a:r>
            <a:r>
              <a:rPr lang="ru-RU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».</a:t>
            </a:r>
            <a:endParaRPr lang="ru-RU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45764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spcAft>
                <a:spcPts val="0"/>
              </a:spcAft>
            </a:pPr>
            <a:r>
              <a:rPr lang="ru-RU" i="1" dirty="0" smtClean="0">
                <a:solidFill>
                  <a:srgbClr val="800000"/>
                </a:solidFill>
                <a:latin typeface="Arial Black"/>
                <a:ea typeface="Times New Roman"/>
                <a:cs typeface="Arial"/>
              </a:rPr>
              <a:t/>
            </a:r>
            <a:br>
              <a:rPr lang="ru-RU" i="1" dirty="0" smtClean="0">
                <a:solidFill>
                  <a:srgbClr val="800000"/>
                </a:solidFill>
                <a:latin typeface="Arial Black"/>
                <a:ea typeface="Times New Roman"/>
                <a:cs typeface="Arial"/>
              </a:rPr>
            </a:br>
            <a:r>
              <a:rPr lang="ru-RU" i="1" dirty="0" smtClean="0">
                <a:solidFill>
                  <a:srgbClr val="800000"/>
                </a:solidFill>
                <a:latin typeface="Arial Black"/>
                <a:ea typeface="Times New Roman"/>
                <a:cs typeface="Arial"/>
              </a:rPr>
              <a:t/>
            </a:r>
            <a:br>
              <a:rPr lang="ru-RU" i="1" dirty="0" smtClean="0">
                <a:solidFill>
                  <a:srgbClr val="800000"/>
                </a:solidFill>
                <a:latin typeface="Arial Black"/>
                <a:ea typeface="Times New Roman"/>
                <a:cs typeface="Arial"/>
              </a:rPr>
            </a:br>
            <a:r>
              <a:rPr lang="ru-RU" sz="2800" i="1" dirty="0" smtClean="0">
                <a:solidFill>
                  <a:srgbClr val="0070C0"/>
                </a:solidFill>
                <a:latin typeface="Arial Black"/>
                <a:ea typeface="Times New Roman"/>
                <a:cs typeface="Arial"/>
              </a:rPr>
              <a:t>Тире между подлежащим и сказуемым</a:t>
            </a:r>
            <a:br>
              <a:rPr lang="ru-RU" sz="2800" i="1" dirty="0" smtClean="0">
                <a:solidFill>
                  <a:srgbClr val="0070C0"/>
                </a:solidFill>
                <a:latin typeface="Arial Black"/>
                <a:ea typeface="Times New Roman"/>
                <a:cs typeface="Arial"/>
              </a:rPr>
            </a:br>
            <a:r>
              <a:rPr lang="ru-RU" sz="2800" dirty="0" smtClean="0">
                <a:solidFill>
                  <a:srgbClr val="0070C0"/>
                </a:solidFill>
                <a:latin typeface="Times New Roman"/>
                <a:ea typeface="Times New Roman"/>
              </a:rPr>
              <a:t/>
            </a:r>
            <a:br>
              <a:rPr lang="ru-RU" sz="2800" dirty="0" smtClean="0">
                <a:solidFill>
                  <a:srgbClr val="0070C0"/>
                </a:solidFill>
                <a:latin typeface="Times New Roman"/>
                <a:ea typeface="Times New Roman"/>
              </a:rPr>
            </a:br>
            <a:endParaRPr lang="ru-RU" sz="2800" dirty="0">
              <a:solidFill>
                <a:srgbClr val="0070C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3702396182"/>
              </p:ext>
            </p:extLst>
          </p:nvPr>
        </p:nvGraphicFramePr>
        <p:xfrm>
          <a:off x="395536" y="1628799"/>
          <a:ext cx="4176464" cy="444006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176464"/>
              </a:tblGrid>
              <a:tr h="3181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333399"/>
                          </a:solidFill>
                          <a:effectLst/>
                          <a:latin typeface="Arial Black"/>
                          <a:ea typeface="Times New Roman"/>
                          <a:cs typeface="Arial"/>
                        </a:rPr>
                        <a:t>Схема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43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 Black"/>
                          <a:ea typeface="Times New Roman"/>
                          <a:cs typeface="Arial"/>
                        </a:rPr>
                        <a:t>И. п. – И. п.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 Black"/>
                          <a:ea typeface="Times New Roman"/>
                          <a:cs typeface="Arial"/>
                        </a:rPr>
                        <a:t> 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 Black"/>
                          <a:ea typeface="Times New Roman"/>
                          <a:cs typeface="Arial"/>
                        </a:rPr>
                        <a:t>Н. Ф. – Н. Ф.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 Black"/>
                          <a:ea typeface="Times New Roman"/>
                          <a:cs typeface="Arial"/>
                        </a:rPr>
                        <a:t>И. п. – Н. Ф.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 Black"/>
                          <a:ea typeface="Times New Roman"/>
                          <a:cs typeface="Arial"/>
                        </a:rPr>
                        <a:t>Н. Ф. – И. п.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Тире при этом есть обязательно: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   - перед словами </a:t>
                      </a:r>
                      <a:r>
                        <a:rPr lang="ru-RU" sz="1400" dirty="0">
                          <a:effectLst/>
                          <a:latin typeface="Arial Black"/>
                          <a:ea typeface="Times New Roman"/>
                          <a:cs typeface="Arial"/>
                        </a:rPr>
                        <a:t>это, вот, значит, это значит;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 Black"/>
                          <a:ea typeface="Times New Roman"/>
                          <a:cs typeface="Arial"/>
                        </a:rPr>
                        <a:t> 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   - после </a:t>
                      </a:r>
                      <a:r>
                        <a:rPr lang="ru-RU" sz="1400" dirty="0">
                          <a:effectLst/>
                          <a:latin typeface="Arial Black"/>
                          <a:ea typeface="Times New Roman"/>
                          <a:cs typeface="Arial"/>
                        </a:rPr>
                        <a:t>однородных</a:t>
                      </a:r>
                      <a:r>
                        <a:rPr lang="ru-RU" sz="14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подлежащих.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Главным членом предложения может быть </a:t>
                      </a:r>
                      <a:r>
                        <a:rPr lang="ru-RU" sz="1400" u="sng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название, устойчивое выражение</a:t>
                      </a:r>
                      <a:r>
                        <a:rPr lang="ru-RU" sz="14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Объект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920786891"/>
              </p:ext>
            </p:extLst>
          </p:nvPr>
        </p:nvGraphicFramePr>
        <p:xfrm>
          <a:off x="4572000" y="1628800"/>
          <a:ext cx="4032448" cy="441270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032448"/>
              </a:tblGrid>
              <a:tr h="3131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33399"/>
                          </a:solidFill>
                          <a:effectLst/>
                          <a:latin typeface="Arial Black"/>
                          <a:ea typeface="Times New Roman"/>
                          <a:cs typeface="Arial"/>
                        </a:rPr>
                        <a:t>Пример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95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Мой старший </a:t>
                      </a:r>
                      <a:r>
                        <a:rPr lang="ru-RU" sz="1400" u="sng" dirty="0">
                          <a:solidFill>
                            <a:srgbClr val="000080"/>
                          </a:solidFill>
                          <a:effectLst/>
                          <a:latin typeface="Arial Black"/>
                          <a:ea typeface="Times New Roman"/>
                          <a:cs typeface="Arial"/>
                        </a:rPr>
                        <a:t>брат</a:t>
                      </a:r>
                      <a:r>
                        <a:rPr lang="ru-RU" sz="1400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– хороший </a:t>
                      </a:r>
                      <a:r>
                        <a:rPr lang="ru-RU" sz="1400" dirty="0">
                          <a:solidFill>
                            <a:srgbClr val="000080"/>
                          </a:solidFill>
                          <a:effectLst/>
                          <a:latin typeface="Arial Black"/>
                          <a:ea typeface="Times New Roman"/>
                          <a:cs typeface="Arial"/>
                        </a:rPr>
                        <a:t>инженер.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solidFill>
                            <a:srgbClr val="000080"/>
                          </a:solidFill>
                          <a:effectLst/>
                          <a:latin typeface="Arial Black"/>
                          <a:ea typeface="Times New Roman"/>
                          <a:cs typeface="Arial"/>
                        </a:rPr>
                        <a:t>Четырежды четыре</a:t>
                      </a:r>
                      <a:r>
                        <a:rPr lang="ru-RU" sz="1400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– </a:t>
                      </a:r>
                      <a:r>
                        <a:rPr lang="ru-RU" sz="1400" dirty="0">
                          <a:solidFill>
                            <a:srgbClr val="000080"/>
                          </a:solidFill>
                          <a:effectLst/>
                          <a:latin typeface="Arial Black"/>
                          <a:ea typeface="Times New Roman"/>
                          <a:cs typeface="Arial"/>
                        </a:rPr>
                        <a:t>шестнадцать.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solidFill>
                            <a:srgbClr val="000080"/>
                          </a:solidFill>
                          <a:effectLst/>
                          <a:latin typeface="Arial Black"/>
                          <a:ea typeface="Times New Roman"/>
                          <a:cs typeface="Arial"/>
                        </a:rPr>
                        <a:t>Площадь</a:t>
                      </a:r>
                      <a:r>
                        <a:rPr lang="ru-RU" sz="1400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квартиры – </a:t>
                      </a:r>
                      <a:r>
                        <a:rPr lang="ru-RU" sz="1400" dirty="0">
                          <a:solidFill>
                            <a:srgbClr val="000080"/>
                          </a:solidFill>
                          <a:effectLst/>
                          <a:latin typeface="Arial Black"/>
                          <a:ea typeface="Times New Roman"/>
                          <a:cs typeface="Arial"/>
                        </a:rPr>
                        <a:t>сорок кв. метров</a:t>
                      </a:r>
                      <a:r>
                        <a:rPr lang="ru-RU" sz="1400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solidFill>
                            <a:srgbClr val="000080"/>
                          </a:solidFill>
                          <a:effectLst/>
                          <a:latin typeface="Arial Black"/>
                          <a:ea typeface="Times New Roman"/>
                          <a:cs typeface="Arial"/>
                        </a:rPr>
                        <a:t>Двадцать человек</a:t>
                      </a:r>
                      <a:r>
                        <a:rPr lang="ru-RU" sz="1400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– это ваша </a:t>
                      </a:r>
                      <a:r>
                        <a:rPr lang="ru-RU" sz="1400" dirty="0">
                          <a:solidFill>
                            <a:srgbClr val="000080"/>
                          </a:solidFill>
                          <a:effectLst/>
                          <a:latin typeface="Arial Black"/>
                          <a:ea typeface="Times New Roman"/>
                          <a:cs typeface="Arial"/>
                        </a:rPr>
                        <a:t>квота.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u="none" strike="noStrike" dirty="0">
                          <a:solidFill>
                            <a:srgbClr val="000080"/>
                          </a:solidFill>
                          <a:effectLst/>
                          <a:latin typeface="Arial Black"/>
                          <a:ea typeface="Times New Roman"/>
                          <a:cs typeface="Arial"/>
                        </a:rPr>
                        <a:t> 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solidFill>
                            <a:srgbClr val="000080"/>
                          </a:solidFill>
                          <a:effectLst/>
                          <a:latin typeface="Arial Black"/>
                          <a:ea typeface="Times New Roman"/>
                          <a:cs typeface="Arial"/>
                        </a:rPr>
                        <a:t>Курить</a:t>
                      </a:r>
                      <a:r>
                        <a:rPr lang="ru-RU" sz="1400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– здоровью </a:t>
                      </a:r>
                      <a:r>
                        <a:rPr lang="ru-RU" sz="1400" dirty="0">
                          <a:solidFill>
                            <a:srgbClr val="000080"/>
                          </a:solidFill>
                          <a:effectLst/>
                          <a:latin typeface="Arial Black"/>
                          <a:ea typeface="Times New Roman"/>
                          <a:cs typeface="Arial"/>
                        </a:rPr>
                        <a:t>вредить.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Наша </a:t>
                      </a:r>
                      <a:r>
                        <a:rPr lang="ru-RU" sz="1400" u="sng" dirty="0">
                          <a:solidFill>
                            <a:srgbClr val="000080"/>
                          </a:solidFill>
                          <a:effectLst/>
                          <a:latin typeface="Arial Black"/>
                          <a:ea typeface="Times New Roman"/>
                          <a:cs typeface="Arial"/>
                        </a:rPr>
                        <a:t>задача</a:t>
                      </a:r>
                      <a:r>
                        <a:rPr lang="ru-RU" sz="1400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– </a:t>
                      </a:r>
                      <a:r>
                        <a:rPr lang="ru-RU" sz="1400" dirty="0">
                          <a:solidFill>
                            <a:srgbClr val="000080"/>
                          </a:solidFill>
                          <a:effectLst/>
                          <a:latin typeface="Arial Black"/>
                          <a:ea typeface="Times New Roman"/>
                          <a:cs typeface="Arial"/>
                        </a:rPr>
                        <a:t>выиграть</a:t>
                      </a:r>
                      <a:r>
                        <a:rPr lang="ru-RU" sz="1400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этот матч.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solidFill>
                            <a:srgbClr val="000080"/>
                          </a:solidFill>
                          <a:effectLst/>
                          <a:latin typeface="Arial Black"/>
                          <a:ea typeface="Times New Roman"/>
                          <a:cs typeface="Arial"/>
                        </a:rPr>
                        <a:t>Не навредить</a:t>
                      </a:r>
                      <a:r>
                        <a:rPr lang="ru-RU" sz="1400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– вот наша </a:t>
                      </a:r>
                      <a:r>
                        <a:rPr lang="ru-RU" sz="1400" dirty="0">
                          <a:solidFill>
                            <a:srgbClr val="000080"/>
                          </a:solidFill>
                          <a:effectLst/>
                          <a:latin typeface="Arial Black"/>
                          <a:ea typeface="Times New Roman"/>
                          <a:cs typeface="Arial"/>
                        </a:rPr>
                        <a:t>заповедь</a:t>
                      </a:r>
                      <a:r>
                        <a:rPr lang="ru-RU" sz="1400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 u="sng" dirty="0" smtClean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Построить</a:t>
                      </a:r>
                      <a:r>
                        <a:rPr lang="ru-RU" sz="1400" dirty="0" smtClean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дом – </a:t>
                      </a:r>
                      <a:r>
                        <a:rPr lang="ru-RU" sz="1400" dirty="0">
                          <a:solidFill>
                            <a:srgbClr val="000080"/>
                          </a:solidFill>
                          <a:effectLst/>
                          <a:latin typeface="Arial Black"/>
                          <a:ea typeface="Times New Roman"/>
                          <a:cs typeface="Arial"/>
                        </a:rPr>
                        <a:t>это </a:t>
                      </a:r>
                      <a:r>
                        <a:rPr lang="ru-RU" sz="1400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непростое дело.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Любить</a:t>
                      </a:r>
                      <a:r>
                        <a:rPr lang="ru-RU" sz="1400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стихи – </a:t>
                      </a:r>
                      <a:r>
                        <a:rPr lang="ru-RU" sz="1400" dirty="0">
                          <a:solidFill>
                            <a:srgbClr val="000080"/>
                          </a:solidFill>
                          <a:effectLst/>
                          <a:latin typeface="Arial Black"/>
                          <a:ea typeface="Times New Roman"/>
                          <a:cs typeface="Arial"/>
                        </a:rPr>
                        <a:t>значит</a:t>
                      </a:r>
                      <a:r>
                        <a:rPr lang="ru-RU" sz="1400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учить их.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400" u="sng" dirty="0" smtClean="0">
                        <a:solidFill>
                          <a:srgbClr val="00008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400" u="sng" dirty="0" smtClean="0">
                        <a:solidFill>
                          <a:srgbClr val="00008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u="sng" dirty="0" smtClean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Токио</a:t>
                      </a:r>
                      <a:r>
                        <a:rPr lang="ru-RU" sz="1400" u="sng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, Лондон, Париж, Шанхай, Москва, Нью</a:t>
                      </a:r>
                      <a:r>
                        <a:rPr lang="ru-RU" sz="1400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ru-RU" sz="1400" u="sng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Йорк</a:t>
                      </a:r>
                      <a:r>
                        <a:rPr lang="ru-RU" sz="1400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– крупнейшие города мира.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u="none" strike="noStrike" dirty="0">
                          <a:solidFill>
                            <a:srgbClr val="000080"/>
                          </a:solidFill>
                          <a:effectLst/>
                          <a:latin typeface="Arial Black"/>
                          <a:ea typeface="Times New Roman"/>
                          <a:cs typeface="Arial"/>
                        </a:rPr>
                        <a:t> 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solidFill>
                            <a:srgbClr val="000080"/>
                          </a:solidFill>
                          <a:effectLst/>
                          <a:latin typeface="Arial Black"/>
                          <a:ea typeface="Times New Roman"/>
                          <a:cs typeface="Arial"/>
                        </a:rPr>
                        <a:t>«Что делать?»</a:t>
                      </a:r>
                      <a:r>
                        <a:rPr lang="ru-RU" sz="1400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- роман Чернышевского.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solidFill>
                            <a:srgbClr val="000080"/>
                          </a:solidFill>
                          <a:effectLst/>
                          <a:latin typeface="Arial Black"/>
                          <a:ea typeface="Times New Roman"/>
                          <a:cs typeface="Arial"/>
                        </a:rPr>
                        <a:t>«Голоден как волк»</a:t>
                      </a:r>
                      <a:r>
                        <a:rPr lang="ru-RU" sz="1400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- фразеологизм.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692696"/>
            <a:ext cx="7848872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8559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22114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2500" b="1" i="1" dirty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Тире при таких подлежащих и сказуемых обычно не ставится:</a:t>
            </a:r>
            <a:r>
              <a:rPr lang="ru-RU" sz="25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5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ru-RU" sz="2500" i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1667761942"/>
              </p:ext>
            </p:extLst>
          </p:nvPr>
        </p:nvGraphicFramePr>
        <p:xfrm>
          <a:off x="683568" y="1052736"/>
          <a:ext cx="8136904" cy="525658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068452"/>
                <a:gridCol w="4068452"/>
              </a:tblGrid>
              <a:tr h="1946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333399"/>
                          </a:solidFill>
                          <a:effectLst/>
                          <a:latin typeface="Arial Black"/>
                          <a:ea typeface="Times New Roman"/>
                          <a:cs typeface="Arial"/>
                        </a:rPr>
                        <a:t>Правило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333399"/>
                          </a:solidFill>
                          <a:effectLst/>
                          <a:latin typeface="Arial Black"/>
                          <a:ea typeface="Times New Roman"/>
                          <a:cs typeface="Arial"/>
                        </a:rPr>
                        <a:t>Пример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314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Arial Black"/>
                          <a:ea typeface="Times New Roman"/>
                          <a:cs typeface="Arial"/>
                        </a:rPr>
                        <a:t>1</a:t>
                      </a:r>
                      <a:r>
                        <a:rPr lang="ru-RU" sz="1200" baseline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2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При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Arial Black"/>
                          <a:ea typeface="Times New Roman"/>
                          <a:cs typeface="Arial"/>
                        </a:rPr>
                        <a:t>обратном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п</a:t>
                      </a:r>
                      <a:r>
                        <a:rPr lang="ru-RU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орядке слов.                                 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Arial Black"/>
                          <a:ea typeface="Times New Roman"/>
                          <a:cs typeface="Arial"/>
                        </a:rPr>
                        <a:t>2.</a:t>
                      </a:r>
                      <a:r>
                        <a:rPr lang="ru-RU" sz="12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Если перед сказуемым</a:t>
                      </a:r>
                      <a:r>
                        <a:rPr lang="ru-RU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:                                         </a:t>
                      </a:r>
                      <a:endParaRPr lang="ru-RU" sz="1200" dirty="0" smtClean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-отрицание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Arial Black"/>
                          <a:ea typeface="Times New Roman"/>
                          <a:cs typeface="Arial"/>
                        </a:rPr>
                        <a:t>не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 сравнительный союз (в роли связки):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Arial Black"/>
                          <a:ea typeface="Times New Roman"/>
                          <a:cs typeface="Arial"/>
                        </a:rPr>
                        <a:t>как, словно, будто, точно, что, все равно что, вроде как и пр.;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 какой-либо иной союз;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 вводное слово;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 частица;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 наречие;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 не согласованное с ним дополнение.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Black"/>
                          <a:ea typeface="Times New Roman"/>
                          <a:cs typeface="Arial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Arial Black"/>
                          <a:ea typeface="Times New Roman"/>
                          <a:cs typeface="Arial"/>
                        </a:rPr>
                        <a:t>3.</a:t>
                      </a:r>
                      <a:r>
                        <a:rPr lang="ru-RU" sz="12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Если подлежащие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 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Arial Black"/>
                          <a:ea typeface="Times New Roman"/>
                          <a:cs typeface="Arial"/>
                        </a:rPr>
                        <a:t>местоимение.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 dirty="0" smtClean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Хороший </a:t>
                      </a:r>
                      <a:r>
                        <a:rPr lang="ru-RU" sz="1200" dirty="0">
                          <a:solidFill>
                            <a:srgbClr val="000080"/>
                          </a:solidFill>
                          <a:effectLst/>
                          <a:latin typeface="Arial Black"/>
                          <a:ea typeface="Times New Roman"/>
                          <a:cs typeface="Arial"/>
                        </a:rPr>
                        <a:t>инженер</a:t>
                      </a:r>
                      <a:r>
                        <a:rPr lang="ru-RU" sz="1200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мой старший </a:t>
                      </a:r>
                      <a:r>
                        <a:rPr lang="ru-RU" sz="1200" u="sng" dirty="0">
                          <a:solidFill>
                            <a:srgbClr val="000080"/>
                          </a:solidFill>
                          <a:effectLst/>
                          <a:latin typeface="Arial Black"/>
                          <a:ea typeface="Times New Roman"/>
                          <a:cs typeface="Arial"/>
                        </a:rPr>
                        <a:t>брат</a:t>
                      </a:r>
                      <a:r>
                        <a:rPr lang="ru-RU" sz="1200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, а платят ему мало.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u="sng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Сердце</a:t>
                      </a:r>
                      <a:r>
                        <a:rPr lang="ru-RU" sz="1200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>
                          <a:solidFill>
                            <a:srgbClr val="000080"/>
                          </a:solidFill>
                          <a:effectLst/>
                          <a:latin typeface="Arial Black"/>
                          <a:ea typeface="Times New Roman"/>
                          <a:cs typeface="Arial"/>
                        </a:rPr>
                        <a:t>не</a:t>
                      </a:r>
                      <a:r>
                        <a:rPr lang="ru-RU" sz="1200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камень.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u="sng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Ломать</a:t>
                      </a:r>
                      <a:r>
                        <a:rPr lang="ru-RU" sz="1200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>
                          <a:solidFill>
                            <a:srgbClr val="000080"/>
                          </a:solidFill>
                          <a:effectLst/>
                          <a:latin typeface="Arial Black"/>
                          <a:ea typeface="Times New Roman"/>
                          <a:cs typeface="Arial"/>
                        </a:rPr>
                        <a:t>не </a:t>
                      </a:r>
                      <a:r>
                        <a:rPr lang="ru-RU" sz="1200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строить.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u="sng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Руки</a:t>
                      </a:r>
                      <a:r>
                        <a:rPr lang="ru-RU" sz="1200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у тебя </a:t>
                      </a:r>
                      <a:r>
                        <a:rPr lang="ru-RU" sz="1200" dirty="0">
                          <a:solidFill>
                            <a:srgbClr val="000080"/>
                          </a:solidFill>
                          <a:effectLst/>
                          <a:latin typeface="Arial Black"/>
                          <a:ea typeface="Times New Roman"/>
                          <a:cs typeface="Arial"/>
                        </a:rPr>
                        <a:t>что </a:t>
                      </a:r>
                      <a:r>
                        <a:rPr lang="ru-RU" sz="1200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шатуны.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u="sng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Петр</a:t>
                      </a:r>
                      <a:r>
                        <a:rPr lang="ru-RU" sz="1200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>
                          <a:solidFill>
                            <a:srgbClr val="000080"/>
                          </a:solidFill>
                          <a:effectLst/>
                          <a:latin typeface="Arial Black"/>
                          <a:ea typeface="Times New Roman"/>
                          <a:cs typeface="Arial"/>
                        </a:rPr>
                        <a:t>вроде как</a:t>
                      </a:r>
                      <a:r>
                        <a:rPr lang="ru-RU" sz="1200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его советник.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u="sng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Антон</a:t>
                      </a:r>
                      <a:r>
                        <a:rPr lang="ru-RU" sz="1200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>
                          <a:solidFill>
                            <a:srgbClr val="000080"/>
                          </a:solidFill>
                          <a:effectLst/>
                          <a:latin typeface="Arial Black"/>
                          <a:ea typeface="Times New Roman"/>
                          <a:cs typeface="Arial"/>
                        </a:rPr>
                        <a:t>тоже</a:t>
                      </a:r>
                      <a:r>
                        <a:rPr lang="ru-RU" sz="1200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член его команды.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u="sng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Петя</a:t>
                      </a:r>
                      <a:r>
                        <a:rPr lang="ru-RU" sz="1200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200" dirty="0">
                          <a:solidFill>
                            <a:srgbClr val="000080"/>
                          </a:solidFill>
                          <a:effectLst/>
                          <a:latin typeface="Arial Black"/>
                          <a:ea typeface="Times New Roman"/>
                          <a:cs typeface="Arial"/>
                        </a:rPr>
                        <a:t>право</a:t>
                      </a:r>
                      <a:r>
                        <a:rPr lang="ru-RU" sz="1200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, малый неглупый.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Наше </a:t>
                      </a:r>
                      <a:r>
                        <a:rPr lang="ru-RU" sz="1200" u="sng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дело</a:t>
                      </a:r>
                      <a:r>
                        <a:rPr lang="ru-RU" sz="1200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>
                          <a:solidFill>
                            <a:srgbClr val="000080"/>
                          </a:solidFill>
                          <a:effectLst/>
                          <a:latin typeface="Arial Black"/>
                          <a:ea typeface="Times New Roman"/>
                          <a:cs typeface="Arial"/>
                        </a:rPr>
                        <a:t>просто</a:t>
                      </a:r>
                      <a:r>
                        <a:rPr lang="ru-RU" sz="1200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посмотреть.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u="none" strike="noStrike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u="sng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Костя</a:t>
                      </a:r>
                      <a:r>
                        <a:rPr lang="ru-RU" sz="1200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>
                          <a:solidFill>
                            <a:srgbClr val="000080"/>
                          </a:solidFill>
                          <a:effectLst/>
                          <a:latin typeface="Arial Black"/>
                          <a:ea typeface="Times New Roman"/>
                          <a:cs typeface="Arial"/>
                        </a:rPr>
                        <a:t>теперь</a:t>
                      </a:r>
                      <a:r>
                        <a:rPr lang="ru-RU" sz="1200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студент.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u="none" strike="noStrike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u="sng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Платон</a:t>
                      </a:r>
                      <a:r>
                        <a:rPr lang="ru-RU" sz="1200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>
                          <a:solidFill>
                            <a:srgbClr val="000080"/>
                          </a:solidFill>
                          <a:effectLst/>
                          <a:latin typeface="Arial Black"/>
                          <a:ea typeface="Times New Roman"/>
                          <a:cs typeface="Arial"/>
                        </a:rPr>
                        <a:t>мне </a:t>
                      </a:r>
                      <a:r>
                        <a:rPr lang="ru-RU" sz="1200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друг…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200" u="sng" dirty="0" smtClean="0">
                        <a:solidFill>
                          <a:srgbClr val="000080"/>
                        </a:solidFill>
                        <a:effectLst/>
                        <a:latin typeface="Arial Black"/>
                        <a:ea typeface="Times New Roman"/>
                        <a:cs typeface="Arial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200" u="sng" dirty="0" smtClean="0">
                        <a:solidFill>
                          <a:srgbClr val="000080"/>
                        </a:solidFill>
                        <a:effectLst/>
                        <a:latin typeface="Arial Black"/>
                        <a:ea typeface="Times New Roman"/>
                        <a:cs typeface="Arial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u="sng" dirty="0" smtClean="0">
                          <a:solidFill>
                            <a:srgbClr val="000080"/>
                          </a:solidFill>
                          <a:effectLst/>
                          <a:latin typeface="Arial Black"/>
                          <a:ea typeface="Times New Roman"/>
                          <a:cs typeface="Arial"/>
                        </a:rPr>
                        <a:t>Он</a:t>
                      </a:r>
                      <a:r>
                        <a:rPr lang="ru-RU" sz="1200" dirty="0" smtClean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порча, </a:t>
                      </a:r>
                      <a:r>
                        <a:rPr lang="ru-RU" sz="1200" u="sng" dirty="0">
                          <a:solidFill>
                            <a:srgbClr val="000080"/>
                          </a:solidFill>
                          <a:effectLst/>
                          <a:latin typeface="Arial Black"/>
                          <a:ea typeface="Times New Roman"/>
                          <a:cs typeface="Arial"/>
                        </a:rPr>
                        <a:t>он</a:t>
                      </a:r>
                      <a:r>
                        <a:rPr lang="ru-RU" sz="1200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чума</a:t>
                      </a:r>
                      <a:r>
                        <a:rPr lang="ru-RU" sz="1000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… (</a:t>
                      </a:r>
                      <a:r>
                        <a:rPr lang="ru-RU" sz="1000" dirty="0" err="1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Кр</a:t>
                      </a:r>
                      <a:r>
                        <a:rPr lang="ru-RU" sz="1000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.)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87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Arial Black"/>
                          <a:ea typeface="Times New Roman"/>
                          <a:cs typeface="Arial"/>
                        </a:rPr>
                        <a:t>Тире</a:t>
                      </a:r>
                      <a:r>
                        <a:rPr lang="ru-RU" sz="10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в указанных выше случаях иногда может и ставится –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для интонационного подчеркивания</a:t>
                      </a:r>
                      <a:r>
                        <a:rPr lang="ru-RU" sz="10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u="sng" dirty="0" smtClean="0">
                          <a:solidFill>
                            <a:srgbClr val="000080"/>
                          </a:solidFill>
                          <a:effectLst/>
                          <a:latin typeface="Arial Black"/>
                          <a:ea typeface="Times New Roman"/>
                          <a:cs typeface="Arial"/>
                        </a:rPr>
                        <a:t>Я</a:t>
                      </a:r>
                      <a:r>
                        <a:rPr lang="ru-RU" sz="1000" dirty="0" smtClean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– человек не гордый…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u="sng" dirty="0">
                          <a:solidFill>
                            <a:srgbClr val="000080"/>
                          </a:solidFill>
                          <a:effectLst/>
                          <a:latin typeface="Arial Black"/>
                          <a:ea typeface="Times New Roman"/>
                          <a:cs typeface="Arial"/>
                        </a:rPr>
                        <a:t>Это</a:t>
                      </a:r>
                      <a:r>
                        <a:rPr lang="ru-RU" sz="1000" dirty="0">
                          <a:solidFill>
                            <a:srgbClr val="00008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– ужасная глупость.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8199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16632"/>
            <a:ext cx="7772400" cy="1224136"/>
          </a:xfrm>
        </p:spPr>
        <p:txBody>
          <a:bodyPr>
            <a:noAutofit/>
          </a:bodyPr>
          <a:lstStyle/>
          <a:p>
            <a:pPr algn="ctr"/>
            <a:r>
              <a:rPr lang="ru-RU" sz="2600" b="1" i="1" dirty="0" smtClean="0">
                <a:solidFill>
                  <a:srgbClr val="FF0000"/>
                </a:solidFill>
              </a:rPr>
              <a:t/>
            </a:r>
            <a:br>
              <a:rPr lang="ru-RU" sz="2600" b="1" i="1" dirty="0" smtClean="0">
                <a:solidFill>
                  <a:srgbClr val="FF0000"/>
                </a:solidFill>
              </a:rPr>
            </a:br>
            <a:r>
              <a:rPr lang="ru-RU" sz="2500" b="1" i="1" dirty="0" smtClean="0">
                <a:solidFill>
                  <a:srgbClr val="FF0000"/>
                </a:solidFill>
              </a:rPr>
              <a:t>Укажите </a:t>
            </a:r>
            <a:r>
              <a:rPr lang="ru-RU" sz="2500" b="1" i="1" dirty="0">
                <a:solidFill>
                  <a:srgbClr val="FF0000"/>
                </a:solidFill>
              </a:rPr>
              <a:t>номера предложений, где следует поставить тире.</a:t>
            </a:r>
            <a:br>
              <a:rPr lang="ru-RU" sz="2500" b="1" i="1" dirty="0">
                <a:solidFill>
                  <a:srgbClr val="FF0000"/>
                </a:solidFill>
              </a:rPr>
            </a:br>
            <a:endParaRPr lang="ru-RU" sz="2500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sz="3500" b="1" dirty="0" smtClean="0"/>
              <a:t>1</a:t>
            </a:r>
            <a:r>
              <a:rPr lang="ru-RU" sz="3500" b="1" dirty="0"/>
              <a:t>.</a:t>
            </a:r>
            <a:r>
              <a:rPr lang="ru-RU" sz="3800" b="1" dirty="0"/>
              <a:t> Береза любимое дерево русского народа.</a:t>
            </a:r>
          </a:p>
          <a:p>
            <a:r>
              <a:rPr lang="ru-RU" sz="3800" b="1" dirty="0"/>
              <a:t>2. Снег для тетеревов главнейшее убежище от хищников.</a:t>
            </a:r>
          </a:p>
          <a:p>
            <a:r>
              <a:rPr lang="ru-RU" sz="3800" b="1" dirty="0"/>
              <a:t>3. Выезжать в ночное большой праздник для крестьянских ребятишек.</a:t>
            </a:r>
          </a:p>
          <a:p>
            <a:r>
              <a:rPr lang="ru-RU" sz="3800" b="1" dirty="0"/>
              <a:t>4. Любовь не вздохи на скамейке и не гулянье при луне.</a:t>
            </a:r>
          </a:p>
          <a:p>
            <a:r>
              <a:rPr lang="ru-RU" sz="3800" b="1" dirty="0" smtClean="0"/>
              <a:t>5.</a:t>
            </a:r>
            <a:r>
              <a:rPr lang="ru-RU" sz="3800" b="1" dirty="0"/>
              <a:t> Береги платье </a:t>
            </a:r>
            <a:r>
              <a:rPr lang="ru-RU" sz="3800" b="1" dirty="0" err="1"/>
              <a:t>снову</a:t>
            </a:r>
            <a:r>
              <a:rPr lang="ru-RU" sz="3800" b="1" dirty="0"/>
              <a:t>, а честь смолоду.</a:t>
            </a:r>
          </a:p>
          <a:p>
            <a:r>
              <a:rPr lang="ru-RU" sz="3800" b="1" dirty="0"/>
              <a:t>7. Небо словно раскинутый шатер.</a:t>
            </a:r>
          </a:p>
          <a:p>
            <a:r>
              <a:rPr lang="ru-RU" sz="3800" b="1" dirty="0"/>
              <a:t>8. В этом городе знать три языка ненужная роскошь.</a:t>
            </a:r>
          </a:p>
          <a:p>
            <a:r>
              <a:rPr lang="ru-RU" sz="3800" b="1" dirty="0"/>
              <a:t>9. Комедия «Горе от ума» актуальна и поучительна.</a:t>
            </a:r>
          </a:p>
          <a:p>
            <a:r>
              <a:rPr lang="ru-RU" sz="3800" b="1" dirty="0"/>
              <a:t>10. Сто голов сто умов.</a:t>
            </a:r>
          </a:p>
          <a:p>
            <a:r>
              <a:rPr lang="ru-RU" sz="3800" b="1" dirty="0" smtClean="0"/>
              <a:t> </a:t>
            </a:r>
            <a:r>
              <a:rPr lang="ru-RU" sz="3800" b="1" dirty="0"/>
              <a:t>11. Быть поэтом значит петь раздолье</a:t>
            </a:r>
            <a:r>
              <a:rPr lang="ru-RU" sz="3800" b="1" dirty="0" smtClean="0"/>
              <a:t>.</a:t>
            </a:r>
          </a:p>
          <a:p>
            <a:r>
              <a:rPr lang="ru-RU" sz="3800" b="1" dirty="0" smtClean="0"/>
              <a:t>12</a:t>
            </a:r>
            <a:r>
              <a:rPr lang="ru-RU" sz="3800" b="1" dirty="0"/>
              <a:t>. </a:t>
            </a:r>
            <a:r>
              <a:rPr lang="ru-RU" sz="3800" b="1" dirty="0" smtClean="0"/>
              <a:t>Твое </a:t>
            </a:r>
            <a:r>
              <a:rPr lang="ru-RU" sz="3800" b="1" dirty="0"/>
              <a:t>лицо как маков цвет.</a:t>
            </a:r>
          </a:p>
          <a:p>
            <a:r>
              <a:rPr lang="ru-RU" sz="3800" b="1" dirty="0" smtClean="0"/>
              <a:t>13.</a:t>
            </a:r>
            <a:r>
              <a:rPr lang="ru-RU" sz="3800" b="1" dirty="0"/>
              <a:t> </a:t>
            </a:r>
            <a:r>
              <a:rPr lang="ru-RU" sz="3800" b="1" dirty="0" smtClean="0"/>
              <a:t>Ртуть </a:t>
            </a:r>
            <a:r>
              <a:rPr lang="ru-RU" sz="3800" b="1" dirty="0"/>
              <a:t>тоже металл.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24246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5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Знаки препинания при однородных членах предложения.</a:t>
            </a:r>
            <a:br>
              <a:rPr lang="ru-RU" sz="25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endParaRPr lang="ru-RU" sz="25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19" name="Объект 18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2229153659"/>
              </p:ext>
            </p:extLst>
          </p:nvPr>
        </p:nvGraphicFramePr>
        <p:xfrm>
          <a:off x="539552" y="980728"/>
          <a:ext cx="7992888" cy="5256583"/>
        </p:xfrm>
        <a:graphic>
          <a:graphicData uri="http://schemas.openxmlformats.org/drawingml/2006/table">
            <a:tbl>
              <a:tblPr firstRow="1" firstCol="1" bandRow="1"/>
              <a:tblGrid>
                <a:gridCol w="4431182"/>
                <a:gridCol w="3561706"/>
              </a:tblGrid>
              <a:tr h="4149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Запятая ставится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Запятая не ставится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74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1. </a:t>
                      </a:r>
                      <a:r>
                        <a:rPr lang="ru-RU" sz="1200" b="1" kern="1200" dirty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[ О,О, О]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200" b="1" kern="120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[О</a:t>
                      </a:r>
                      <a:r>
                        <a:rPr lang="ru-RU" sz="1200" kern="120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 и</a:t>
                      </a:r>
                      <a:r>
                        <a:rPr lang="ru-RU" sz="1200" b="1" kern="120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 О…]</a:t>
                      </a:r>
                      <a:r>
                        <a:rPr lang="ru-RU" sz="1200" kern="120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 </a:t>
                      </a:r>
                      <a:endParaRPr lang="ru-RU" sz="1200">
                        <a:effectLst/>
                        <a:latin typeface="Calibri"/>
                        <a:cs typeface="Times New Roman"/>
                      </a:endParaRPr>
                    </a:p>
                    <a:p>
                      <a:pPr marL="347345" indent="-34734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одиночные соединительные (да = и )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или разделительные (или, либо, )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18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2. </a:t>
                      </a:r>
                      <a:r>
                        <a:rPr lang="ru-RU" sz="1200" b="1" kern="1200" dirty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[ О, </a:t>
                      </a:r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а</a:t>
                      </a:r>
                      <a:r>
                        <a:rPr lang="ru-RU" sz="1200" b="1" kern="1200" dirty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 О] 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противительным союзом:  </a:t>
                      </a:r>
                      <a:r>
                        <a:rPr lang="ru-RU" sz="1200" b="1" kern="1200" dirty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но, да = а, да = но,  да и.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2. </a:t>
                      </a:r>
                      <a:r>
                        <a:rPr lang="ru-RU" sz="1200" b="1" kern="120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[О </a:t>
                      </a:r>
                      <a:r>
                        <a:rPr lang="ru-RU" sz="1200" kern="120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и</a:t>
                      </a:r>
                      <a:r>
                        <a:rPr lang="ru-RU" sz="1200" b="1" kern="120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 О,О</a:t>
                      </a:r>
                      <a:r>
                        <a:rPr lang="ru-RU" sz="1200" kern="120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 и</a:t>
                      </a:r>
                      <a:r>
                        <a:rPr lang="ru-RU" sz="1200" b="1" kern="120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 О…]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4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3. </a:t>
                      </a:r>
                      <a:r>
                        <a:rPr lang="ru-RU" sz="1200" b="1" kern="1200" dirty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[</a:t>
                      </a:r>
                      <a:r>
                        <a:rPr lang="ru-RU" sz="1200" b="1" kern="1200" dirty="0" err="1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О,</a:t>
                      </a:r>
                      <a:r>
                        <a:rPr lang="ru-RU" sz="1200" kern="1200" dirty="0" err="1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и</a:t>
                      </a:r>
                      <a:r>
                        <a:rPr lang="ru-RU" sz="1200" b="1" kern="1200" dirty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 О, </a:t>
                      </a:r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и</a:t>
                      </a:r>
                      <a:r>
                        <a:rPr lang="ru-RU" sz="1200" b="1" kern="1200" dirty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 О…]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    [ </a:t>
                      </a:r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и</a:t>
                      </a:r>
                      <a:r>
                        <a:rPr lang="ru-RU" sz="1200" b="1" kern="1200" dirty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ru-RU" sz="1200" b="1" kern="1200" dirty="0" err="1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О,</a:t>
                      </a:r>
                      <a:r>
                        <a:rPr lang="ru-RU" sz="1200" kern="1200" dirty="0" err="1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и</a:t>
                      </a:r>
                      <a:r>
                        <a:rPr lang="ru-RU" sz="1200" b="1" kern="1200" dirty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ru-RU" sz="1200" b="1" kern="1200" dirty="0" err="1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О,</a:t>
                      </a:r>
                      <a:r>
                        <a:rPr lang="ru-RU" sz="1200" kern="1200" dirty="0" err="1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и</a:t>
                      </a:r>
                      <a:r>
                        <a:rPr lang="ru-RU" sz="1200" b="1" kern="1200" dirty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 О]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    [ </a:t>
                      </a:r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ни</a:t>
                      </a:r>
                      <a:r>
                        <a:rPr lang="ru-RU" sz="1200" b="1" kern="1200" dirty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ru-RU" sz="1200" b="1" kern="1200" dirty="0" err="1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О,</a:t>
                      </a:r>
                      <a:r>
                        <a:rPr lang="ru-RU" sz="1200" kern="1200" dirty="0" err="1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ни</a:t>
                      </a:r>
                      <a:r>
                        <a:rPr lang="ru-RU" sz="1200" b="1" kern="1200" dirty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ru-RU" sz="1200" b="1" kern="1200" dirty="0" err="1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О,</a:t>
                      </a:r>
                      <a:r>
                        <a:rPr lang="ru-RU" sz="1200" kern="1200" dirty="0" err="1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ни</a:t>
                      </a:r>
                      <a:r>
                        <a:rPr lang="ru-RU" sz="1200" b="1" kern="1200" dirty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 О]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    [ </a:t>
                      </a:r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то</a:t>
                      </a:r>
                      <a:r>
                        <a:rPr lang="ru-RU" sz="1200" b="1" kern="1200" dirty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ru-RU" sz="1200" b="1" kern="1200" dirty="0" err="1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О,</a:t>
                      </a:r>
                      <a:r>
                        <a:rPr lang="ru-RU" sz="1200" kern="1200" dirty="0" err="1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то</a:t>
                      </a:r>
                      <a:r>
                        <a:rPr lang="ru-RU" sz="1200" b="1" kern="1200" dirty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 О]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    [ </a:t>
                      </a:r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не то </a:t>
                      </a:r>
                      <a:r>
                        <a:rPr lang="ru-RU" sz="1200" b="1" kern="1200" dirty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О, </a:t>
                      </a:r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не то </a:t>
                      </a:r>
                      <a:r>
                        <a:rPr lang="ru-RU" sz="1200" b="1" kern="1200" dirty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О…]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highlight>
                            <a:srgbClr val="C0C0C0"/>
                          </a:highlight>
                          <a:latin typeface="Calibri"/>
                          <a:ea typeface="Calibri"/>
                          <a:cs typeface="Times New Roman"/>
                        </a:rPr>
                        <a:t>Если в предложении больше 2 </a:t>
                      </a:r>
                      <a:r>
                        <a:rPr lang="ru-RU" sz="1200" dirty="0" err="1">
                          <a:effectLst/>
                          <a:highlight>
                            <a:srgbClr val="C0C0C0"/>
                          </a:highlight>
                          <a:latin typeface="Calibri"/>
                          <a:ea typeface="Calibri"/>
                          <a:cs typeface="Times New Roman"/>
                        </a:rPr>
                        <a:t>однор</a:t>
                      </a:r>
                      <a:r>
                        <a:rPr lang="ru-RU" sz="1200" dirty="0">
                          <a:effectLst/>
                          <a:highlight>
                            <a:srgbClr val="C0C0C0"/>
                          </a:highlight>
                          <a:latin typeface="Calibri"/>
                          <a:ea typeface="Calibri"/>
                          <a:cs typeface="Times New Roman"/>
                        </a:rPr>
                        <a:t>. чл., а союз </a:t>
                      </a:r>
                      <a:r>
                        <a:rPr lang="ru-RU" sz="1200" b="1" dirty="0">
                          <a:effectLst/>
                          <a:highlight>
                            <a:srgbClr val="C0C0C0"/>
                          </a:highlight>
                          <a:latin typeface="Calibri"/>
                          <a:ea typeface="Calibri"/>
                          <a:cs typeface="Times New Roman"/>
                        </a:rPr>
                        <a:t>И (ДА, ИЛИ)</a:t>
                      </a:r>
                      <a:r>
                        <a:rPr lang="ru-RU" sz="1200" dirty="0">
                          <a:effectLst/>
                          <a:highlight>
                            <a:srgbClr val="C0C0C0"/>
                          </a:highlight>
                          <a:latin typeface="Calibri"/>
                          <a:ea typeface="Calibri"/>
                          <a:cs typeface="Times New Roman"/>
                        </a:rPr>
                        <a:t> стоит не перед каждым из них, но хотя бы только перед двумя, то запятая ставится между всеми однородным членами, в том числе и перед первым союзом.</a:t>
                      </a: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Татьяна верила </a:t>
                      </a:r>
                      <a:r>
                        <a:rPr lang="ru-RU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преданьям</a:t>
                      </a:r>
                      <a:r>
                        <a:rPr lang="ru-RU" sz="1200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простонародной старины, и </a:t>
                      </a:r>
                      <a:r>
                        <a:rPr lang="ru-RU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снам</a:t>
                      </a:r>
                      <a:r>
                        <a:rPr lang="ru-RU" sz="1200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, и карточным </a:t>
                      </a:r>
                      <a:r>
                        <a:rPr lang="ru-RU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гаданьям</a:t>
                      </a:r>
                      <a:r>
                        <a:rPr lang="ru-RU" sz="1200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, и </a:t>
                      </a:r>
                      <a:r>
                        <a:rPr lang="ru-RU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предсказаниям </a:t>
                      </a:r>
                      <a:r>
                        <a:rPr lang="ru-RU" sz="1200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луны. 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3. Если два однородных члена предложения, соединены повторяющимися союзами (и, ни- ни, образуют устойчивое сочетание.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И день и ночь,                 и ни да ни нет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Ни два ни полтора,        и так и сяк…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Ни дать ни взять             и холод 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28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4. </a:t>
                      </a:r>
                      <a:r>
                        <a:rPr lang="ru-RU" sz="1200" b="1" kern="1200" dirty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[ </a:t>
                      </a:r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не только </a:t>
                      </a:r>
                      <a:r>
                        <a:rPr lang="ru-RU" sz="1200" b="1" kern="1200" dirty="0" err="1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О,</a:t>
                      </a:r>
                      <a:r>
                        <a:rPr lang="ru-RU" sz="1200" kern="1200" dirty="0" err="1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но</a:t>
                      </a:r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 и</a:t>
                      </a:r>
                      <a:r>
                        <a:rPr lang="ru-RU" sz="1200" b="1" kern="1200" dirty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 О…]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    [ </a:t>
                      </a:r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как </a:t>
                      </a:r>
                      <a:r>
                        <a:rPr lang="ru-RU" sz="1200" b="1" kern="1200" dirty="0" err="1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О,</a:t>
                      </a:r>
                      <a:r>
                        <a:rPr lang="ru-RU" sz="1200" kern="1200" dirty="0" err="1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так</a:t>
                      </a:r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 и</a:t>
                      </a:r>
                      <a:r>
                        <a:rPr lang="ru-RU" sz="1200" b="1" kern="1200" dirty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 О…]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    [ </a:t>
                      </a:r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хотя и </a:t>
                      </a:r>
                      <a:r>
                        <a:rPr lang="ru-RU" sz="1200" b="1" kern="1200" dirty="0" err="1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О,</a:t>
                      </a:r>
                      <a:r>
                        <a:rPr lang="ru-RU" sz="1200" kern="1200" dirty="0" err="1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но</a:t>
                      </a:r>
                      <a:r>
                        <a:rPr lang="ru-RU" sz="1200" b="1" kern="1200" dirty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Arial"/>
                        </a:rPr>
                        <a:t> О…]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" name="Rectangle 14"/>
          <p:cNvSpPr>
            <a:spLocks noChangeArrowheads="1"/>
          </p:cNvSpPr>
          <p:nvPr/>
        </p:nvSpPr>
        <p:spPr bwMode="auto">
          <a:xfrm>
            <a:off x="1166813" y="22463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2215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Admin\Downloads\img_user_file_556728447eaf6_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496944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5711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-171400"/>
            <a:ext cx="7772400" cy="1656184"/>
          </a:xfrm>
        </p:spPr>
        <p:txBody>
          <a:bodyPr>
            <a:normAutofit fontScale="90000"/>
          </a:bodyPr>
          <a:lstStyle/>
          <a:p>
            <a:r>
              <a:rPr lang="ru-RU" sz="2200" b="1" i="1" dirty="0" smtClean="0">
                <a:solidFill>
                  <a:srgbClr val="002060"/>
                </a:solidFill>
              </a:rPr>
              <a:t/>
            </a:r>
            <a:br>
              <a:rPr lang="ru-RU" sz="2200" b="1" i="1" dirty="0" smtClean="0">
                <a:solidFill>
                  <a:srgbClr val="002060"/>
                </a:solidFill>
              </a:rPr>
            </a:br>
            <a:r>
              <a:rPr lang="ru-RU" sz="2200" b="1" i="1" dirty="0">
                <a:solidFill>
                  <a:srgbClr val="002060"/>
                </a:solidFill>
              </a:rPr>
              <a:t/>
            </a:r>
            <a:br>
              <a:rPr lang="ru-RU" sz="2200" b="1" i="1" dirty="0">
                <a:solidFill>
                  <a:srgbClr val="002060"/>
                </a:solidFill>
              </a:rPr>
            </a:br>
            <a:r>
              <a:rPr lang="ru-RU" sz="2200" b="1" i="1" dirty="0" smtClean="0">
                <a:solidFill>
                  <a:srgbClr val="002060"/>
                </a:solidFill>
              </a:rPr>
              <a:t/>
            </a:r>
            <a:br>
              <a:rPr lang="ru-RU" sz="2200" b="1" i="1" dirty="0" smtClean="0">
                <a:solidFill>
                  <a:srgbClr val="002060"/>
                </a:solidFill>
              </a:rPr>
            </a:br>
            <a:r>
              <a:rPr lang="ru-RU" sz="2200" b="1" i="1" dirty="0">
                <a:solidFill>
                  <a:srgbClr val="002060"/>
                </a:solidFill>
              </a:rPr>
              <a:t/>
            </a:r>
            <a:br>
              <a:rPr lang="ru-RU" sz="2200" b="1" i="1" dirty="0">
                <a:solidFill>
                  <a:srgbClr val="002060"/>
                </a:solidFill>
              </a:rPr>
            </a:br>
            <a:r>
              <a:rPr lang="ru-RU" sz="2200" b="1" i="1" dirty="0" smtClean="0">
                <a:solidFill>
                  <a:srgbClr val="002060"/>
                </a:solidFill>
              </a:rPr>
              <a:t/>
            </a:r>
            <a:br>
              <a:rPr lang="ru-RU" sz="2200" b="1" i="1" dirty="0" smtClean="0">
                <a:solidFill>
                  <a:srgbClr val="002060"/>
                </a:solidFill>
              </a:rPr>
            </a:br>
            <a:r>
              <a:rPr lang="ru-RU" sz="2200" b="1" i="1" dirty="0">
                <a:solidFill>
                  <a:srgbClr val="002060"/>
                </a:solidFill>
              </a:rPr>
              <a:t/>
            </a:r>
            <a:br>
              <a:rPr lang="ru-RU" sz="2200" b="1" i="1" dirty="0">
                <a:solidFill>
                  <a:srgbClr val="002060"/>
                </a:solidFill>
              </a:rPr>
            </a:br>
            <a:r>
              <a:rPr lang="ru-RU" sz="2200" b="1" i="1" dirty="0" smtClean="0">
                <a:solidFill>
                  <a:srgbClr val="002060"/>
                </a:solidFill>
              </a:rPr>
              <a:t/>
            </a:r>
            <a:br>
              <a:rPr lang="ru-RU" sz="2200" b="1" i="1" dirty="0" smtClean="0">
                <a:solidFill>
                  <a:srgbClr val="002060"/>
                </a:solidFill>
              </a:rPr>
            </a:br>
            <a:r>
              <a:rPr lang="ru-RU" sz="2200" b="1" i="1" dirty="0">
                <a:solidFill>
                  <a:srgbClr val="002060"/>
                </a:solidFill>
              </a:rPr>
              <a:t/>
            </a:r>
            <a:br>
              <a:rPr lang="ru-RU" sz="2200" b="1" i="1" dirty="0">
                <a:solidFill>
                  <a:srgbClr val="002060"/>
                </a:solidFill>
              </a:rPr>
            </a:br>
            <a:r>
              <a:rPr lang="ru-RU" sz="2200" b="1" i="1" dirty="0" smtClean="0">
                <a:solidFill>
                  <a:srgbClr val="002060"/>
                </a:solidFill>
              </a:rPr>
              <a:t/>
            </a:r>
            <a:br>
              <a:rPr lang="ru-RU" sz="2200" b="1" i="1" dirty="0" smtClean="0">
                <a:solidFill>
                  <a:srgbClr val="002060"/>
                </a:solidFill>
              </a:rPr>
            </a:br>
            <a:r>
              <a:rPr lang="ru-RU" sz="2200" b="1" i="1" dirty="0">
                <a:solidFill>
                  <a:srgbClr val="002060"/>
                </a:solidFill>
              </a:rPr>
              <a:t/>
            </a:r>
            <a:br>
              <a:rPr lang="ru-RU" sz="2200" b="1" i="1" dirty="0">
                <a:solidFill>
                  <a:srgbClr val="002060"/>
                </a:solidFill>
              </a:rPr>
            </a:br>
            <a:r>
              <a:rPr lang="ru-RU" sz="2200" b="1" i="1" dirty="0" smtClean="0">
                <a:solidFill>
                  <a:srgbClr val="002060"/>
                </a:solidFill>
              </a:rPr>
              <a:t/>
            </a:r>
            <a:br>
              <a:rPr lang="ru-RU" sz="2200" b="1" i="1" dirty="0" smtClean="0">
                <a:solidFill>
                  <a:srgbClr val="002060"/>
                </a:solidFill>
              </a:rPr>
            </a:br>
            <a:r>
              <a:rPr lang="ru-RU" sz="2200" b="1" i="1" dirty="0">
                <a:solidFill>
                  <a:srgbClr val="002060"/>
                </a:solidFill>
              </a:rPr>
              <a:t/>
            </a:r>
            <a:br>
              <a:rPr lang="ru-RU" sz="2200" b="1" i="1" dirty="0">
                <a:solidFill>
                  <a:srgbClr val="002060"/>
                </a:solidFill>
              </a:rPr>
            </a:br>
            <a:r>
              <a:rPr lang="ru-RU" sz="2200" b="1" i="1" dirty="0" smtClean="0">
                <a:solidFill>
                  <a:srgbClr val="002060"/>
                </a:solidFill>
              </a:rPr>
              <a:t/>
            </a:r>
            <a:br>
              <a:rPr lang="ru-RU" sz="2200" b="1" i="1" dirty="0" smtClean="0">
                <a:solidFill>
                  <a:srgbClr val="002060"/>
                </a:solidFill>
              </a:rPr>
            </a:br>
            <a:r>
              <a:rPr lang="ru-RU" sz="2200" b="1" i="1" dirty="0">
                <a:solidFill>
                  <a:srgbClr val="002060"/>
                </a:solidFill>
              </a:rPr>
              <a:t/>
            </a:r>
            <a:br>
              <a:rPr lang="ru-RU" sz="2200" b="1" i="1" dirty="0">
                <a:solidFill>
                  <a:srgbClr val="002060"/>
                </a:solidFill>
              </a:rPr>
            </a:br>
            <a:r>
              <a:rPr lang="ru-RU" sz="2200" b="1" i="1" dirty="0" smtClean="0">
                <a:solidFill>
                  <a:srgbClr val="002060"/>
                </a:solidFill>
              </a:rPr>
              <a:t/>
            </a:r>
            <a:br>
              <a:rPr lang="ru-RU" sz="2200" b="1" i="1" dirty="0" smtClean="0">
                <a:solidFill>
                  <a:srgbClr val="002060"/>
                </a:solidFill>
              </a:rPr>
            </a:br>
            <a:r>
              <a:rPr lang="ru-RU" sz="2200" b="1" i="1" dirty="0">
                <a:solidFill>
                  <a:srgbClr val="002060"/>
                </a:solidFill>
              </a:rPr>
              <a:t/>
            </a:r>
            <a:br>
              <a:rPr lang="ru-RU" sz="2200" b="1" i="1" dirty="0">
                <a:solidFill>
                  <a:srgbClr val="002060"/>
                </a:solidFill>
              </a:rPr>
            </a:br>
            <a:r>
              <a:rPr lang="ru-RU" sz="2200" b="1" i="1" dirty="0" smtClean="0">
                <a:solidFill>
                  <a:srgbClr val="002060"/>
                </a:solidFill>
              </a:rPr>
              <a:t/>
            </a:r>
            <a:br>
              <a:rPr lang="ru-RU" sz="2200" b="1" i="1" dirty="0" smtClean="0">
                <a:solidFill>
                  <a:srgbClr val="002060"/>
                </a:solidFill>
              </a:rPr>
            </a:br>
            <a:r>
              <a:rPr lang="ru-RU" sz="2200" b="1" i="1" dirty="0">
                <a:solidFill>
                  <a:srgbClr val="002060"/>
                </a:solidFill>
              </a:rPr>
              <a:t/>
            </a:r>
            <a:br>
              <a:rPr lang="ru-RU" sz="2200" b="1" i="1" dirty="0">
                <a:solidFill>
                  <a:srgbClr val="002060"/>
                </a:solidFill>
              </a:rPr>
            </a:br>
            <a:r>
              <a:rPr lang="ru-RU" sz="2200" b="1" i="1" dirty="0" smtClean="0">
                <a:solidFill>
                  <a:srgbClr val="002060"/>
                </a:solidFill>
              </a:rPr>
              <a:t/>
            </a:r>
            <a:br>
              <a:rPr lang="ru-RU" sz="2200" b="1" i="1" dirty="0" smtClean="0">
                <a:solidFill>
                  <a:srgbClr val="002060"/>
                </a:solidFill>
              </a:rPr>
            </a:br>
            <a:r>
              <a:rPr lang="ru-RU" sz="2200" b="1" i="1" dirty="0">
                <a:solidFill>
                  <a:srgbClr val="002060"/>
                </a:solidFill>
              </a:rPr>
              <a:t/>
            </a:r>
            <a:br>
              <a:rPr lang="ru-RU" sz="2200" b="1" i="1" dirty="0">
                <a:solidFill>
                  <a:srgbClr val="002060"/>
                </a:solidFill>
              </a:rPr>
            </a:br>
            <a:r>
              <a:rPr lang="ru-RU" sz="2200" b="1" i="1" dirty="0" smtClean="0">
                <a:solidFill>
                  <a:srgbClr val="002060"/>
                </a:solidFill>
              </a:rPr>
              <a:t/>
            </a:r>
            <a:br>
              <a:rPr lang="ru-RU" sz="2200" b="1" i="1" dirty="0" smtClean="0">
                <a:solidFill>
                  <a:srgbClr val="002060"/>
                </a:solidFill>
              </a:rPr>
            </a:br>
            <a:r>
              <a:rPr lang="ru-RU" sz="2200" b="1" i="1" dirty="0">
                <a:solidFill>
                  <a:srgbClr val="002060"/>
                </a:solidFill>
              </a:rPr>
              <a:t/>
            </a:r>
            <a:br>
              <a:rPr lang="ru-RU" sz="2200" b="1" i="1" dirty="0">
                <a:solidFill>
                  <a:srgbClr val="002060"/>
                </a:solidFill>
              </a:rPr>
            </a:br>
            <a:r>
              <a:rPr lang="ru-RU" sz="2200" b="1" i="1" dirty="0" smtClean="0">
                <a:solidFill>
                  <a:srgbClr val="002060"/>
                </a:solidFill>
              </a:rPr>
              <a:t/>
            </a:r>
            <a:br>
              <a:rPr lang="ru-RU" sz="2200" b="1" i="1" dirty="0" smtClean="0">
                <a:solidFill>
                  <a:srgbClr val="002060"/>
                </a:solidFill>
              </a:rPr>
            </a:br>
            <a:r>
              <a:rPr lang="ru-RU" sz="2200" b="1" i="1" dirty="0" smtClean="0">
                <a:solidFill>
                  <a:srgbClr val="002060"/>
                </a:solidFill>
              </a:rPr>
              <a:t>Задание: </a:t>
            </a:r>
            <a:r>
              <a:rPr lang="ru-RU" sz="2200" b="1" i="1" dirty="0">
                <a:solidFill>
                  <a:srgbClr val="002060"/>
                </a:solidFill>
              </a:rPr>
              <a:t>1) Найдите и подчеркните однородные члены, укажите их связь. 2) Расставьте необходимые знаки препинания, составьте графические схемы однородных членов.</a:t>
            </a:r>
            <a:br>
              <a:rPr lang="ru-RU" sz="2200" b="1" i="1" dirty="0">
                <a:solidFill>
                  <a:srgbClr val="002060"/>
                </a:solidFill>
              </a:rPr>
            </a:br>
            <a:endParaRPr lang="ru-RU" sz="2200" b="1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Весной опять запели соловьи о верности о дружбе о любви. Большую любовь и высокую дружбу мы узнали в огне на дорогах войны. Искусство создаёт хороших людей формирует человеческую душу. Всё разнообразие вся прелесть вся красота жизни слагается из тени и света. Русский народ смышлён и понятлив усерден и горяч. Пар поднимается от земли везде на полях и на лесных просеках и на дорожках. Лиственные деревья осина ольха береза ещё голы. Берега ручьи скаты горы всё потонуло в зелени. </a:t>
            </a:r>
          </a:p>
        </p:txBody>
      </p:sp>
    </p:spTree>
    <p:extLst>
      <p:ext uri="{BB962C8B-B14F-4D97-AF65-F5344CB8AC3E}">
        <p14:creationId xmlns:p14="http://schemas.microsoft.com/office/powerpoint/2010/main" xmlns="" val="104447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147</TotalTime>
  <Words>677</Words>
  <Application>Microsoft Office PowerPoint</Application>
  <PresentationFormat>Экран (4:3)</PresentationFormat>
  <Paragraphs>152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Справедливость</vt:lpstr>
      <vt:lpstr>Волна</vt:lpstr>
      <vt:lpstr>ПУНКТУАЦИЯ  В ПРОСТОМ ПРЕДЛОЖЕНИИ</vt:lpstr>
      <vt:lpstr>НЕМНОГО ЮМОРА …</vt:lpstr>
      <vt:lpstr>У писателей есть СВОИ предпочтения знаков. </vt:lpstr>
      <vt:lpstr>  Тире между подлежащим и сказуемым  </vt:lpstr>
      <vt:lpstr>Тире при таких подлежащих и сказуемых обычно не ставится: </vt:lpstr>
      <vt:lpstr> Укажите номера предложений, где следует поставить тире. </vt:lpstr>
      <vt:lpstr>Знаки препинания при однородных членах предложения. </vt:lpstr>
      <vt:lpstr>Слайд 8</vt:lpstr>
      <vt:lpstr>                       Задание: 1) Найдите и подчеркните однородные члены, укажите их связь. 2) Расставьте необходимые знаки препинания, составьте графические схемы однородных членов. </vt:lpstr>
      <vt:lpstr>Проверьте работу!</vt:lpstr>
      <vt:lpstr>Берегите знаки препинания!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ПУНКТУАЦИЯ  В ПРОСТОМ ПРЕДЛОЖЕНИИ</dc:title>
  <dc:creator>Admin</dc:creator>
  <cp:lastModifiedBy>user</cp:lastModifiedBy>
  <cp:revision>11</cp:revision>
  <dcterms:created xsi:type="dcterms:W3CDTF">2020-05-12T04:28:08Z</dcterms:created>
  <dcterms:modified xsi:type="dcterms:W3CDTF">2020-08-12T10:36:55Z</dcterms:modified>
</cp:coreProperties>
</file>