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62" r:id="rId5"/>
    <p:sldId id="261" r:id="rId6"/>
    <p:sldId id="263" r:id="rId7"/>
    <p:sldId id="265" r:id="rId8"/>
    <p:sldId id="267" r:id="rId9"/>
    <p:sldId id="268" r:id="rId10"/>
    <p:sldId id="269" r:id="rId11"/>
    <p:sldId id="270" r:id="rId12"/>
    <p:sldId id="271" r:id="rId13"/>
    <p:sldId id="273" r:id="rId14"/>
    <p:sldId id="272" r:id="rId15"/>
    <p:sldId id="274" r:id="rId16"/>
    <p:sldId id="275" r:id="rId17"/>
    <p:sldId id="277" r:id="rId18"/>
    <p:sldId id="280" r:id="rId19"/>
    <p:sldId id="278" r:id="rId20"/>
    <p:sldId id="27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2E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1026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49C5-62DE-4A08-BFC8-D3FF999E2CEC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B9F6228-C88D-40E0-BB51-97F7278FB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49C5-62DE-4A08-BFC8-D3FF999E2CEC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F6228-C88D-40E0-BB51-97F7278FB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49C5-62DE-4A08-BFC8-D3FF999E2CEC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F6228-C88D-40E0-BB51-97F7278FB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49C5-62DE-4A08-BFC8-D3FF999E2CEC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B9F6228-C88D-40E0-BB51-97F7278FB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49C5-62DE-4A08-BFC8-D3FF999E2CEC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F6228-C88D-40E0-BB51-97F7278FB1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49C5-62DE-4A08-BFC8-D3FF999E2CEC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F6228-C88D-40E0-BB51-97F7278FB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49C5-62DE-4A08-BFC8-D3FF999E2CEC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B9F6228-C88D-40E0-BB51-97F7278FB1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49C5-62DE-4A08-BFC8-D3FF999E2CEC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F6228-C88D-40E0-BB51-97F7278FB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49C5-62DE-4A08-BFC8-D3FF999E2CEC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F6228-C88D-40E0-BB51-97F7278FB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49C5-62DE-4A08-BFC8-D3FF999E2CEC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F6228-C88D-40E0-BB51-97F7278FB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49C5-62DE-4A08-BFC8-D3FF999E2CEC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F6228-C88D-40E0-BB51-97F7278FB1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04749C5-62DE-4A08-BFC8-D3FF999E2CEC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9F6228-C88D-40E0-BB51-97F7278FB1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edg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2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jpeg"/><Relationship Id="rId5" Type="http://schemas.openxmlformats.org/officeDocument/2006/relationships/image" Target="../media/image19.jpeg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3.jpeg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gif"/><Relationship Id="rId13" Type="http://schemas.openxmlformats.org/officeDocument/2006/relationships/image" Target="../media/image50.gif"/><Relationship Id="rId3" Type="http://schemas.openxmlformats.org/officeDocument/2006/relationships/image" Target="../media/image40.gif"/><Relationship Id="rId7" Type="http://schemas.openxmlformats.org/officeDocument/2006/relationships/image" Target="../media/image44.gif"/><Relationship Id="rId12" Type="http://schemas.openxmlformats.org/officeDocument/2006/relationships/image" Target="../media/image49.gif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3.gif"/><Relationship Id="rId11" Type="http://schemas.openxmlformats.org/officeDocument/2006/relationships/image" Target="../media/image48.gif"/><Relationship Id="rId5" Type="http://schemas.openxmlformats.org/officeDocument/2006/relationships/image" Target="../media/image42.gif"/><Relationship Id="rId10" Type="http://schemas.openxmlformats.org/officeDocument/2006/relationships/image" Target="../media/image47.gif"/><Relationship Id="rId4" Type="http://schemas.openxmlformats.org/officeDocument/2006/relationships/image" Target="../media/image41.gif"/><Relationship Id="rId9" Type="http://schemas.openxmlformats.org/officeDocument/2006/relationships/image" Target="../media/image46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gif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620688"/>
            <a:ext cx="8458200" cy="2376264"/>
          </a:xfrm>
        </p:spPr>
        <p:txBody>
          <a:bodyPr>
            <a:normAutofit/>
          </a:bodyPr>
          <a:lstStyle/>
          <a:p>
            <a:pPr algn="ctr"/>
            <a:r>
              <a:rPr lang="ru-RU" sz="49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Первоцветы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64088" y="5445224"/>
            <a:ext cx="3475112" cy="1152128"/>
          </a:xfrm>
        </p:spPr>
        <p:txBody>
          <a:bodyPr>
            <a:normAutofit fontScale="32500" lnSpcReduction="20000"/>
          </a:bodyPr>
          <a:lstStyle/>
          <a:p>
            <a:pPr algn="r"/>
            <a:endParaRPr lang="ru-RU" sz="45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4500" dirty="0" smtClean="0">
                <a:latin typeface="Times New Roman" panose="02020603050405020304" pitchFamily="18" charset="0"/>
                <a:cs typeface="Times New Roman" pitchFamily="18" charset="0"/>
              </a:rPr>
              <a:t>Подготовила </a:t>
            </a:r>
            <a:r>
              <a:rPr lang="ru-RU" sz="4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</a:p>
          <a:p>
            <a:pPr algn="r"/>
            <a:r>
              <a:rPr lang="ru-RU" sz="4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высшей квалифицированной категории </a:t>
            </a:r>
          </a:p>
          <a:p>
            <a:pPr algn="r"/>
            <a:r>
              <a:rPr lang="ru-RU" sz="4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Емельянова Т.Р.</a:t>
            </a:r>
          </a:p>
          <a:p>
            <a:endParaRPr lang="ru-RU" dirty="0"/>
          </a:p>
        </p:txBody>
      </p:sp>
      <p:pic>
        <p:nvPicPr>
          <p:cNvPr id="4" name="Picture 3" descr="un3titled"/>
          <p:cNvPicPr>
            <a:picLocks noChangeAspect="1" noChangeArrowheads="1"/>
          </p:cNvPicPr>
          <p:nvPr/>
        </p:nvPicPr>
        <p:blipFill>
          <a:blip r:embed="rId2" cstate="print"/>
          <a:srcRect r="-61" b="-81"/>
          <a:stretch>
            <a:fillRect/>
          </a:stretch>
        </p:blipFill>
        <p:spPr bwMode="auto">
          <a:xfrm>
            <a:off x="539552" y="2348880"/>
            <a:ext cx="4457519" cy="3312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136904" cy="659735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Уронило солнце</a:t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>Лучик золотой.</a:t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>Вырос одуванчик –</a:t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>Первый, молодой.</a:t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>У него чудесный,</a:t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>Золотистый цвет.</a:t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>Он – большого солнца</a:t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>Маленький портрет!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6626" name="Picture 2" descr="http://go2.imgsmail.ru/imgpreview?key=http%3A//www.smela-info.biz/uploads/news/165/oduvanchik.jpg&amp;mb=imgdb_preview_9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332656"/>
            <a:ext cx="3312368" cy="26469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8" name="Picture 4" descr="http://go2.imgsmail.ru/imgpreview?key=http%3A//img0.liveinternet.ru/images/attach/c/0/51/821/51821393_oduvanchik.jpg&amp;mb=imgdb_preview_186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3501008"/>
            <a:ext cx="3450217" cy="25839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30" name="Picture 6" descr="http://go4.imgsmail.ru/imgpreview?key=http%3A//paint-net.ru/img4/img47/47076.jpg&amp;mb=imgdb_preview_6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5445224"/>
            <a:ext cx="1086402" cy="12557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2971800"/>
          </a:xfrm>
        </p:spPr>
        <p:txBody>
          <a:bodyPr>
            <a:noAutofit/>
          </a:bodyPr>
          <a:lstStyle/>
          <a:p>
            <a:r>
              <a:rPr lang="ru-RU" sz="2400" dirty="0" smtClean="0"/>
              <a:t>Одуванчик так любит солнышко, что не отводит от него восторженного взгляда. Взойдет солнце на востоке - одуванчик на восток смотрит, поднимается в зенит - одуванчик поднимет головку кверху, приближается к закату - одуванчик не спускает с заката взгляда. Головка цветка всегда движется за солнышком.(С. Красиков) </a:t>
            </a:r>
            <a:endParaRPr lang="ru-RU" sz="2400" dirty="0"/>
          </a:p>
        </p:txBody>
      </p:sp>
      <p:pic>
        <p:nvPicPr>
          <p:cNvPr id="28674" name="Picture 2" descr="http://go1.imgsmail.ru/imgpreview?key=http%3A//oboi.kards.qip.ru/images/wallpaper/3a/11/135482_1280_800.jpg&amp;mb=imgdb_preview_8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3212976"/>
            <a:ext cx="5407726" cy="33771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980728"/>
            <a:ext cx="4342256" cy="5544616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Когда одуванчик отцветает, на месте желтой головки появляется белый шарик из пушинок. На каждой пушинке крепится семечка, и когда дует ветер, то пушинки разлетаются и разносят семена одуванчика.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29698" name="Picture 2" descr="http://go3.imgsmail.ru/imgpreview?key=http%3A//www.zvezda-adv.ru/images/fotooboi_new/priroda_205.jpg&amp;mb=imgdb_preview_73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3284984"/>
            <a:ext cx="3455743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6" descr="http://go4.imgsmail.ru/imgpreview?key=http%3A//paint-net.ru/img4/img47/47076.jpg&amp;mb=imgdb_preview_6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40"/>
            <a:ext cx="1086402" cy="12557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0" name="Picture 4" descr="http://go3.imgsmail.ru/imgpreview?key=http%3A//oboi.kards.qip.ru/images/wallpaper/e0/0e/134880_1280_1024.jpg&amp;mb=imgdb_preview_99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404664"/>
            <a:ext cx="3384376" cy="2704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332656"/>
            <a:ext cx="8686800" cy="108012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«Белые горошки на зелёной ножке»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Picture 3" descr="ландыш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052736"/>
            <a:ext cx="3908425" cy="52117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283968" y="1196752"/>
            <a:ext cx="46805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70C0"/>
                </a:solidFill>
              </a:rPr>
              <a:t>Правильно, это ландыш. Растение – символ весны. Его мелкие белые цветы похожи на душистые колокольчики, два крупных листа обхватывают стебли. После </a:t>
            </a:r>
            <a:r>
              <a:rPr lang="ru-RU" sz="2400" dirty="0" err="1">
                <a:solidFill>
                  <a:srgbClr val="0070C0"/>
                </a:solidFill>
              </a:rPr>
              <a:t>отцветания</a:t>
            </a:r>
            <a:r>
              <a:rPr lang="ru-RU" sz="2400" dirty="0">
                <a:solidFill>
                  <a:srgbClr val="0070C0"/>
                </a:solidFill>
              </a:rPr>
              <a:t> образуются оранжево-красные ягоды. Они – ядовиты, их нельзя трогать.</a:t>
            </a:r>
          </a:p>
        </p:txBody>
      </p:sp>
      <p:pic>
        <p:nvPicPr>
          <p:cNvPr id="32770" name="Picture 2" descr="http://go4.imgsmail.ru/imgpreview?key=http%3A//knu.znate.ru/pars_docs/refs/439/438435/438435_html_m387a462c.jpg&amp;mb=imgdb_preview_59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4221088"/>
            <a:ext cx="1935243" cy="2636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Овал 5"/>
          <p:cNvSpPr/>
          <p:nvPr/>
        </p:nvSpPr>
        <p:spPr>
          <a:xfrm>
            <a:off x="8100392" y="6237312"/>
            <a:ext cx="360040" cy="36004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Text Box 2"/>
          <p:cNvSpPr txBox="1">
            <a:spLocks noChangeArrowheads="1"/>
          </p:cNvSpPr>
          <p:nvPr/>
        </p:nvSpPr>
        <p:spPr bwMode="auto">
          <a:xfrm>
            <a:off x="179388" y="1844824"/>
            <a:ext cx="5256708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70C0"/>
                </a:solidFill>
              </a:rPr>
              <a:t>О первый ландыш! Из-под снега</a:t>
            </a:r>
          </a:p>
          <a:p>
            <a:r>
              <a:rPr lang="ru-RU" sz="2800" b="1" dirty="0">
                <a:solidFill>
                  <a:srgbClr val="0070C0"/>
                </a:solidFill>
              </a:rPr>
              <a:t>Ты просишь солнечных лучей;</a:t>
            </a:r>
          </a:p>
          <a:p>
            <a:r>
              <a:rPr lang="ru-RU" sz="2800" b="1" dirty="0">
                <a:solidFill>
                  <a:srgbClr val="0070C0"/>
                </a:solidFill>
              </a:rPr>
              <a:t>Какая девственная нега</a:t>
            </a:r>
          </a:p>
          <a:p>
            <a:r>
              <a:rPr lang="ru-RU" sz="2800" b="1" dirty="0">
                <a:solidFill>
                  <a:srgbClr val="0070C0"/>
                </a:solidFill>
              </a:rPr>
              <a:t>В душистой чистоте твоей!</a:t>
            </a:r>
          </a:p>
          <a:p>
            <a:r>
              <a:rPr lang="ru-RU" sz="2400" b="1" dirty="0" smtClean="0">
                <a:solidFill>
                  <a:schemeClr val="accent2"/>
                </a:solidFill>
              </a:rPr>
              <a:t> </a:t>
            </a:r>
            <a:endParaRPr lang="ru-RU" sz="2400" b="1" dirty="0">
              <a:solidFill>
                <a:schemeClr val="accent2"/>
              </a:solidFill>
            </a:endParaRPr>
          </a:p>
          <a:p>
            <a:r>
              <a:rPr lang="ru-RU" sz="2400" b="1" dirty="0">
                <a:solidFill>
                  <a:schemeClr val="accent2"/>
                </a:solidFill>
              </a:rPr>
              <a:t>                                            </a:t>
            </a:r>
            <a:r>
              <a:rPr lang="ru-RU" sz="2400" b="1" dirty="0">
                <a:solidFill>
                  <a:srgbClr val="0070C0"/>
                </a:solidFill>
              </a:rPr>
              <a:t>А.Фет</a:t>
            </a:r>
          </a:p>
        </p:txBody>
      </p:sp>
      <p:pic>
        <p:nvPicPr>
          <p:cNvPr id="149507" name="Picture 3" descr="unti4tl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4041" y="836712"/>
            <a:ext cx="3727317" cy="4968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9508" name="Rectangle 4"/>
          <p:cNvSpPr>
            <a:spLocks noGrp="1" noChangeArrowheads="1"/>
          </p:cNvSpPr>
          <p:nvPr>
            <p:ph type="title"/>
          </p:nvPr>
        </p:nvSpPr>
        <p:spPr>
          <a:xfrm>
            <a:off x="20320000" y="15240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/>
              <a:t>О первый ландыш! Из-под снега ты просишь солнечных лучей; какая девственная нега В душистой чистоте твоей! Как первый луч весенний ярок! Какие в нём исходят сны! Как ты пленителен, подарок воспламеняющей весны!... А.Фет.</a:t>
            </a:r>
          </a:p>
        </p:txBody>
      </p:sp>
      <p:pic>
        <p:nvPicPr>
          <p:cNvPr id="6" name="Picture 7" descr="b3b0a067af846a956f8a9cc4e9a7dfe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381250" cy="1905000"/>
          </a:xfrm>
          <a:prstGeom prst="rect">
            <a:avLst/>
          </a:prstGeom>
          <a:noFill/>
        </p:spPr>
      </p:pic>
      <p:pic>
        <p:nvPicPr>
          <p:cNvPr id="7" name="Picture 7" descr="b3b0a067af846a956f8a9cc4e9a7dfe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4953000"/>
            <a:ext cx="2381250" cy="1905000"/>
          </a:xfrm>
          <a:prstGeom prst="rect">
            <a:avLst/>
          </a:prstGeom>
          <a:noFill/>
        </p:spPr>
      </p:pic>
      <p:pic>
        <p:nvPicPr>
          <p:cNvPr id="8" name="Picture 7" descr="b3b0a067af846a956f8a9cc4e9a7dfe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65104"/>
            <a:ext cx="2381250" cy="1905000"/>
          </a:xfrm>
          <a:prstGeom prst="rect">
            <a:avLst/>
          </a:prstGeom>
          <a:noFill/>
        </p:spPr>
      </p:pic>
      <p:pic>
        <p:nvPicPr>
          <p:cNvPr id="9" name="Picture 7" descr="b3b0a067af846a956f8a9cc4e9a7dfe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5157192"/>
            <a:ext cx="2381250" cy="1905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49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60648"/>
            <a:ext cx="8686800" cy="1037800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rgbClr val="0070C0"/>
                </a:solidFill>
              </a:rPr>
              <a:t>Игра: </a:t>
            </a:r>
            <a:r>
              <a:rPr lang="ru-RU" b="1" i="1" dirty="0" smtClean="0">
                <a:solidFill>
                  <a:srgbClr val="0070C0"/>
                </a:solidFill>
              </a:rPr>
              <a:t>«Один – много»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33794" name="Picture 2" descr="http://go3.imgsmail.ru/imgpreview?key=http%3A//img1.liveinternet.ru/images/attach/c/4/79/848/79848203_4278666_352a22818fc6.jpg&amp;mb=imgdb_preview_1394"/>
          <p:cNvPicPr>
            <a:picLocks noChangeAspect="1" noChangeArrowheads="1"/>
          </p:cNvPicPr>
          <p:nvPr/>
        </p:nvPicPr>
        <p:blipFill>
          <a:blip r:embed="rId2" cstate="print"/>
          <a:srcRect r="37819"/>
          <a:stretch>
            <a:fillRect/>
          </a:stretch>
        </p:blipFill>
        <p:spPr bwMode="auto">
          <a:xfrm>
            <a:off x="2267744" y="4869160"/>
            <a:ext cx="1368152" cy="1647825"/>
          </a:xfrm>
          <a:prstGeom prst="rect">
            <a:avLst/>
          </a:prstGeom>
          <a:noFill/>
        </p:spPr>
      </p:pic>
      <p:pic>
        <p:nvPicPr>
          <p:cNvPr id="33796" name="Picture 4" descr="http://go2.imgsmail.ru/imgpreview?key=http%3A//img1.liveinternet.ru/images/attach/c/2/74/645/74645027_large_0_10f39_52d90812_XL.jpg&amp;mb=imgdb_preview_14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5013176"/>
            <a:ext cx="2200275" cy="1647825"/>
          </a:xfrm>
          <a:prstGeom prst="rect">
            <a:avLst/>
          </a:prstGeom>
          <a:noFill/>
        </p:spPr>
      </p:pic>
      <p:pic>
        <p:nvPicPr>
          <p:cNvPr id="33798" name="Picture 6" descr="http://go1.imgsmail.ru/imgpreview?key=http%3A//foto-cvetov.com/oduvanchiki/oduvanchiki_5.jpg&amp;mb=imgdb_preview_186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1196752"/>
            <a:ext cx="2114550" cy="1714500"/>
          </a:xfrm>
          <a:prstGeom prst="rect">
            <a:avLst/>
          </a:prstGeom>
          <a:noFill/>
        </p:spPr>
      </p:pic>
      <p:pic>
        <p:nvPicPr>
          <p:cNvPr id="33800" name="Picture 8" descr="http://go2.imgsmail.ru/imgpreview?key=http%3A//img0.liveinternet.ru/images/attach/c/0/51/821/51821393_oduvanchik.jpg&amp;mb=imgdb_preview_186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1196752"/>
            <a:ext cx="2200275" cy="1647825"/>
          </a:xfrm>
          <a:prstGeom prst="rect">
            <a:avLst/>
          </a:prstGeom>
          <a:noFill/>
        </p:spPr>
      </p:pic>
      <p:pic>
        <p:nvPicPr>
          <p:cNvPr id="33802" name="Picture 10" descr="http://go1.imgsmail.ru/imgpreview?key=http%3A//cvetochnik.ucoz.ru/_ph/28/2/569899958.jpg&amp;mb=imgdb_preview_69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20072" y="3068960"/>
            <a:ext cx="2238375" cy="1619251"/>
          </a:xfrm>
          <a:prstGeom prst="rect">
            <a:avLst/>
          </a:prstGeom>
          <a:noFill/>
        </p:spPr>
      </p:pic>
      <p:pic>
        <p:nvPicPr>
          <p:cNvPr id="33804" name="Picture 12" descr="http://go2.imgsmail.ru/imgpreview?key=http%3A//dayfun.ru/wp-content/uploads/2013/02/%25D0%259A%25D0%25B0%25D0%25BA-%25D1%2580%25D0%25B8%25D1%2581%25D0%25BE%25D0%25B2%25D0%25B0%25D1%2582%25D1%258C-%25D0%25B2%25D0%25B5%25D1%2581%25D0%25BD%25D1%2583.jpg&amp;mb=imgdb_preview_196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07704" y="3140968"/>
            <a:ext cx="2232247" cy="150495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1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rgbClr val="0070C0"/>
                </a:solidFill>
              </a:rPr>
              <a:t>Игра </a:t>
            </a:r>
            <a:r>
              <a:rPr lang="ru-RU" b="1" i="1" dirty="0" smtClean="0">
                <a:solidFill>
                  <a:srgbClr val="0070C0"/>
                </a:solidFill>
              </a:rPr>
              <a:t>«Найди лишнее»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Picture 3" descr="подснежни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556792"/>
            <a:ext cx="2376264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мать и мачех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700808"/>
            <a:ext cx="2880320" cy="21603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6" descr="http://go1.imgsmail.ru/imgpreview?key=http%3A//foto-cvetov.com/oduvanchiki/oduvanchiki_5.jpg&amp;mb=imgdb_preview_186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80" y="4149080"/>
            <a:ext cx="2397867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842" name="Picture 2" descr="http://go1.imgsmail.ru/imgpreview?key=http%3A//img0.liveinternet.ru/images/attach/c/0/42/404/42404052_0029.jpg&amp;mb=imgdb_preview_183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4077072"/>
            <a:ext cx="2808312" cy="21031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Text Box 2"/>
          <p:cNvSpPr txBox="1">
            <a:spLocks noChangeArrowheads="1"/>
          </p:cNvSpPr>
          <p:nvPr/>
        </p:nvSpPr>
        <p:spPr bwMode="auto">
          <a:xfrm>
            <a:off x="2555776" y="3213100"/>
            <a:ext cx="432048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0000FF"/>
                </a:solidFill>
              </a:rPr>
              <a:t>Вот весенние цветы</a:t>
            </a:r>
          </a:p>
          <a:p>
            <a:r>
              <a:rPr lang="ru-RU" sz="2400" b="1" i="1" dirty="0">
                <a:solidFill>
                  <a:srgbClr val="0000FF"/>
                </a:solidFill>
              </a:rPr>
              <a:t>Или первоцветы.</a:t>
            </a:r>
          </a:p>
          <a:p>
            <a:r>
              <a:rPr lang="ru-RU" sz="2400" b="1" i="1" dirty="0">
                <a:solidFill>
                  <a:srgbClr val="0000FF"/>
                </a:solidFill>
              </a:rPr>
              <a:t>Их запомнить должен ты</a:t>
            </a:r>
          </a:p>
          <a:p>
            <a:r>
              <a:rPr lang="ru-RU" sz="2400" b="1" i="1" dirty="0">
                <a:solidFill>
                  <a:srgbClr val="0000FF"/>
                </a:solidFill>
              </a:rPr>
              <a:t>Как весны примету.</a:t>
            </a:r>
          </a:p>
        </p:txBody>
      </p:sp>
      <p:pic>
        <p:nvPicPr>
          <p:cNvPr id="164868" name="Picture 4" descr="2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212976"/>
            <a:ext cx="2163762" cy="2863850"/>
          </a:xfrm>
          <a:prstGeom prst="rect">
            <a:avLst/>
          </a:prstGeom>
          <a:noFill/>
        </p:spPr>
      </p:pic>
      <p:pic>
        <p:nvPicPr>
          <p:cNvPr id="164869" name="Picture 5" descr="23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025" y="3284538"/>
            <a:ext cx="2165350" cy="2886075"/>
          </a:xfrm>
          <a:prstGeom prst="rect">
            <a:avLst/>
          </a:prstGeom>
          <a:noFill/>
        </p:spPr>
      </p:pic>
      <p:pic>
        <p:nvPicPr>
          <p:cNvPr id="164871" name="Picture 7" descr="w0115"/>
          <p:cNvPicPr>
            <a:picLocks noChangeAspect="1" noChangeArrowheads="1"/>
          </p:cNvPicPr>
          <p:nvPr/>
        </p:nvPicPr>
        <p:blipFill>
          <a:blip r:embed="rId4" cstate="print"/>
          <a:srcRect b="-27"/>
          <a:stretch>
            <a:fillRect/>
          </a:stretch>
        </p:blipFill>
        <p:spPr bwMode="auto">
          <a:xfrm>
            <a:off x="5220072" y="260648"/>
            <a:ext cx="2881312" cy="2054225"/>
          </a:xfrm>
          <a:prstGeom prst="rect">
            <a:avLst/>
          </a:prstGeom>
          <a:noFill/>
        </p:spPr>
      </p:pic>
      <p:sp>
        <p:nvSpPr>
          <p:cNvPr id="164872" name="Text Box 8"/>
          <p:cNvSpPr txBox="1">
            <a:spLocks noChangeArrowheads="1"/>
          </p:cNvSpPr>
          <p:nvPr/>
        </p:nvSpPr>
        <p:spPr bwMode="auto">
          <a:xfrm>
            <a:off x="3348038" y="5084763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0066"/>
                </a:solidFill>
              </a:rPr>
              <a:t>Назови их!</a:t>
            </a:r>
          </a:p>
        </p:txBody>
      </p:sp>
      <p:sp>
        <p:nvSpPr>
          <p:cNvPr id="164873" name="Text Box 9"/>
          <p:cNvSpPr txBox="1">
            <a:spLocks noChangeArrowheads="1"/>
          </p:cNvSpPr>
          <p:nvPr/>
        </p:nvSpPr>
        <p:spPr bwMode="auto">
          <a:xfrm>
            <a:off x="1619672" y="2349500"/>
            <a:ext cx="252027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00FF"/>
                </a:solidFill>
              </a:rPr>
              <a:t>Подснежник</a:t>
            </a:r>
            <a:endParaRPr lang="ru-RU" sz="2000" b="1" dirty="0">
              <a:solidFill>
                <a:srgbClr val="0000FF"/>
              </a:solidFill>
            </a:endParaRPr>
          </a:p>
        </p:txBody>
      </p:sp>
      <p:sp>
        <p:nvSpPr>
          <p:cNvPr id="164875" name="Text Box 11"/>
          <p:cNvSpPr txBox="1">
            <a:spLocks noChangeArrowheads="1"/>
          </p:cNvSpPr>
          <p:nvPr/>
        </p:nvSpPr>
        <p:spPr bwMode="auto">
          <a:xfrm>
            <a:off x="5796136" y="2349500"/>
            <a:ext cx="228582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00FF"/>
                </a:solidFill>
              </a:rPr>
              <a:t>Одуванчик</a:t>
            </a:r>
          </a:p>
        </p:txBody>
      </p:sp>
      <p:sp>
        <p:nvSpPr>
          <p:cNvPr id="164876" name="Text Box 12"/>
          <p:cNvSpPr txBox="1">
            <a:spLocks noChangeArrowheads="1"/>
          </p:cNvSpPr>
          <p:nvPr/>
        </p:nvSpPr>
        <p:spPr bwMode="auto">
          <a:xfrm>
            <a:off x="323528" y="6237288"/>
            <a:ext cx="22322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000" b="1">
                <a:solidFill>
                  <a:srgbClr val="0000FF"/>
                </a:solidFill>
              </a:rPr>
              <a:t>Мать-и-мачех</a:t>
            </a:r>
            <a:r>
              <a:rPr lang="ru-RU" sz="2000">
                <a:solidFill>
                  <a:srgbClr val="0000FF"/>
                </a:solidFill>
              </a:rPr>
              <a:t>а</a:t>
            </a:r>
          </a:p>
        </p:txBody>
      </p:sp>
      <p:sp>
        <p:nvSpPr>
          <p:cNvPr id="164877" name="Text Box 13"/>
          <p:cNvSpPr txBox="1">
            <a:spLocks noChangeArrowheads="1"/>
          </p:cNvSpPr>
          <p:nvPr/>
        </p:nvSpPr>
        <p:spPr bwMode="auto">
          <a:xfrm>
            <a:off x="6444208" y="6237288"/>
            <a:ext cx="269979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000" b="1">
                <a:solidFill>
                  <a:srgbClr val="0000FF"/>
                </a:solidFill>
              </a:rPr>
              <a:t>Ландыш майский</a:t>
            </a:r>
          </a:p>
        </p:txBody>
      </p:sp>
      <p:sp>
        <p:nvSpPr>
          <p:cNvPr id="164878" name="Rectangle 14"/>
          <p:cNvSpPr>
            <a:spLocks noGrp="1" noChangeArrowheads="1"/>
          </p:cNvSpPr>
          <p:nvPr>
            <p:ph type="title"/>
          </p:nvPr>
        </p:nvSpPr>
        <p:spPr>
          <a:xfrm>
            <a:off x="20320000" y="15240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/>
              <a:t>Вот весенние цветы или первоцветы. Их запомнить должен ты как весны примету. Назови их! Пролеска. Ветреница дубравная. Одуванчик. Мать-и-мачеха. Ландыш майский.</a:t>
            </a:r>
          </a:p>
        </p:txBody>
      </p:sp>
      <p:pic>
        <p:nvPicPr>
          <p:cNvPr id="36866" name="Picture 2" descr="http://go2.imgsmail.ru/imgpreview?key=http%3A//s60.radikal.ru/i168/0903/bd/af35e0d03dec.jpg&amp;mb=imgdb_preview_194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260648"/>
            <a:ext cx="3096344" cy="206001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48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48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4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4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48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48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48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48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87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06003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Помни правила: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•	</a:t>
            </a:r>
            <a:r>
              <a:rPr lang="ru-RU" dirty="0" smtClean="0">
                <a:solidFill>
                  <a:srgbClr val="0070C0"/>
                </a:solidFill>
              </a:rPr>
              <a:t>Не рви цветы в лесу, на лугу. Пусть красивые растения остаются в природе.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•	Помни, что букеты можно составлять только из тех растений, которые выращены человеком.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•	Посади первоцветы в саду и ухаживай за ними.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•	Расскажи друзьям и близким об охране первоцветов.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Picture 3" descr="подснежник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4653136"/>
            <a:ext cx="2736304" cy="20522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818" name="Picture 2" descr="весна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00808"/>
            <a:ext cx="8869363" cy="4976812"/>
          </a:xfrm>
          <a:prstGeom prst="rect">
            <a:avLst/>
          </a:prstGeom>
          <a:noFill/>
        </p:spPr>
      </p:pic>
      <p:pic>
        <p:nvPicPr>
          <p:cNvPr id="162819" name="Picture 3" descr="butterfly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5" y="3038475"/>
            <a:ext cx="857250" cy="781050"/>
          </a:xfrm>
          <a:prstGeom prst="rect">
            <a:avLst/>
          </a:prstGeom>
          <a:noFill/>
        </p:spPr>
      </p:pic>
      <p:pic>
        <p:nvPicPr>
          <p:cNvPr id="162820" name="Picture 4" descr="butterfly1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1725" y="4076700"/>
            <a:ext cx="952500" cy="962025"/>
          </a:xfrm>
          <a:prstGeom prst="rect">
            <a:avLst/>
          </a:prstGeom>
          <a:noFill/>
        </p:spPr>
      </p:pic>
      <p:pic>
        <p:nvPicPr>
          <p:cNvPr id="162821" name="Picture 5" descr="butterfly16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3677995">
            <a:off x="1835150" y="2852738"/>
            <a:ext cx="1000125" cy="647700"/>
          </a:xfrm>
          <a:prstGeom prst="rect">
            <a:avLst/>
          </a:prstGeom>
          <a:noFill/>
        </p:spPr>
      </p:pic>
      <p:pic>
        <p:nvPicPr>
          <p:cNvPr id="162822" name="Picture 6" descr="butterfly5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548680"/>
            <a:ext cx="666750" cy="762000"/>
          </a:xfrm>
          <a:prstGeom prst="rect">
            <a:avLst/>
          </a:prstGeom>
          <a:noFill/>
        </p:spPr>
      </p:pic>
      <p:pic>
        <p:nvPicPr>
          <p:cNvPr id="162823" name="Picture 7" descr="butterfly19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87675" y="3933825"/>
            <a:ext cx="657225" cy="571500"/>
          </a:xfrm>
          <a:prstGeom prst="rect">
            <a:avLst/>
          </a:prstGeom>
          <a:noFill/>
        </p:spPr>
      </p:pic>
      <p:pic>
        <p:nvPicPr>
          <p:cNvPr id="162824" name="Picture 8" descr="butterfly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6238" y="4508500"/>
            <a:ext cx="857250" cy="781050"/>
          </a:xfrm>
          <a:prstGeom prst="rect">
            <a:avLst/>
          </a:prstGeom>
          <a:noFill/>
        </p:spPr>
      </p:pic>
      <p:pic>
        <p:nvPicPr>
          <p:cNvPr id="162825" name="Picture 9" descr="butterfly42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67400" y="5103813"/>
            <a:ext cx="1152525" cy="946150"/>
          </a:xfrm>
          <a:prstGeom prst="rect">
            <a:avLst/>
          </a:prstGeom>
          <a:noFill/>
        </p:spPr>
      </p:pic>
      <p:pic>
        <p:nvPicPr>
          <p:cNvPr id="162826" name="Picture 10" descr="butterfly46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77050" y="2708275"/>
            <a:ext cx="1552575" cy="1419225"/>
          </a:xfrm>
          <a:prstGeom prst="rect">
            <a:avLst/>
          </a:prstGeom>
          <a:noFill/>
        </p:spPr>
      </p:pic>
      <p:pic>
        <p:nvPicPr>
          <p:cNvPr id="162827" name="Picture 11" descr="butterfly49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3071149">
            <a:off x="4159789" y="1331181"/>
            <a:ext cx="1428750" cy="1104900"/>
          </a:xfrm>
          <a:prstGeom prst="rect">
            <a:avLst/>
          </a:prstGeom>
          <a:noFill/>
        </p:spPr>
      </p:pic>
      <p:pic>
        <p:nvPicPr>
          <p:cNvPr id="162828" name="Picture 12" descr="B_Fly11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012160" y="1988840"/>
            <a:ext cx="1552575" cy="1419225"/>
          </a:xfrm>
          <a:prstGeom prst="rect">
            <a:avLst/>
          </a:prstGeom>
          <a:noFill/>
        </p:spPr>
      </p:pic>
      <p:pic>
        <p:nvPicPr>
          <p:cNvPr id="162829" name="Picture 13" descr="B_Fly11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3940369">
            <a:off x="729658" y="1126781"/>
            <a:ext cx="1552575" cy="1419225"/>
          </a:xfrm>
          <a:prstGeom prst="rect">
            <a:avLst/>
          </a:prstGeom>
          <a:noFill/>
        </p:spPr>
      </p:pic>
      <p:pic>
        <p:nvPicPr>
          <p:cNvPr id="162830" name="Picture 14" descr="butterfly1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1124744"/>
            <a:ext cx="952500" cy="962025"/>
          </a:xfrm>
          <a:prstGeom prst="rect">
            <a:avLst/>
          </a:prstGeom>
          <a:noFill/>
        </p:spPr>
      </p:pic>
      <p:pic>
        <p:nvPicPr>
          <p:cNvPr id="162831" name="Picture 15" descr="butterfly1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5201298">
            <a:off x="7456488" y="1552575"/>
            <a:ext cx="952500" cy="962025"/>
          </a:xfrm>
          <a:prstGeom prst="rect">
            <a:avLst/>
          </a:prstGeom>
          <a:noFill/>
        </p:spPr>
      </p:pic>
      <p:pic>
        <p:nvPicPr>
          <p:cNvPr id="162832" name="Picture 16" descr="butterfly16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3406582">
            <a:off x="1587500" y="5118101"/>
            <a:ext cx="1000125" cy="647700"/>
          </a:xfrm>
          <a:prstGeom prst="rect">
            <a:avLst/>
          </a:prstGeom>
          <a:noFill/>
        </p:spPr>
      </p:pic>
      <p:pic>
        <p:nvPicPr>
          <p:cNvPr id="162833" name="Picture 17" descr="butterfly19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-2740443">
            <a:off x="8381354" y="337636"/>
            <a:ext cx="657225" cy="571500"/>
          </a:xfrm>
          <a:prstGeom prst="rect">
            <a:avLst/>
          </a:prstGeom>
          <a:noFill/>
        </p:spPr>
      </p:pic>
      <p:pic>
        <p:nvPicPr>
          <p:cNvPr id="162834" name="Picture 18" descr="butterfly44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rot="792065">
            <a:off x="4716463" y="4365625"/>
            <a:ext cx="1057275" cy="790575"/>
          </a:xfrm>
          <a:prstGeom prst="rect">
            <a:avLst/>
          </a:prstGeom>
          <a:noFill/>
        </p:spPr>
      </p:pic>
      <p:pic>
        <p:nvPicPr>
          <p:cNvPr id="162835" name="Picture 19" descr="f68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001000" y="5300663"/>
            <a:ext cx="1143000" cy="1143000"/>
          </a:xfrm>
          <a:prstGeom prst="rect">
            <a:avLst/>
          </a:prstGeom>
          <a:noFill/>
        </p:spPr>
      </p:pic>
      <p:pic>
        <p:nvPicPr>
          <p:cNvPr id="162836" name="Picture 20" descr="butterfly5[1]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47864" y="2420888"/>
            <a:ext cx="666750" cy="762000"/>
          </a:xfrm>
          <a:prstGeom prst="rect">
            <a:avLst/>
          </a:prstGeom>
          <a:noFill/>
        </p:spPr>
      </p:pic>
      <p:pic>
        <p:nvPicPr>
          <p:cNvPr id="162837" name="Picture 21" descr="butterfly5[1]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7544" y="2924944"/>
            <a:ext cx="666750" cy="762000"/>
          </a:xfrm>
          <a:prstGeom prst="rect">
            <a:avLst/>
          </a:prstGeom>
          <a:noFill/>
        </p:spPr>
      </p:pic>
      <p:sp>
        <p:nvSpPr>
          <p:cNvPr id="162838" name="Rectangle 22"/>
          <p:cNvSpPr>
            <a:spLocks noGrp="1" noChangeArrowheads="1"/>
          </p:cNvSpPr>
          <p:nvPr>
            <p:ph type="title"/>
          </p:nvPr>
        </p:nvSpPr>
        <p:spPr>
          <a:xfrm>
            <a:off x="20320000" y="15240000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323528" y="-34497"/>
            <a:ext cx="828092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2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5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Если я сорву цветок,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Если ты сорвешь цветок...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Если ВСЕ: и Я, и ТЫ,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Если МЫ сорвем цветы,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То окажутся пусты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И деревья, и кусты...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И не будет красоты.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Text Box 2"/>
          <p:cNvSpPr txBox="1">
            <a:spLocks noChangeArrowheads="1"/>
          </p:cNvSpPr>
          <p:nvPr/>
        </p:nvSpPr>
        <p:spPr bwMode="auto">
          <a:xfrm>
            <a:off x="250825" y="188913"/>
            <a:ext cx="52450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00FF"/>
                </a:solidFill>
              </a:rPr>
              <a:t>    </a:t>
            </a:r>
          </a:p>
        </p:txBody>
      </p:sp>
      <p:pic>
        <p:nvPicPr>
          <p:cNvPr id="117763" name="Picture 3" descr="spring_000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5" y="2114281"/>
            <a:ext cx="5833517" cy="43770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7764" name="Picture 4" descr="jiv41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375" y="2205038"/>
            <a:ext cx="1114425" cy="857250"/>
          </a:xfrm>
          <a:prstGeom prst="rect">
            <a:avLst/>
          </a:prstGeom>
          <a:noFill/>
        </p:spPr>
      </p:pic>
      <p:pic>
        <p:nvPicPr>
          <p:cNvPr id="117765" name="Picture 5" descr="jiv41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3" y="1844675"/>
            <a:ext cx="1114425" cy="857250"/>
          </a:xfrm>
          <a:prstGeom prst="rect">
            <a:avLst/>
          </a:prstGeom>
          <a:noFill/>
        </p:spPr>
      </p:pic>
      <p:pic>
        <p:nvPicPr>
          <p:cNvPr id="117766" name="Picture 6" descr="jiv41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163" y="1628775"/>
            <a:ext cx="1114425" cy="857250"/>
          </a:xfrm>
          <a:prstGeom prst="rect">
            <a:avLst/>
          </a:prstGeom>
          <a:noFill/>
        </p:spPr>
      </p:pic>
      <p:pic>
        <p:nvPicPr>
          <p:cNvPr id="117767" name="Picture 7" descr="jiv41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25" y="1773238"/>
            <a:ext cx="1114425" cy="857250"/>
          </a:xfrm>
          <a:prstGeom prst="rect">
            <a:avLst/>
          </a:prstGeom>
          <a:noFill/>
        </p:spPr>
      </p:pic>
      <p:pic>
        <p:nvPicPr>
          <p:cNvPr id="117768" name="Picture 8" descr="jiv41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1725" y="2276475"/>
            <a:ext cx="1114425" cy="857250"/>
          </a:xfrm>
          <a:prstGeom prst="rect">
            <a:avLst/>
          </a:prstGeom>
          <a:noFill/>
        </p:spPr>
      </p:pic>
      <p:pic>
        <p:nvPicPr>
          <p:cNvPr id="117769" name="Picture 9" descr="jiv41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2781300"/>
            <a:ext cx="1114425" cy="857250"/>
          </a:xfrm>
          <a:prstGeom prst="rect">
            <a:avLst/>
          </a:prstGeom>
          <a:noFill/>
        </p:spPr>
      </p:pic>
      <p:sp>
        <p:nvSpPr>
          <p:cNvPr id="117770" name="Rectangle 10"/>
          <p:cNvSpPr>
            <a:spLocks noGrp="1" noChangeArrowheads="1"/>
          </p:cNvSpPr>
          <p:nvPr>
            <p:ph type="title"/>
          </p:nvPr>
        </p:nvSpPr>
        <p:spPr>
          <a:xfrm>
            <a:off x="20320000" y="15240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/>
              <a:t>Лес просыпается после долгого зимнего сна. Где-то глубоко в земле корни уже вбирают себя влагу первой оттаявшей земли. Появляются в лесу первые подснежники.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286000" y="260648"/>
            <a:ext cx="4572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1590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accent3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Тает снежок,</a:t>
            </a:r>
            <a:endParaRPr lang="ru-RU" sz="2400" dirty="0">
              <a:solidFill>
                <a:schemeClr val="accent3">
                  <a:lumMod val="75000"/>
                </a:schemeClr>
              </a:solidFill>
              <a:cs typeface="Arial" pitchFamily="34" charset="0"/>
            </a:endParaRPr>
          </a:p>
          <a:p>
            <a:pPr lvl="0" indent="2159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accent3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Ожил лужок,</a:t>
            </a:r>
            <a:endParaRPr lang="ru-RU" sz="2400" dirty="0">
              <a:solidFill>
                <a:schemeClr val="accent3">
                  <a:lumMod val="75000"/>
                </a:schemeClr>
              </a:solidFill>
              <a:cs typeface="Arial" pitchFamily="34" charset="0"/>
            </a:endParaRPr>
          </a:p>
          <a:p>
            <a:pPr lvl="0" indent="2159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accent3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День прибывает,</a:t>
            </a:r>
            <a:endParaRPr lang="ru-RU" sz="2400" dirty="0">
              <a:solidFill>
                <a:schemeClr val="accent3">
                  <a:lumMod val="75000"/>
                </a:schemeClr>
              </a:solidFill>
              <a:cs typeface="Arial" pitchFamily="34" charset="0"/>
            </a:endParaRPr>
          </a:p>
          <a:p>
            <a:pPr lvl="0" indent="2159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accent3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Когда это бывает? (весной)</a:t>
            </a:r>
            <a:endParaRPr lang="ru-RU" sz="2400" dirty="0">
              <a:solidFill>
                <a:schemeClr val="accent3">
                  <a:lumMod val="75000"/>
                </a:schemeClr>
              </a:solidFill>
              <a:cs typeface="Arial" pitchFamily="34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Text Box 2"/>
          <p:cNvSpPr txBox="1">
            <a:spLocks noChangeArrowheads="1"/>
          </p:cNvSpPr>
          <p:nvPr/>
        </p:nvSpPr>
        <p:spPr bwMode="auto">
          <a:xfrm>
            <a:off x="519113" y="63500"/>
            <a:ext cx="8085137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0066"/>
                </a:solidFill>
              </a:rPr>
              <a:t>              </a:t>
            </a:r>
            <a:r>
              <a:rPr lang="ru-RU" sz="2800" b="1" i="1">
                <a:solidFill>
                  <a:srgbClr val="FF0066"/>
                </a:solidFill>
              </a:rPr>
              <a:t>Берегите красивые растения! </a:t>
            </a:r>
          </a:p>
          <a:p>
            <a:r>
              <a:rPr lang="ru-RU" sz="2800" b="1" i="1">
                <a:solidFill>
                  <a:srgbClr val="FF0066"/>
                </a:solidFill>
              </a:rPr>
              <a:t>Пусть наша родная земля всегда будет</a:t>
            </a:r>
          </a:p>
          <a:p>
            <a:r>
              <a:rPr lang="ru-RU" sz="2800" b="1" i="1">
                <a:solidFill>
                  <a:srgbClr val="FF0066"/>
                </a:solidFill>
              </a:rPr>
              <a:t>              прекрасной    и  цветущей</a:t>
            </a:r>
            <a:r>
              <a:rPr lang="ru-RU" sz="2800" b="1">
                <a:solidFill>
                  <a:srgbClr val="FF0066"/>
                </a:solidFill>
              </a:rPr>
              <a:t>!</a:t>
            </a:r>
            <a:r>
              <a:rPr lang="ru-RU">
                <a:solidFill>
                  <a:srgbClr val="FF0066"/>
                </a:solidFill>
              </a:rPr>
              <a:t> </a:t>
            </a:r>
          </a:p>
        </p:txBody>
      </p:sp>
      <p:pic>
        <p:nvPicPr>
          <p:cNvPr id="165891" name="Picture 3" descr="2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1484313"/>
            <a:ext cx="6911975" cy="5184775"/>
          </a:xfrm>
          <a:prstGeom prst="rect">
            <a:avLst/>
          </a:prstGeom>
          <a:noFill/>
        </p:spPr>
      </p:pic>
      <p:sp>
        <p:nvSpPr>
          <p:cNvPr id="165892" name="Text Box 4"/>
          <p:cNvSpPr txBox="1">
            <a:spLocks noChangeArrowheads="1"/>
          </p:cNvSpPr>
          <p:nvPr/>
        </p:nvSpPr>
        <p:spPr bwMode="auto">
          <a:xfrm>
            <a:off x="2124075" y="1628775"/>
            <a:ext cx="400843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5400" b="1" i="1">
                <a:solidFill>
                  <a:srgbClr val="FF0066"/>
                </a:solidFill>
              </a:rPr>
              <a:t>Б е р е г и !</a:t>
            </a:r>
          </a:p>
        </p:txBody>
      </p:sp>
      <p:pic>
        <p:nvPicPr>
          <p:cNvPr id="165893" name="Picture 5" descr="f91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91500" y="5715000"/>
            <a:ext cx="952500" cy="1143000"/>
          </a:xfrm>
          <a:prstGeom prst="rect">
            <a:avLst/>
          </a:prstGeom>
          <a:noFill/>
        </p:spPr>
      </p:pic>
      <p:pic>
        <p:nvPicPr>
          <p:cNvPr id="165894" name="Picture 6" descr="f91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5715000"/>
            <a:ext cx="952500" cy="1143000"/>
          </a:xfrm>
          <a:prstGeom prst="rect">
            <a:avLst/>
          </a:prstGeom>
          <a:noFill/>
        </p:spPr>
      </p:pic>
      <p:pic>
        <p:nvPicPr>
          <p:cNvPr id="165895" name="Picture 7" descr="f91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5825" y="5715000"/>
            <a:ext cx="952500" cy="1143000"/>
          </a:xfrm>
          <a:prstGeom prst="rect">
            <a:avLst/>
          </a:prstGeom>
          <a:noFill/>
        </p:spPr>
      </p:pic>
      <p:pic>
        <p:nvPicPr>
          <p:cNvPr id="165896" name="Picture 8" descr="f91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715000"/>
            <a:ext cx="952500" cy="1143000"/>
          </a:xfrm>
          <a:prstGeom prst="rect">
            <a:avLst/>
          </a:prstGeom>
          <a:noFill/>
        </p:spPr>
      </p:pic>
      <p:pic>
        <p:nvPicPr>
          <p:cNvPr id="165897" name="Picture 9" descr="f91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538" y="5715000"/>
            <a:ext cx="952500" cy="1143000"/>
          </a:xfrm>
          <a:prstGeom prst="rect">
            <a:avLst/>
          </a:prstGeom>
          <a:noFill/>
        </p:spPr>
      </p:pic>
      <p:pic>
        <p:nvPicPr>
          <p:cNvPr id="165898" name="Picture 10" descr="f91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163" y="5715000"/>
            <a:ext cx="952500" cy="1143000"/>
          </a:xfrm>
          <a:prstGeom prst="rect">
            <a:avLst/>
          </a:prstGeom>
          <a:noFill/>
        </p:spPr>
      </p:pic>
      <p:pic>
        <p:nvPicPr>
          <p:cNvPr id="165899" name="Picture 11" descr="f91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788" y="5715000"/>
            <a:ext cx="952500" cy="1143000"/>
          </a:xfrm>
          <a:prstGeom prst="rect">
            <a:avLst/>
          </a:prstGeom>
          <a:noFill/>
        </p:spPr>
      </p:pic>
      <p:pic>
        <p:nvPicPr>
          <p:cNvPr id="165900" name="Picture 12" descr="f91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875" y="5715000"/>
            <a:ext cx="952500" cy="1143000"/>
          </a:xfrm>
          <a:prstGeom prst="rect">
            <a:avLst/>
          </a:prstGeom>
          <a:noFill/>
        </p:spPr>
      </p:pic>
      <p:pic>
        <p:nvPicPr>
          <p:cNvPr id="165901" name="Picture 13" descr="f91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2500" y="5715000"/>
            <a:ext cx="952500" cy="1143000"/>
          </a:xfrm>
          <a:prstGeom prst="rect">
            <a:avLst/>
          </a:prstGeom>
          <a:noFill/>
        </p:spPr>
      </p:pic>
      <p:pic>
        <p:nvPicPr>
          <p:cNvPr id="165902" name="Picture 14" descr="f91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713" y="5715000"/>
            <a:ext cx="952500" cy="1143000"/>
          </a:xfrm>
          <a:prstGeom prst="rect">
            <a:avLst/>
          </a:prstGeom>
          <a:noFill/>
        </p:spPr>
      </p:pic>
      <p:sp>
        <p:nvSpPr>
          <p:cNvPr id="165903" name="Rectangle 15"/>
          <p:cNvSpPr>
            <a:spLocks noGrp="1" noChangeArrowheads="1"/>
          </p:cNvSpPr>
          <p:nvPr>
            <p:ph type="title"/>
          </p:nvPr>
        </p:nvSpPr>
        <p:spPr>
          <a:xfrm>
            <a:off x="20320000" y="15240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/>
              <a:t>Берегите красивые растения! Пусть наша родная земля всегда будет прекрасной и цветущей! Б е р е г и !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ChangeArrowheads="1"/>
          </p:cNvSpPr>
          <p:nvPr/>
        </p:nvSpPr>
        <p:spPr bwMode="auto">
          <a:xfrm>
            <a:off x="0" y="1419101"/>
            <a:ext cx="87852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400" b="1" dirty="0">
                <a:solidFill>
                  <a:srgbClr val="0000FF"/>
                </a:solidFill>
              </a:rPr>
              <a:t>         </a:t>
            </a:r>
            <a:r>
              <a:rPr lang="ru-RU" dirty="0" smtClean="0">
                <a:solidFill>
                  <a:srgbClr val="0000FF"/>
                </a:solidFill>
              </a:rPr>
              <a:t> </a:t>
            </a:r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119811" name="Picture 3" descr="01-skwozx-sneg-2-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8175" y="2708920"/>
            <a:ext cx="5543550" cy="39696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9812" name="Rectangle 4"/>
          <p:cNvSpPr>
            <a:spLocks noGrp="1" noChangeArrowheads="1"/>
          </p:cNvSpPr>
          <p:nvPr>
            <p:ph type="title"/>
          </p:nvPr>
        </p:nvSpPr>
        <p:spPr>
          <a:xfrm>
            <a:off x="20320000" y="15240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/>
              <a:t>Почему же подснежники растут зимой? Почему спешат зацвести? Эти цветы очень любят свет. А в голом лесу света очень много. Эти цветы нас радуют как-то особенно после длинной зимы. И когда кажется, весна уже никогда не наступит, зацветают удивитель-но-нежные, хрупкие и нереально воздушные первоцветы.</a:t>
            </a: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182624"/>
            <a:ext cx="9144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5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Солнышко греет, снег тает, звенит капель, птицы весело щебечут и на пригорках, самых солнечных местах, появляются первые цветы.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– Когда появляются первые цветы в лесу? (Как только растает снег, и проявятся первые проталины).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- Как называют первые цветы? (подснежники) А раз они первые цветы, то их еще называют первоцветами. Давайте правильно произнесем это слово. (хором ПЕРВОЦВЕТЫ)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9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60648"/>
            <a:ext cx="8686800" cy="1872208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Подснежник – цветок нежный, хрупкий, но в то же время гордый и смелый, растет рядом со снегом, его обдувают холодные ветра, а он не боится и прямо стоит на своей тонкой ножке. Послушайте, пожалуйста, стихотворение о подснежнике. </a:t>
            </a:r>
            <a:endParaRPr lang="ru-RU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3" name="Picture 3" descr="подснежни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2132856"/>
            <a:ext cx="4535612" cy="45356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 descr="подснежни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132856"/>
            <a:ext cx="4535612" cy="45356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Text Box 2"/>
          <p:cNvSpPr txBox="1">
            <a:spLocks noChangeArrowheads="1"/>
          </p:cNvSpPr>
          <p:nvPr/>
        </p:nvSpPr>
        <p:spPr bwMode="auto">
          <a:xfrm>
            <a:off x="323850" y="332656"/>
            <a:ext cx="4896222" cy="606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accent3">
                    <a:lumMod val="75000"/>
                  </a:schemeClr>
                </a:solidFill>
              </a:rPr>
              <a:t>У занесённых снегом кочек</a:t>
            </a:r>
          </a:p>
          <a:p>
            <a:r>
              <a:rPr lang="ru-RU" sz="2800" dirty="0">
                <a:solidFill>
                  <a:schemeClr val="accent3">
                    <a:lumMod val="75000"/>
                  </a:schemeClr>
                </a:solidFill>
              </a:rPr>
              <a:t>Под белой шапкой снеговой</a:t>
            </a:r>
          </a:p>
          <a:p>
            <a:r>
              <a:rPr lang="ru-RU" sz="2800" dirty="0">
                <a:solidFill>
                  <a:schemeClr val="accent3">
                    <a:lumMod val="75000"/>
                  </a:schemeClr>
                </a:solidFill>
              </a:rPr>
              <a:t>Нашли мы маленький цветочек</a:t>
            </a:r>
          </a:p>
          <a:p>
            <a:r>
              <a:rPr lang="ru-RU" sz="2800" dirty="0" err="1">
                <a:solidFill>
                  <a:schemeClr val="accent3">
                    <a:lumMod val="75000"/>
                  </a:schemeClr>
                </a:solidFill>
              </a:rPr>
              <a:t>Полузамёрзший</a:t>
            </a:r>
            <a:r>
              <a:rPr lang="ru-RU" sz="2800" dirty="0">
                <a:solidFill>
                  <a:schemeClr val="accent3">
                    <a:lumMod val="75000"/>
                  </a:schemeClr>
                </a:solidFill>
              </a:rPr>
              <a:t>, чуть живой.</a:t>
            </a:r>
          </a:p>
          <a:p>
            <a:r>
              <a:rPr lang="ru-RU" sz="2800" dirty="0">
                <a:solidFill>
                  <a:schemeClr val="accent3">
                    <a:lumMod val="75000"/>
                  </a:schemeClr>
                </a:solidFill>
              </a:rPr>
              <a:t>Первым вылез из землицы</a:t>
            </a:r>
          </a:p>
          <a:p>
            <a:r>
              <a:rPr lang="ru-RU" sz="2800" dirty="0">
                <a:solidFill>
                  <a:schemeClr val="accent3">
                    <a:lumMod val="75000"/>
                  </a:schemeClr>
                </a:solidFill>
              </a:rPr>
              <a:t>На проталинке.</a:t>
            </a:r>
          </a:p>
          <a:p>
            <a:r>
              <a:rPr lang="ru-RU" sz="2800" dirty="0">
                <a:solidFill>
                  <a:schemeClr val="accent3">
                    <a:lumMod val="75000"/>
                  </a:schemeClr>
                </a:solidFill>
              </a:rPr>
              <a:t>Он мороза не боится,</a:t>
            </a:r>
          </a:p>
          <a:p>
            <a:r>
              <a:rPr lang="ru-RU" sz="2800" dirty="0">
                <a:solidFill>
                  <a:schemeClr val="accent3">
                    <a:lumMod val="75000"/>
                  </a:schemeClr>
                </a:solidFill>
              </a:rPr>
              <a:t>Хоть и маленький.</a:t>
            </a:r>
          </a:p>
          <a:p>
            <a:r>
              <a:rPr lang="ru-RU" sz="2800" dirty="0">
                <a:solidFill>
                  <a:schemeClr val="accent3">
                    <a:lumMod val="75000"/>
                  </a:schemeClr>
                </a:solidFill>
              </a:rPr>
              <a:t>Из-под снега расцветает,</a:t>
            </a:r>
          </a:p>
          <a:p>
            <a:r>
              <a:rPr lang="ru-RU" sz="2800" dirty="0">
                <a:solidFill>
                  <a:schemeClr val="accent3">
                    <a:lumMod val="75000"/>
                  </a:schemeClr>
                </a:solidFill>
              </a:rPr>
              <a:t>Раньше всех весну встречает.</a:t>
            </a:r>
          </a:p>
          <a:p>
            <a:endParaRPr lang="ru-RU" sz="2400" b="1" dirty="0">
              <a:solidFill>
                <a:srgbClr val="0000FF"/>
              </a:solidFill>
            </a:endParaRPr>
          </a:p>
        </p:txBody>
      </p:sp>
      <p:pic>
        <p:nvPicPr>
          <p:cNvPr id="121859" name="Picture 3" descr="подснежник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412776"/>
            <a:ext cx="3960440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1861" name="Picture 5" descr="96ae4d54014566eacb81df953196934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368" y="188640"/>
            <a:ext cx="952500" cy="952500"/>
          </a:xfrm>
          <a:prstGeom prst="rect">
            <a:avLst/>
          </a:prstGeom>
          <a:noFill/>
        </p:spPr>
      </p:pic>
      <p:pic>
        <p:nvPicPr>
          <p:cNvPr id="121862" name="Picture 6" descr="96ae4d54014566eacb81df953196934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5517232"/>
            <a:ext cx="952500" cy="952500"/>
          </a:xfrm>
          <a:prstGeom prst="rect">
            <a:avLst/>
          </a:prstGeom>
          <a:noFill/>
        </p:spPr>
      </p:pic>
      <p:pic>
        <p:nvPicPr>
          <p:cNvPr id="121863" name="Picture 7" descr="flowers3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5805264"/>
            <a:ext cx="952500" cy="666750"/>
          </a:xfrm>
          <a:prstGeom prst="rect">
            <a:avLst/>
          </a:prstGeom>
          <a:noFill/>
        </p:spPr>
      </p:pic>
      <p:sp>
        <p:nvSpPr>
          <p:cNvPr id="121864" name="Rectangle 8"/>
          <p:cNvSpPr>
            <a:spLocks noGrp="1" noChangeArrowheads="1"/>
          </p:cNvSpPr>
          <p:nvPr>
            <p:ph type="title"/>
          </p:nvPr>
        </p:nvSpPr>
        <p:spPr>
          <a:xfrm>
            <a:off x="20320000" y="15240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/>
              <a:t>Первым вылез из земли на проталинке! Он мороза не боится, хоть и маленький. Стоит в белой шапчонке И зелёной распашонке. Подснежник.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293096"/>
            <a:ext cx="8686800" cy="2232248"/>
          </a:xfrm>
        </p:spPr>
        <p:txBody>
          <a:bodyPr>
            <a:normAutofit/>
          </a:bodyPr>
          <a:lstStyle/>
          <a:p>
            <a:r>
              <a:rPr lang="ru-RU" sz="2200" dirty="0" smtClean="0"/>
              <a:t>– Как называется этот цветок?</a:t>
            </a:r>
            <a:br>
              <a:rPr lang="ru-RU" sz="2200" dirty="0" smtClean="0"/>
            </a:br>
            <a:r>
              <a:rPr lang="ru-RU" sz="2200" dirty="0" smtClean="0"/>
              <a:t>– Назовите части растения? (листья, стебель, цветок)</a:t>
            </a:r>
            <a:br>
              <a:rPr lang="ru-RU" sz="2200" dirty="0" smtClean="0"/>
            </a:br>
            <a:r>
              <a:rPr lang="ru-RU" sz="2200" dirty="0" smtClean="0"/>
              <a:t>– Какой стебель? (невысокий)</a:t>
            </a:r>
            <a:br>
              <a:rPr lang="ru-RU" sz="2200" dirty="0" smtClean="0"/>
            </a:br>
            <a:r>
              <a:rPr lang="ru-RU" sz="2200" dirty="0" smtClean="0"/>
              <a:t>– Какие цветки у растения? (белого цвета)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8434" name="Picture 2" descr="http://go2.imgsmail.ru/imgpreview?key=http%3A//stragon.ru/images0/makro03.jpg&amp;mb=imgdb_preview_7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88640"/>
            <a:ext cx="3328694" cy="41380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7" descr="flowers3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368" y="5877272"/>
            <a:ext cx="952500" cy="666750"/>
          </a:xfrm>
          <a:prstGeom prst="rect">
            <a:avLst/>
          </a:prstGeom>
          <a:noFill/>
        </p:spPr>
      </p:pic>
      <p:pic>
        <p:nvPicPr>
          <p:cNvPr id="5" name="Picture 7" descr="flowers3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836712"/>
            <a:ext cx="952500" cy="666750"/>
          </a:xfrm>
          <a:prstGeom prst="rect">
            <a:avLst/>
          </a:prstGeom>
          <a:noFill/>
        </p:spPr>
      </p:pic>
      <p:pic>
        <p:nvPicPr>
          <p:cNvPr id="6" name="Picture 5" descr="96ae4d54014566eacb81df953196934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404664"/>
            <a:ext cx="952500" cy="952500"/>
          </a:xfrm>
          <a:prstGeom prst="rect">
            <a:avLst/>
          </a:prstGeom>
          <a:noFill/>
        </p:spPr>
      </p:pic>
      <p:pic>
        <p:nvPicPr>
          <p:cNvPr id="7" name="Picture 5" descr="96ae4d54014566eacb81df953196934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312" y="5589240"/>
            <a:ext cx="952500" cy="9525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2323728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>Первоцветы – это многолетние растения, т. е. такие, которые по многу лет растут и цветут. Они сохраняются под снегом зимой, а с наступлением тепла пробуждаются, и из их корня растут стебель, листья.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2530" name="Picture 2" descr="http://go4.imgsmail.ru/imgpreview?key=http%3A//flower.onego.ru/lukov/enc_3462.jpg&amp;mb=imgdb_preview_139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988840"/>
            <a:ext cx="3520033" cy="4700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06" name="Picture 2" descr="мать и мачеха 3"/>
          <p:cNvPicPr>
            <a:picLocks noChangeAspect="1" noChangeArrowheads="1"/>
          </p:cNvPicPr>
          <p:nvPr/>
        </p:nvPicPr>
        <p:blipFill>
          <a:blip r:embed="rId2" cstate="print"/>
          <a:srcRect b="-43"/>
          <a:stretch>
            <a:fillRect/>
          </a:stretch>
        </p:blipFill>
        <p:spPr bwMode="auto">
          <a:xfrm>
            <a:off x="323528" y="908720"/>
            <a:ext cx="4248596" cy="3060276"/>
          </a:xfrm>
          <a:prstGeom prst="rect">
            <a:avLst/>
          </a:prstGeom>
          <a:noFill/>
        </p:spPr>
      </p:pic>
      <p:pic>
        <p:nvPicPr>
          <p:cNvPr id="123907" name="Picture 3" descr="матьи мачеха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2780928"/>
            <a:ext cx="2981325" cy="3814763"/>
          </a:xfrm>
          <a:prstGeom prst="rect">
            <a:avLst/>
          </a:prstGeom>
          <a:noFill/>
        </p:spPr>
      </p:pic>
      <p:sp>
        <p:nvSpPr>
          <p:cNvPr id="123908" name="Rectangle 4"/>
          <p:cNvSpPr>
            <a:spLocks noChangeArrowheads="1"/>
          </p:cNvSpPr>
          <p:nvPr/>
        </p:nvSpPr>
        <p:spPr bwMode="auto">
          <a:xfrm>
            <a:off x="2123729" y="5661248"/>
            <a:ext cx="252028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00FF"/>
                </a:solidFill>
              </a:rPr>
              <a:t>Мать-и-мачеха</a:t>
            </a:r>
          </a:p>
        </p:txBody>
      </p:sp>
      <p:pic>
        <p:nvPicPr>
          <p:cNvPr id="123909" name="Picture 5" descr="4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4868863"/>
            <a:ext cx="1587500" cy="1738312"/>
          </a:xfrm>
          <a:prstGeom prst="rect">
            <a:avLst/>
          </a:prstGeom>
          <a:noFill/>
        </p:spPr>
      </p:pic>
      <p:sp>
        <p:nvSpPr>
          <p:cNvPr id="123910" name="Text Box 6"/>
          <p:cNvSpPr txBox="1">
            <a:spLocks noChangeArrowheads="1"/>
          </p:cNvSpPr>
          <p:nvPr/>
        </p:nvSpPr>
        <p:spPr bwMode="auto">
          <a:xfrm>
            <a:off x="5076825" y="188913"/>
            <a:ext cx="38877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sz="2400" dirty="0">
              <a:solidFill>
                <a:srgbClr val="0000FF"/>
              </a:solidFill>
            </a:endParaRPr>
          </a:p>
        </p:txBody>
      </p:sp>
      <p:sp>
        <p:nvSpPr>
          <p:cNvPr id="123911" name="Rectangle 7"/>
          <p:cNvSpPr>
            <a:spLocks noGrp="1" noChangeArrowheads="1"/>
          </p:cNvSpPr>
          <p:nvPr>
            <p:ph type="title"/>
          </p:nvPr>
        </p:nvSpPr>
        <p:spPr>
          <a:xfrm>
            <a:off x="20320000" y="15240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/>
              <a:t>Мать-и-мачеха. На глиняных откосах, В оврагах, вдоль дорог появился первым жёлтый огонёк.</a:t>
            </a: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4932040" y="86623"/>
            <a:ext cx="381642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5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Ранней солнечной порой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На проталинке весной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Украшают бугорки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Мать-и-мачехи цветки.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В ярких желтеньких платочках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И зелененьких носочках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39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23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239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239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239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23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930" name="Picture 2" descr="мать и мачех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3068960"/>
            <a:ext cx="4799985" cy="36002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4931" name="Text Box 3"/>
          <p:cNvSpPr txBox="1">
            <a:spLocks noChangeArrowheads="1"/>
          </p:cNvSpPr>
          <p:nvPr/>
        </p:nvSpPr>
        <p:spPr bwMode="auto">
          <a:xfrm>
            <a:off x="395536" y="188640"/>
            <a:ext cx="8424936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70C0"/>
                </a:solidFill>
              </a:rPr>
              <a:t>Мать-и-мачеха одна из самых первых зацветает по весне. У неё небольшие желтенькие цветочки на толстенькой ножке-стебельке. Когда цветы отцветут, появляются большие зеленые листья. С виду самые обычные, а потрогаешь – вот так диво! Одна сторона у листьев теплая, покрытая мягким пушком, а другая – гладкая и холодная. Теплая – это мать, холодная – мачеха. Растёт мать-и-мачеха на открытых солнечных местах.</a:t>
            </a: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124932" name="Picture 4" descr="jiv231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56376" y="188640"/>
            <a:ext cx="1000125" cy="1143000"/>
          </a:xfrm>
          <a:prstGeom prst="rect">
            <a:avLst/>
          </a:prstGeom>
          <a:noFill/>
        </p:spPr>
      </p:pic>
      <p:sp>
        <p:nvSpPr>
          <p:cNvPr id="124933" name="Rectangle 5"/>
          <p:cNvSpPr>
            <a:spLocks noGrp="1" noChangeArrowheads="1"/>
          </p:cNvSpPr>
          <p:nvPr>
            <p:ph type="title"/>
          </p:nvPr>
        </p:nvSpPr>
        <p:spPr>
          <a:xfrm>
            <a:off x="20320000" y="15240000"/>
            <a:ext cx="8229600" cy="1143000"/>
          </a:xfrm>
        </p:spPr>
        <p:txBody>
          <a:bodyPr/>
          <a:lstStyle/>
          <a:p>
            <a:r>
              <a:rPr lang="ru-RU"/>
              <a:t>Мать-и-мачеха.</a:t>
            </a:r>
          </a:p>
        </p:txBody>
      </p:sp>
      <p:pic>
        <p:nvPicPr>
          <p:cNvPr id="6" name="Picture 5" descr="4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4869160"/>
            <a:ext cx="1587500" cy="173831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24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149</TotalTime>
  <Words>797</Words>
  <Application>Microsoft Office PowerPoint</Application>
  <PresentationFormat>Экран (4:3)</PresentationFormat>
  <Paragraphs>77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Трек</vt:lpstr>
      <vt:lpstr>Первоцветы  </vt:lpstr>
      <vt:lpstr>Лес просыпается после долгого зимнего сна. Где-то глубоко в земле корни уже вбирают себя влагу первой оттаявшей земли. Появляются в лесу первые подснежники.</vt:lpstr>
      <vt:lpstr>Почему же подснежники растут зимой? Почему спешат зацвести? Эти цветы очень любят свет. А в голом лесу света очень много. Эти цветы нас радуют как-то особенно после длинной зимы. И когда кажется, весна уже никогда не наступит, зацветают удивитель-но-нежные, хрупкие и нереально воздушные первоцветы.</vt:lpstr>
      <vt:lpstr>Подснежник – цветок нежный, хрупкий, но в то же время гордый и смелый, растет рядом со снегом, его обдувают холодные ветра, а он не боится и прямо стоит на своей тонкой ножке. Послушайте, пожалуйста, стихотворение о подснежнике. </vt:lpstr>
      <vt:lpstr>Первым вылез из земли на проталинке! Он мороза не боится, хоть и маленький. Стоит в белой шапчонке И зелёной распашонке. Подснежник.</vt:lpstr>
      <vt:lpstr>– Как называется этот цветок? – Назовите части растения? (листья, стебель, цветок) – Какой стебель? (невысокий) – Какие цветки у растения? (белого цвета) </vt:lpstr>
      <vt:lpstr>Первоцветы – это многолетние растения, т. е. такие, которые по многу лет растут и цветут. Они сохраняются под снегом зимой, а с наступлением тепла пробуждаются, и из их корня растут стебель, листья. </vt:lpstr>
      <vt:lpstr>Мать-и-мачеха. На глиняных откосах, В оврагах, вдоль дорог появился первым жёлтый огонёк.</vt:lpstr>
      <vt:lpstr>Мать-и-мачеха.</vt:lpstr>
      <vt:lpstr>Уронило солнце Лучик золотой. Вырос одуванчик – Первый, молодой. У него чудесный, Золотистый цвет. Он – большого солнца Маленький портрет! </vt:lpstr>
      <vt:lpstr>Одуванчик так любит солнышко, что не отводит от него восторженного взгляда. Взойдет солнце на востоке - одуванчик на восток смотрит, поднимается в зенит - одуванчик поднимет головку кверху, приближается к закату - одуванчик не спускает с заката взгляда. Головка цветка всегда движется за солнышком.(С. Красиков) </vt:lpstr>
      <vt:lpstr>Когда одуванчик отцветает, на месте желтой головки появляется белый шарик из пушинок. На каждой пушинке крепится семечка, и когда дует ветер, то пушинки разлетаются и разносят семена одуванчика.</vt:lpstr>
      <vt:lpstr>«Белые горошки на зелёной ножке» </vt:lpstr>
      <vt:lpstr>О первый ландыш! Из-под снега ты просишь солнечных лучей; какая девственная нега В душистой чистоте твоей! Как первый луч весенний ярок! Какие в нём исходят сны! Как ты пленителен, подарок воспламеняющей весны!... А.Фет.</vt:lpstr>
      <vt:lpstr>Игра: «Один – много»</vt:lpstr>
      <vt:lpstr>Игра «Найди лишнее»</vt:lpstr>
      <vt:lpstr>Вот весенние цветы или первоцветы. Их запомнить должен ты как весны примету. Назови их! Пролеска. Ветреница дубравная. Одуванчик. Мать-и-мачеха. Ландыш майский.</vt:lpstr>
      <vt:lpstr>Помни правила: • Не рви цветы в лесу, на лугу. Пусть красивые растения остаются в природе. • Помни, что букеты можно составлять только из тех растений, которые выращены человеком. • Посади первоцветы в саду и ухаживай за ними. • Расскажи друзьям и близким об охране первоцветов. </vt:lpstr>
      <vt:lpstr>Презентация PowerPoint</vt:lpstr>
      <vt:lpstr>Берегите красивые растения! Пусть наша родная земля всегда будет прекрасной и цветущей! Б е р е г и !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Первоцветы  Конспект комплексной НОД по ознакомлению с окружающим и развитию речи в средней группе детского сада.</dc:title>
  <dc:creator>Света</dc:creator>
  <cp:lastModifiedBy>TarakanStudio</cp:lastModifiedBy>
  <cp:revision>18</cp:revision>
  <dcterms:created xsi:type="dcterms:W3CDTF">2014-03-16T14:09:33Z</dcterms:created>
  <dcterms:modified xsi:type="dcterms:W3CDTF">2020-05-25T17:18:38Z</dcterms:modified>
</cp:coreProperties>
</file>