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78" r:id="rId4"/>
    <p:sldId id="280" r:id="rId5"/>
    <p:sldId id="279" r:id="rId6"/>
    <p:sldId id="281" r:id="rId7"/>
    <p:sldId id="282" r:id="rId8"/>
    <p:sldId id="283" r:id="rId9"/>
    <p:sldId id="284" r:id="rId10"/>
    <p:sldId id="285" r:id="rId11"/>
    <p:sldId id="286" r:id="rId12"/>
    <p:sldId id="287" r:id="rId13"/>
    <p:sldId id="291" r:id="rId14"/>
    <p:sldId id="288" r:id="rId15"/>
    <p:sldId id="289" r:id="rId16"/>
    <p:sldId id="290" r:id="rId17"/>
    <p:sldId id="277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296" y="-6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80A20AA-2307-401A-8520-A46B4C9FF43F}" type="datetimeFigureOut">
              <a:rPr lang="ru-RU" smtClean="0"/>
              <a:t>12.08.2020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25E7EB8-41C5-4CE1-87DB-3B860AF7B39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80A20AA-2307-401A-8520-A46B4C9FF43F}" type="datetimeFigureOut">
              <a:rPr lang="ru-RU" smtClean="0"/>
              <a:t>12.08.2020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25E7EB8-41C5-4CE1-87DB-3B860AF7B39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80A20AA-2307-401A-8520-A46B4C9FF43F}" type="datetimeFigureOut">
              <a:rPr lang="ru-RU" smtClean="0"/>
              <a:t>12.08.2020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25E7EB8-41C5-4CE1-87DB-3B860AF7B39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80A20AA-2307-401A-8520-A46B4C9FF43F}" type="datetimeFigureOut">
              <a:rPr lang="ru-RU" smtClean="0"/>
              <a:t>12.08.2020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25E7EB8-41C5-4CE1-87DB-3B860AF7B39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80A20AA-2307-401A-8520-A46B4C9FF43F}" type="datetimeFigureOut">
              <a:rPr lang="ru-RU" smtClean="0"/>
              <a:t>12.08.2020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25E7EB8-41C5-4CE1-87DB-3B860AF7B39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80A20AA-2307-401A-8520-A46B4C9FF43F}" type="datetimeFigureOut">
              <a:rPr lang="ru-RU" smtClean="0"/>
              <a:t>12.08.2020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25E7EB8-41C5-4CE1-87DB-3B860AF7B39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80A20AA-2307-401A-8520-A46B4C9FF43F}" type="datetimeFigureOut">
              <a:rPr lang="ru-RU" smtClean="0"/>
              <a:t>12.08.2020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25E7EB8-41C5-4CE1-87DB-3B860AF7B39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80A20AA-2307-401A-8520-A46B4C9FF43F}" type="datetimeFigureOut">
              <a:rPr lang="ru-RU" smtClean="0"/>
              <a:t>12.08.2020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25E7EB8-41C5-4CE1-87DB-3B860AF7B39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80A20AA-2307-401A-8520-A46B4C9FF43F}" type="datetimeFigureOut">
              <a:rPr lang="ru-RU" smtClean="0"/>
              <a:t>12.08.2020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25E7EB8-41C5-4CE1-87DB-3B860AF7B39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80A20AA-2307-401A-8520-A46B4C9FF43F}" type="datetimeFigureOut">
              <a:rPr lang="ru-RU" smtClean="0"/>
              <a:t>12.08.2020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25E7EB8-41C5-4CE1-87DB-3B860AF7B39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80A20AA-2307-401A-8520-A46B4C9FF43F}" type="datetimeFigureOut">
              <a:rPr lang="ru-RU" smtClean="0"/>
              <a:t>12.08.2020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25E7EB8-41C5-4CE1-87DB-3B860AF7B395}" type="slidenum">
              <a:rPr lang="ru-RU" smtClean="0"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180A20AA-2307-401A-8520-A46B4C9FF43F}" type="datetimeFigureOut">
              <a:rPr lang="ru-RU" smtClean="0"/>
              <a:t>12.08.2020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925E7EB8-41C5-4CE1-87DB-3B860AF7B395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Relationship Id="rId4" Type="http://schemas.microsoft.com/office/2007/relationships/hdphoto" Target="../media/hdphoto1.wdp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8.jpeg"/></Relationships>
</file>

<file path=ppt/slides/_rels/slide1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9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6150" y="0"/>
            <a:ext cx="8748464" cy="656134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403648" y="476672"/>
            <a:ext cx="612068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Ampir Deco" panose="02000400000000000000" pitchFamily="2" charset="0"/>
              </a:rPr>
              <a:t>Среди множества Петербуржских памятников есть необычные и затейливые, огромные и еле заметные, похожие на невиданных зверей, мистические и исполняющие заветные желания. Давайте познакомимся с некоторыми из них.</a:t>
            </a:r>
            <a:endParaRPr lang="ru-RU" sz="2400" dirty="0">
              <a:latin typeface="Ampir Deco" panose="02000400000000000000" pitchFamily="2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16150" y="5635615"/>
            <a:ext cx="623657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70C0"/>
                </a:solidFill>
                <a:latin typeface="Ampir Deco" panose="02000400000000000000" pitchFamily="2" charset="0"/>
              </a:rPr>
              <a:t>«С</a:t>
            </a:r>
            <a:r>
              <a:rPr lang="ru-RU" sz="32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Ampir Deco" panose="02000400000000000000" pitchFamily="2" charset="0"/>
              </a:rPr>
              <a:t>к</a:t>
            </a:r>
            <a:r>
              <a:rPr lang="ru-RU" sz="3200" b="1" dirty="0" smtClean="0">
                <a:solidFill>
                  <a:srgbClr val="0070C0"/>
                </a:solidFill>
                <a:latin typeface="Ampir Deco" panose="02000400000000000000" pitchFamily="2" charset="0"/>
              </a:rPr>
              <a:t>а</a:t>
            </a:r>
            <a:r>
              <a:rPr lang="ru-RU" sz="3200" b="1" dirty="0" smtClean="0">
                <a:solidFill>
                  <a:srgbClr val="00B050"/>
                </a:solidFill>
                <a:latin typeface="Ampir Deco" panose="02000400000000000000" pitchFamily="2" charset="0"/>
              </a:rPr>
              <a:t>з</a:t>
            </a:r>
            <a:r>
              <a:rPr lang="ru-RU" sz="3200" b="1" dirty="0" smtClean="0">
                <a:solidFill>
                  <a:srgbClr val="0070C0"/>
                </a:solidFill>
                <a:latin typeface="Ampir Deco" panose="02000400000000000000" pitchFamily="2" charset="0"/>
              </a:rPr>
              <a:t>о</a:t>
            </a:r>
            <a:r>
              <a:rPr lang="ru-RU" sz="32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Ampir Deco" panose="02000400000000000000" pitchFamily="2" charset="0"/>
              </a:rPr>
              <a:t>ч</a:t>
            </a:r>
            <a:r>
              <a:rPr lang="ru-RU" sz="3200" b="1" dirty="0" smtClean="0">
                <a:solidFill>
                  <a:srgbClr val="0070C0"/>
                </a:solidFill>
                <a:latin typeface="Ampir Deco" panose="02000400000000000000" pitchFamily="2" charset="0"/>
              </a:rPr>
              <a:t>н</a:t>
            </a:r>
            <a:r>
              <a:rPr lang="ru-RU" sz="3200" b="1" dirty="0" smtClean="0">
                <a:solidFill>
                  <a:srgbClr val="00B050"/>
                </a:solidFill>
                <a:latin typeface="Ampir Deco" panose="02000400000000000000" pitchFamily="2" charset="0"/>
              </a:rPr>
              <a:t>ы</a:t>
            </a:r>
            <a:r>
              <a:rPr lang="ru-RU" sz="3200" b="1" dirty="0" smtClean="0">
                <a:solidFill>
                  <a:srgbClr val="0070C0"/>
                </a:solidFill>
                <a:latin typeface="Ampir Deco" panose="02000400000000000000" pitchFamily="2" charset="0"/>
              </a:rPr>
              <a:t>й </a:t>
            </a:r>
            <a:r>
              <a:rPr lang="ru-RU" sz="3200" b="1" dirty="0" smtClean="0">
                <a:solidFill>
                  <a:srgbClr val="00B050"/>
                </a:solidFill>
                <a:latin typeface="Ampir Deco" panose="02000400000000000000" pitchFamily="2" charset="0"/>
              </a:rPr>
              <a:t>П</a:t>
            </a:r>
            <a:r>
              <a:rPr lang="ru-RU" sz="3200" b="1" dirty="0" smtClean="0">
                <a:solidFill>
                  <a:srgbClr val="0070C0"/>
                </a:solidFill>
                <a:latin typeface="Ampir Deco" panose="02000400000000000000" pitchFamily="2" charset="0"/>
              </a:rPr>
              <a:t>е</a:t>
            </a:r>
            <a:r>
              <a:rPr lang="ru-RU" sz="32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Ampir Deco" panose="02000400000000000000" pitchFamily="2" charset="0"/>
              </a:rPr>
              <a:t>т</a:t>
            </a:r>
            <a:r>
              <a:rPr lang="ru-RU" sz="3200" b="1" dirty="0" smtClean="0">
                <a:solidFill>
                  <a:srgbClr val="00B050"/>
                </a:solidFill>
                <a:latin typeface="Ampir Deco" panose="02000400000000000000" pitchFamily="2" charset="0"/>
              </a:rPr>
              <a:t>е</a:t>
            </a:r>
            <a:r>
              <a:rPr lang="ru-RU" sz="3200" b="1" dirty="0" smtClean="0">
                <a:solidFill>
                  <a:srgbClr val="0070C0"/>
                </a:solidFill>
                <a:latin typeface="Ampir Deco" panose="02000400000000000000" pitchFamily="2" charset="0"/>
              </a:rPr>
              <a:t>р</a:t>
            </a:r>
            <a:r>
              <a:rPr lang="ru-RU" sz="32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Ampir Deco" panose="02000400000000000000" pitchFamily="2" charset="0"/>
              </a:rPr>
              <a:t>б</a:t>
            </a:r>
            <a:r>
              <a:rPr lang="ru-RU" sz="3200" b="1" dirty="0" smtClean="0">
                <a:solidFill>
                  <a:srgbClr val="0070C0"/>
                </a:solidFill>
                <a:latin typeface="Ampir Deco" panose="02000400000000000000" pitchFamily="2" charset="0"/>
              </a:rPr>
              <a:t>у</a:t>
            </a:r>
            <a:r>
              <a:rPr lang="ru-RU" sz="3200" b="1" dirty="0" smtClean="0">
                <a:solidFill>
                  <a:srgbClr val="00B050"/>
                </a:solidFill>
                <a:latin typeface="Ampir Deco" panose="02000400000000000000" pitchFamily="2" charset="0"/>
              </a:rPr>
              <a:t>р</a:t>
            </a:r>
            <a:r>
              <a:rPr lang="ru-RU" sz="3200" b="1" dirty="0" smtClean="0">
                <a:solidFill>
                  <a:srgbClr val="0070C0"/>
                </a:solidFill>
                <a:latin typeface="Ampir Deco" panose="02000400000000000000" pitchFamily="2" charset="0"/>
              </a:rPr>
              <a:t>г»</a:t>
            </a:r>
          </a:p>
          <a:p>
            <a:pPr algn="ctr"/>
            <a:r>
              <a:rPr lang="ru-RU" sz="2400" b="1" dirty="0" smtClean="0">
                <a:solidFill>
                  <a:srgbClr val="0070C0"/>
                </a:solidFill>
                <a:latin typeface="Ampir Deco" panose="02000400000000000000" pitchFamily="2" charset="0"/>
              </a:rPr>
              <a:t>Автор: Веретенникова Л.С.</a:t>
            </a:r>
            <a:endParaRPr lang="ru-RU" sz="2400" b="1" dirty="0">
              <a:solidFill>
                <a:srgbClr val="0070C0"/>
              </a:solidFill>
              <a:latin typeface="Ampir Deco" panose="020004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5503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6062985"/>
            <a:ext cx="476289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70C0"/>
                </a:solidFill>
                <a:latin typeface="Ampir Deco" panose="02000400000000000000" pitchFamily="2" charset="0"/>
              </a:rPr>
              <a:t>«Кот на камне»</a:t>
            </a:r>
            <a:endParaRPr lang="ru-RU" sz="2400" b="1" dirty="0">
              <a:solidFill>
                <a:srgbClr val="0070C0"/>
              </a:solidFill>
              <a:latin typeface="Ampir Deco" panose="02000400000000000000" pitchFamily="2" charset="0"/>
            </a:endParaRPr>
          </a:p>
        </p:txBody>
      </p:sp>
      <p:pic>
        <p:nvPicPr>
          <p:cNvPr id="4" name="Picture 2" descr="C:\Users\user\Pictures\МОЯ\12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95536" y="1625171"/>
            <a:ext cx="3827512" cy="44265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827849" y="1676535"/>
            <a:ext cx="3907496" cy="4823842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395536" y="326265"/>
            <a:ext cx="8339809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dirty="0" smtClean="0"/>
              <a:t>Петербургский </a:t>
            </a:r>
            <a:r>
              <a:rPr lang="ru-RU" dirty="0"/>
              <a:t>каменный кот с Канонерского </a:t>
            </a:r>
            <a:r>
              <a:rPr lang="ru-RU" dirty="0" smtClean="0"/>
              <a:t>острова, одетый </a:t>
            </a:r>
            <a:r>
              <a:rPr lang="ru-RU" dirty="0"/>
              <a:t>в рубаху и брюки, подпоясанный ремнём, обутый в ботинки, с клетчатой кепкой на голове и косынкой на шее. Памятник служит напоминанием о бывшем названии острова </a:t>
            </a:r>
            <a:r>
              <a:rPr lang="ru-RU" dirty="0" err="1"/>
              <a:t>Киссасаари</a:t>
            </a:r>
            <a:r>
              <a:rPr lang="ru-RU" dirty="0"/>
              <a:t>, что в переводе с финского языка означает «Кошачий».</a:t>
            </a:r>
          </a:p>
        </p:txBody>
      </p:sp>
    </p:spTree>
    <p:extLst>
      <p:ext uri="{BB962C8B-B14F-4D97-AF65-F5344CB8AC3E}">
        <p14:creationId xmlns:p14="http://schemas.microsoft.com/office/powerpoint/2010/main" val="83540568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user\Pictures\МОЯ\11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566"/>
          <a:stretch/>
        </p:blipFill>
        <p:spPr bwMode="auto">
          <a:xfrm>
            <a:off x="4211960" y="1052735"/>
            <a:ext cx="4551453" cy="49531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794861" y="6072213"/>
            <a:ext cx="50405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70C0"/>
                </a:solidFill>
                <a:latin typeface="Ampir Deco" panose="02000400000000000000" pitchFamily="2" charset="0"/>
              </a:rPr>
              <a:t>«Чижик - Пыжик»</a:t>
            </a:r>
            <a:endParaRPr lang="ru-RU" sz="2400" b="1" dirty="0">
              <a:solidFill>
                <a:srgbClr val="0070C0"/>
              </a:solidFill>
              <a:latin typeface="Ampir Deco" panose="02000400000000000000" pitchFamily="2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0449" y="301044"/>
            <a:ext cx="3820806" cy="6247454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179512" y="294742"/>
            <a:ext cx="885698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>Эта скульптура, </a:t>
            </a:r>
            <a:r>
              <a:rPr lang="ru-RU" dirty="0"/>
              <a:t>в натуральную величину птички и весит около 5 кг. Самый маленький памятник находится на гранитном парапете реки Фонтанки рядом с Летним садом.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97749" y="1188418"/>
            <a:ext cx="392151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/>
              <a:t>Говорят, что «Чижик – пыжик» исполняет желания, для этого необходимо, чтобы брошенная к ее лапкам монетка удержалась на парапете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1594790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user\Pictures\МОЯ\1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8686" y="1191031"/>
            <a:ext cx="7461410" cy="49742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907704" y="6165304"/>
            <a:ext cx="50405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70C0"/>
                </a:solidFill>
                <a:latin typeface="Ampir Deco" panose="02000400000000000000" pitchFamily="2" charset="0"/>
              </a:rPr>
              <a:t>«</a:t>
            </a:r>
            <a:r>
              <a:rPr lang="ru-RU" sz="2400" b="1" dirty="0" err="1" smtClean="0">
                <a:solidFill>
                  <a:srgbClr val="0070C0"/>
                </a:solidFill>
                <a:latin typeface="Ampir Deco" panose="02000400000000000000" pitchFamily="2" charset="0"/>
              </a:rPr>
              <a:t>Бегемотиха</a:t>
            </a:r>
            <a:r>
              <a:rPr lang="ru-RU" sz="2400" b="1" dirty="0" smtClean="0">
                <a:solidFill>
                  <a:srgbClr val="0070C0"/>
                </a:solidFill>
                <a:latin typeface="Ampir Deco" panose="02000400000000000000" pitchFamily="2" charset="0"/>
              </a:rPr>
              <a:t> Тоня»</a:t>
            </a:r>
            <a:endParaRPr lang="ru-RU" sz="2400" b="1" dirty="0">
              <a:solidFill>
                <a:srgbClr val="0070C0"/>
              </a:solidFill>
              <a:latin typeface="Ampir Deco" panose="02000400000000000000" pitchFamily="2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95536" y="235385"/>
            <a:ext cx="828092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/>
              <a:t>В саду филологического факультета СПбГУ есть фигурка </a:t>
            </a:r>
            <a:r>
              <a:rPr lang="ru-RU" dirty="0" err="1"/>
              <a:t>бегемотихи</a:t>
            </a:r>
            <a:r>
              <a:rPr lang="ru-RU" dirty="0"/>
              <a:t> Тони, которую создал художник </a:t>
            </a:r>
            <a:r>
              <a:rPr lang="ru-RU" dirty="0" err="1"/>
              <a:t>Петровчев</a:t>
            </a:r>
            <a:r>
              <a:rPr lang="ru-RU" dirty="0"/>
              <a:t>. Её сопровождает очень красивая легенда о влюблённых</a:t>
            </a:r>
            <a:r>
              <a:rPr lang="ru-RU" dirty="0" smtClean="0"/>
              <a:t>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5668095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907704" y="6026584"/>
            <a:ext cx="50405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70C0"/>
                </a:solidFill>
                <a:latin typeface="Ampir Deco" panose="02000400000000000000" pitchFamily="2" charset="0"/>
              </a:rPr>
              <a:t>«Дядя Стёпа»</a:t>
            </a:r>
            <a:endParaRPr lang="ru-RU" sz="2400" b="1" dirty="0">
              <a:solidFill>
                <a:srgbClr val="0070C0"/>
              </a:solidFill>
              <a:latin typeface="Ampir Deco" panose="02000400000000000000" pitchFamily="2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788024" y="1083046"/>
            <a:ext cx="3907496" cy="4823842"/>
          </a:xfrm>
          <a:prstGeom prst="rect">
            <a:avLst/>
          </a:prstGeom>
        </p:spPr>
      </p:pic>
      <p:pic>
        <p:nvPicPr>
          <p:cNvPr id="3" name="Picture 2" descr="C:\Users\user\Pictures\МОЯ\19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36633" y="1007033"/>
            <a:ext cx="5216985" cy="49130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323528" y="406999"/>
            <a:ext cx="856895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dirty="0"/>
              <a:t>Во дворе на улице Правды можно встретить милиционера Дядю Степу, героя произведений советского писателя Сергея Михалкова.</a:t>
            </a:r>
          </a:p>
        </p:txBody>
      </p:sp>
    </p:spTree>
    <p:extLst>
      <p:ext uri="{BB962C8B-B14F-4D97-AF65-F5344CB8AC3E}">
        <p14:creationId xmlns:p14="http://schemas.microsoft.com/office/powerpoint/2010/main" val="111444217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90449" y="301044"/>
            <a:ext cx="3820806" cy="6247454"/>
          </a:xfrm>
          <a:prstGeom prst="rect">
            <a:avLst/>
          </a:prstGeom>
        </p:spPr>
      </p:pic>
      <p:pic>
        <p:nvPicPr>
          <p:cNvPr id="3" name="Picture 2" descr="C:\Users\user\Pictures\МОЯ\17-1.jpg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080412" y="1635223"/>
            <a:ext cx="3524036" cy="381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716016" y="5486239"/>
            <a:ext cx="40020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70C0"/>
                </a:solidFill>
                <a:latin typeface="Ampir Deco" panose="02000400000000000000" pitchFamily="2" charset="0"/>
              </a:rPr>
              <a:t>«Улитка»</a:t>
            </a:r>
            <a:endParaRPr lang="ru-RU" sz="2400" b="1" dirty="0">
              <a:solidFill>
                <a:srgbClr val="0070C0"/>
              </a:solidFill>
              <a:latin typeface="Ampir Deco" panose="02000400000000000000" pitchFamily="2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39552" y="344382"/>
            <a:ext cx="806489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/>
              <a:t>Скульптура улитки установлена саду филологического факультета СПбГУ. Олицетворяет известную мудрость «Тише едешь – дальше будешь».</a:t>
            </a:r>
          </a:p>
        </p:txBody>
      </p:sp>
    </p:spTree>
    <p:extLst>
      <p:ext uri="{BB962C8B-B14F-4D97-AF65-F5344CB8AC3E}">
        <p14:creationId xmlns:p14="http://schemas.microsoft.com/office/powerpoint/2010/main" val="271562393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0449" y="301044"/>
            <a:ext cx="3820806" cy="624745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431628" y="6086833"/>
            <a:ext cx="40020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70C0"/>
                </a:solidFill>
                <a:latin typeface="Ampir Deco" panose="02000400000000000000" pitchFamily="2" charset="0"/>
              </a:rPr>
              <a:t>«Кот учёный»</a:t>
            </a:r>
            <a:endParaRPr lang="ru-RU" sz="2400" b="1" dirty="0">
              <a:solidFill>
                <a:srgbClr val="0070C0"/>
              </a:solidFill>
              <a:latin typeface="Ampir Deco" panose="02000400000000000000" pitchFamily="2" charset="0"/>
            </a:endParaRPr>
          </a:p>
        </p:txBody>
      </p:sp>
      <p:pic>
        <p:nvPicPr>
          <p:cNvPr id="5" name="Picture 2" descr="C:\Users\user\Pictures\МОЯ\6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69199" y="1384263"/>
            <a:ext cx="3526928" cy="47025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290449" y="404664"/>
            <a:ext cx="845801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>На </a:t>
            </a:r>
            <a:r>
              <a:rPr lang="ru-RU" dirty="0"/>
              <a:t>проспекте </a:t>
            </a:r>
            <a:r>
              <a:rPr lang="ru-RU" dirty="0" smtClean="0"/>
              <a:t>Испытателей (</a:t>
            </a:r>
            <a:r>
              <a:rPr lang="ru-RU" dirty="0"/>
              <a:t>Во дворе дома </a:t>
            </a:r>
            <a:r>
              <a:rPr lang="ru-RU" dirty="0" smtClean="0"/>
              <a:t>3), </a:t>
            </a:r>
            <a:r>
              <a:rPr lang="ru-RU" dirty="0"/>
              <a:t>стоит металлическая фигура </a:t>
            </a:r>
            <a:r>
              <a:rPr lang="ru-RU" dirty="0" smtClean="0"/>
              <a:t>кота </a:t>
            </a:r>
            <a:r>
              <a:rPr lang="ru-RU" dirty="0"/>
              <a:t>в очках. В одной из книг, лежащей перед котом, написано "Счастье там, где ты". </a:t>
            </a:r>
            <a:r>
              <a:rPr lang="ru-RU" dirty="0" smtClean="0"/>
              <a:t>Скульптура популярна </a:t>
            </a:r>
            <a:r>
              <a:rPr lang="ru-RU" dirty="0"/>
              <a:t>у </a:t>
            </a:r>
            <a:r>
              <a:rPr lang="ru-RU" dirty="0" smtClean="0"/>
              <a:t>студентов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395536" y="1196752"/>
            <a:ext cx="412392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/>
              <a:t>и школьников, так как говорят, что если потереть очки котика и загадать желание, связанное со сферой образования – оно обязательно должно исполниться. </a:t>
            </a:r>
            <a:r>
              <a:rPr lang="ru-RU" dirty="0" smtClean="0"/>
              <a:t>Создатель </a:t>
            </a:r>
            <a:r>
              <a:rPr lang="ru-RU" dirty="0"/>
              <a:t>- кузнец Мельников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1705742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771800" y="6032194"/>
            <a:ext cx="40020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70C0"/>
                </a:solidFill>
                <a:latin typeface="Ampir Deco" panose="02000400000000000000" pitchFamily="2" charset="0"/>
              </a:rPr>
              <a:t>«Бабушкин стульчик»</a:t>
            </a:r>
            <a:endParaRPr lang="ru-RU" sz="2400" b="1" dirty="0">
              <a:solidFill>
                <a:srgbClr val="0070C0"/>
              </a:solidFill>
              <a:latin typeface="Ampir Deco" panose="02000400000000000000" pitchFamily="2" charset="0"/>
            </a:endParaRPr>
          </a:p>
        </p:txBody>
      </p:sp>
      <p:pic>
        <p:nvPicPr>
          <p:cNvPr id="4" name="Picture 2" descr="C:\Users\user\Pictures\МОЯ\2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00895" y="1739692"/>
            <a:ext cx="5807943" cy="43559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323528" y="326817"/>
            <a:ext cx="842493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/>
              <a:t>О</a:t>
            </a:r>
            <a:r>
              <a:rPr lang="ru-RU" dirty="0" smtClean="0"/>
              <a:t>дин </a:t>
            </a:r>
            <a:r>
              <a:rPr lang="ru-RU" dirty="0"/>
              <a:t>из самых добрых памятников можно найти в Зеленогорске. Скульптура представляет собой высокий стул, с </a:t>
            </a:r>
            <a:r>
              <a:rPr lang="ru-RU" dirty="0" smtClean="0"/>
              <a:t>лежащим </a:t>
            </a:r>
            <a:r>
              <a:rPr lang="ru-RU" dirty="0"/>
              <a:t>на </a:t>
            </a:r>
            <a:r>
              <a:rPr lang="ru-RU" dirty="0" smtClean="0"/>
              <a:t>нем </a:t>
            </a:r>
            <a:r>
              <a:rPr lang="ru-RU" dirty="0"/>
              <a:t>клубком шерсти, очками и вязальными спицами</a:t>
            </a:r>
            <a:r>
              <a:rPr lang="ru-RU" dirty="0" smtClean="0"/>
              <a:t>.</a:t>
            </a:r>
            <a:r>
              <a:rPr lang="ru-RU" dirty="0"/>
              <a:t> </a:t>
            </a:r>
            <a:r>
              <a:rPr lang="ru-RU" dirty="0" smtClean="0"/>
              <a:t>Памятник </a:t>
            </a:r>
            <a:r>
              <a:rPr lang="ru-RU" dirty="0"/>
              <a:t>бабушке открыли в </a:t>
            </a:r>
            <a:r>
              <a:rPr lang="ru-RU" dirty="0" smtClean="0"/>
              <a:t> </a:t>
            </a:r>
            <a:r>
              <a:rPr lang="ru-RU" dirty="0"/>
              <a:t>качестве знака уважения к пожилым людям</a:t>
            </a:r>
            <a:r>
              <a:rPr lang="ru-RU" dirty="0" smtClean="0"/>
              <a:t>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9784757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195486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259632" y="5661248"/>
            <a:ext cx="50405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70C0"/>
                </a:solidFill>
                <a:latin typeface="Ampir Deco" panose="02000400000000000000" pitchFamily="2" charset="0"/>
              </a:rPr>
              <a:t>Спасибо за внимание!</a:t>
            </a:r>
            <a:endParaRPr lang="ru-RU" sz="3200" b="1" dirty="0">
              <a:solidFill>
                <a:srgbClr val="0070C0"/>
              </a:solidFill>
              <a:latin typeface="Ampir Deco" panose="02000400000000000000" pitchFamily="2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619672" y="836712"/>
            <a:ext cx="619268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Материал подготовила воспитатель ГБДОУ д/с</a:t>
            </a:r>
          </a:p>
          <a:p>
            <a:pPr algn="ctr"/>
            <a:r>
              <a:rPr lang="ru-RU" dirty="0" smtClean="0"/>
              <a:t>№ 106 комбинированного вида Невского района г. Санкт-Петербурга</a:t>
            </a:r>
          </a:p>
          <a:p>
            <a:pPr algn="ctr"/>
            <a:r>
              <a:rPr lang="ru-RU" dirty="0" smtClean="0"/>
              <a:t>Веретенникова Л.С.</a:t>
            </a:r>
          </a:p>
          <a:p>
            <a:pPr algn="ctr"/>
            <a:r>
              <a:rPr lang="ru-RU" dirty="0" smtClean="0"/>
              <a:t>Все материалы, фотографии, использованные в Презентации </a:t>
            </a:r>
            <a:r>
              <a:rPr lang="ru-RU" dirty="0"/>
              <a:t>найдены в свободном доступе в сети интернет и, следовательно, могут быть </a:t>
            </a:r>
            <a:r>
              <a:rPr lang="ru-RU" dirty="0" smtClean="0"/>
              <a:t>удалены </a:t>
            </a:r>
            <a:r>
              <a:rPr lang="ru-RU" dirty="0"/>
              <a:t>по просьбе автора.</a:t>
            </a:r>
          </a:p>
        </p:txBody>
      </p:sp>
    </p:spTree>
    <p:extLst>
      <p:ext uri="{BB962C8B-B14F-4D97-AF65-F5344CB8AC3E}">
        <p14:creationId xmlns:p14="http://schemas.microsoft.com/office/powerpoint/2010/main" val="1158931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364088" y="1064325"/>
            <a:ext cx="3339101" cy="4895850"/>
          </a:xfrm>
          <a:prstGeom prst="rect">
            <a:avLst/>
          </a:prstGeom>
        </p:spPr>
      </p:pic>
      <p:pic>
        <p:nvPicPr>
          <p:cNvPr id="2050" name="Picture 2" descr="C:\Users\user\Pictures\МОЯ\2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95536" y="3018662"/>
            <a:ext cx="4968552" cy="29632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95536" y="620688"/>
            <a:ext cx="496855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dirty="0"/>
              <a:t>В</a:t>
            </a:r>
            <a:r>
              <a:rPr lang="ru-RU" dirty="0" smtClean="0"/>
              <a:t> </a:t>
            </a:r>
            <a:r>
              <a:rPr lang="ru-RU" dirty="0"/>
              <a:t>небольшом сквере между домом №4 набережной реки </a:t>
            </a:r>
            <a:r>
              <a:rPr lang="ru-RU" dirty="0" err="1"/>
              <a:t>Оккервиль</a:t>
            </a:r>
            <a:r>
              <a:rPr lang="ru-RU" dirty="0"/>
              <a:t> и рекой </a:t>
            </a:r>
            <a:r>
              <a:rPr lang="ru-RU" dirty="0" err="1"/>
              <a:t>Оккервиль</a:t>
            </a:r>
            <a:r>
              <a:rPr lang="ru-RU" dirty="0"/>
              <a:t> (за которой находится Яблоновский сад) расположилась безымянная скульптура, изображающая </a:t>
            </a:r>
            <a:r>
              <a:rPr lang="ru-RU" dirty="0" smtClean="0"/>
              <a:t>семейную </a:t>
            </a:r>
            <a:r>
              <a:rPr lang="ru-RU" dirty="0"/>
              <a:t>пару лягушек на скамейке, выполненная в граните</a:t>
            </a:r>
            <a:r>
              <a:rPr lang="ru-RU" dirty="0" smtClean="0"/>
              <a:t>. </a:t>
            </a:r>
          </a:p>
          <a:p>
            <a:pPr lvl="0" algn="ctr"/>
            <a:r>
              <a:rPr lang="ru-RU" dirty="0" smtClean="0"/>
              <a:t>Приходите – посидите!!!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323528" y="6023613"/>
            <a:ext cx="50405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rgbClr val="0070C0"/>
                </a:solidFill>
                <a:latin typeface="Ampir Deco" panose="02000400000000000000" pitchFamily="2" charset="0"/>
              </a:rPr>
              <a:t>«Семейная пара лягушек»</a:t>
            </a:r>
          </a:p>
        </p:txBody>
      </p:sp>
    </p:spTree>
    <p:extLst>
      <p:ext uri="{BB962C8B-B14F-4D97-AF65-F5344CB8AC3E}">
        <p14:creationId xmlns:p14="http://schemas.microsoft.com/office/powerpoint/2010/main" val="462019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53546" y="548680"/>
            <a:ext cx="795090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dirty="0" smtClean="0"/>
              <a:t>В Колпино находится бронзовая скульптурная композиция </a:t>
            </a:r>
            <a:r>
              <a:rPr lang="ru-RU" dirty="0"/>
              <a:t>на пересечении Тверской улицы и улицы Ремизова </a:t>
            </a:r>
            <a:r>
              <a:rPr lang="ru-RU" dirty="0" smtClean="0"/>
              <a:t>из </a:t>
            </a:r>
            <a:r>
              <a:rPr lang="ru-RU" dirty="0"/>
              <a:t>мультфильма "Простоквашино": </a:t>
            </a:r>
            <a:r>
              <a:rPr lang="ru-RU" dirty="0" err="1" smtClean="0"/>
              <a:t>Матроскин</a:t>
            </a:r>
            <a:r>
              <a:rPr lang="ru-RU" dirty="0" smtClean="0"/>
              <a:t>, Шарик </a:t>
            </a:r>
            <a:r>
              <a:rPr lang="ru-RU" dirty="0"/>
              <a:t>и </a:t>
            </a:r>
            <a:r>
              <a:rPr lang="ru-RU" dirty="0" smtClean="0"/>
              <a:t>Печкин. На </a:t>
            </a:r>
            <a:r>
              <a:rPr lang="ru-RU" dirty="0"/>
              <a:t>лавочке может </a:t>
            </a:r>
            <a:r>
              <a:rPr lang="ru-RU" dirty="0" smtClean="0"/>
              <a:t>посидеть любой </a:t>
            </a:r>
            <a:r>
              <a:rPr lang="ru-RU" dirty="0"/>
              <a:t>желающий и </a:t>
            </a:r>
            <a:r>
              <a:rPr lang="ru-RU" dirty="0" smtClean="0"/>
              <a:t>пофотографироваться</a:t>
            </a:r>
            <a:endParaRPr lang="ru-RU" dirty="0"/>
          </a:p>
        </p:txBody>
      </p:sp>
      <p:pic>
        <p:nvPicPr>
          <p:cNvPr id="5" name="Picture 2" descr="C:\Users\user\Pictures\МОЯ\5-1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95536" y="1988840"/>
            <a:ext cx="8352928" cy="40377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907704" y="6026584"/>
            <a:ext cx="50405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70C0"/>
                </a:solidFill>
                <a:latin typeface="Ampir Deco" panose="02000400000000000000" pitchFamily="2" charset="0"/>
              </a:rPr>
              <a:t>«Трое из Простоквашино»</a:t>
            </a:r>
            <a:endParaRPr lang="ru-RU" sz="2400" b="1" dirty="0">
              <a:solidFill>
                <a:srgbClr val="0070C0"/>
              </a:solidFill>
              <a:latin typeface="Ampir Deco" panose="020004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041375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user\Pictures\МОЯ\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338183" y="1465498"/>
            <a:ext cx="4448807" cy="45617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0449" y="301044"/>
            <a:ext cx="3820806" cy="624745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355976" y="6085820"/>
            <a:ext cx="46085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70C0"/>
                </a:solidFill>
                <a:latin typeface="Ampir Deco" panose="02000400000000000000" pitchFamily="2" charset="0"/>
              </a:rPr>
              <a:t>«Сова»</a:t>
            </a:r>
            <a:endParaRPr lang="ru-RU" sz="2400" b="1" dirty="0">
              <a:solidFill>
                <a:srgbClr val="0070C0"/>
              </a:solidFill>
              <a:latin typeface="Ampir Deco" panose="02000400000000000000" pitchFamily="2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90448" y="301044"/>
            <a:ext cx="867403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/>
              <a:t>На территории Ленинградского Зоопарка </a:t>
            </a:r>
            <a:r>
              <a:rPr lang="ru-RU" dirty="0" smtClean="0"/>
              <a:t>скульптура </a:t>
            </a:r>
            <a:r>
              <a:rPr lang="ru-RU" dirty="0"/>
              <a:t>– «сова», символ мудрости и знаний. </a:t>
            </a:r>
            <a:r>
              <a:rPr lang="ru-RU" dirty="0" smtClean="0"/>
              <a:t>Эта </a:t>
            </a:r>
            <a:r>
              <a:rPr lang="ru-RU" dirty="0"/>
              <a:t>скульптура </a:t>
            </a:r>
            <a:r>
              <a:rPr lang="ru-RU" dirty="0" smtClean="0"/>
              <a:t>покровительница </a:t>
            </a:r>
            <a:r>
              <a:rPr lang="ru-RU" dirty="0"/>
              <a:t>всех студентов. Мудрая птица держит в лапах зачётку с отличными </a:t>
            </a:r>
            <a:r>
              <a:rPr lang="ru-RU" dirty="0" smtClean="0"/>
              <a:t>оценками, студенты перед </a:t>
            </a:r>
            <a:r>
              <a:rPr lang="ru-RU" dirty="0"/>
              <a:t>сдачей экзаменов посещают сову, </a:t>
            </a:r>
            <a:r>
              <a:rPr lang="ru-RU" dirty="0" smtClean="0"/>
              <a:t>чтобы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478311" y="1465498"/>
            <a:ext cx="345638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/>
              <a:t>попросить у неё помощи. </a:t>
            </a:r>
            <a:r>
              <a:rPr lang="ru-RU" dirty="0" smtClean="0"/>
              <a:t>У </a:t>
            </a:r>
            <a:r>
              <a:rPr lang="ru-RU" dirty="0"/>
              <a:t>её лап лежат монетки на счастье. </a:t>
            </a:r>
          </a:p>
        </p:txBody>
      </p:sp>
    </p:spTree>
    <p:extLst>
      <p:ext uri="{BB962C8B-B14F-4D97-AF65-F5344CB8AC3E}">
        <p14:creationId xmlns:p14="http://schemas.microsoft.com/office/powerpoint/2010/main" val="9398174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user\Pictures\МОЯ\4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46636" y="1844824"/>
            <a:ext cx="4525345" cy="4077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851980" y="1656432"/>
            <a:ext cx="3965825" cy="489585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045811" y="6026584"/>
            <a:ext cx="34563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70C0"/>
                </a:solidFill>
                <a:latin typeface="Ampir Deco" panose="02000400000000000000" pitchFamily="2" charset="0"/>
              </a:rPr>
              <a:t>«Жар-птица»</a:t>
            </a:r>
            <a:endParaRPr lang="ru-RU" sz="2400" b="1" dirty="0">
              <a:solidFill>
                <a:srgbClr val="0070C0"/>
              </a:solidFill>
              <a:latin typeface="Ampir Deco" panose="02000400000000000000" pitchFamily="2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46636" y="476672"/>
            <a:ext cx="786978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/>
              <a:t>Вы о чём-то мечтаете? Хотите поймать птицу удачи? Так ловите! Но только осторожно, не за хвост! И пусть Ваши мечты осуществятся!!! </a:t>
            </a:r>
            <a:r>
              <a:rPr lang="ru-RU" dirty="0" smtClean="0"/>
              <a:t>В этом Вам поможет работа </a:t>
            </a:r>
            <a:r>
              <a:rPr lang="ru-RU" dirty="0"/>
              <a:t>кузнеца Сергея Мельникова </a:t>
            </a:r>
            <a:r>
              <a:rPr lang="ru-RU" dirty="0" smtClean="0"/>
              <a:t>в </a:t>
            </a:r>
            <a:r>
              <a:rPr lang="ru-RU" dirty="0" err="1"/>
              <a:t>Коломягах</a:t>
            </a:r>
            <a:r>
              <a:rPr lang="ru-RU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9214331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0449" y="301044"/>
            <a:ext cx="3820806" cy="6247454"/>
          </a:xfrm>
          <a:prstGeom prst="rect">
            <a:avLst/>
          </a:prstGeom>
        </p:spPr>
      </p:pic>
      <p:pic>
        <p:nvPicPr>
          <p:cNvPr id="5" name="Picture 2" descr="C:\Users\user\Pictures\МОЯ\8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8024" y="1208140"/>
            <a:ext cx="3150505" cy="47725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4111255" y="5980645"/>
            <a:ext cx="47160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70C0"/>
                </a:solidFill>
                <a:latin typeface="Ampir Deco" panose="02000400000000000000" pitchFamily="2" charset="0"/>
              </a:rPr>
              <a:t>«Бременские музыканты»</a:t>
            </a:r>
            <a:endParaRPr lang="ru-RU" sz="2400" b="1" dirty="0">
              <a:solidFill>
                <a:srgbClr val="0070C0"/>
              </a:solidFill>
              <a:latin typeface="Ampir Deco" panose="02000400000000000000" pitchFamily="2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90449" y="301044"/>
            <a:ext cx="756084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/>
              <a:t>Во дворе одного из домов в самом центре города стоит оригинальный памятник весёлой четверке героев Братьев Гримм «Бременским музыкантам</a:t>
            </a:r>
            <a:r>
              <a:rPr lang="ru-RU" dirty="0" smtClean="0"/>
              <a:t>». 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395536" y="1124744"/>
            <a:ext cx="432048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/>
              <a:t>Желтый пес уверено стоит на осле, держа на своей спине кота. Автор скульптор Н. А. Борисова. Адрес: Тележная, д. </a:t>
            </a:r>
            <a:r>
              <a:rPr lang="ru-RU" dirty="0" smtClean="0"/>
              <a:t>16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8473585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user\Pictures\МОЯ\21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09995" y="2204864"/>
            <a:ext cx="4484700" cy="36472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882447" y="1623500"/>
            <a:ext cx="3965825" cy="489585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23528" y="5991415"/>
            <a:ext cx="48388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70C0"/>
                </a:solidFill>
                <a:latin typeface="Ampir Deco" panose="02000400000000000000" pitchFamily="2" charset="0"/>
              </a:rPr>
              <a:t>«Петербургский ангел»</a:t>
            </a:r>
            <a:endParaRPr lang="ru-RU" sz="2400" b="1" dirty="0">
              <a:solidFill>
                <a:srgbClr val="0070C0"/>
              </a:solidFill>
              <a:latin typeface="Ampir Deco" panose="02000400000000000000" pitchFamily="2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50883" y="492188"/>
            <a:ext cx="8181557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/>
              <a:t>Бронзовый ангелок поселился на скамейке в Измайловском саду. Он прячется под зонтиком и читает книгу - настоящий петербургский житель-интеллигент. Ангел дарит хорошее настроение и свежие мысли всем, кто присядет к нему на скамейку.</a:t>
            </a:r>
          </a:p>
        </p:txBody>
      </p:sp>
    </p:spTree>
    <p:extLst>
      <p:ext uri="{BB962C8B-B14F-4D97-AF65-F5344CB8AC3E}">
        <p14:creationId xmlns:p14="http://schemas.microsoft.com/office/powerpoint/2010/main" val="142879972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0449" y="301044"/>
            <a:ext cx="3820806" cy="6247454"/>
          </a:xfrm>
          <a:prstGeom prst="rect">
            <a:avLst/>
          </a:prstGeom>
        </p:spPr>
      </p:pic>
      <p:pic>
        <p:nvPicPr>
          <p:cNvPr id="5" name="Picture 2" descr="C:\Users\user\Pictures\МОЯ\15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27984" y="2996952"/>
            <a:ext cx="4215823" cy="28065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4178460" y="5949280"/>
            <a:ext cx="50405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70C0"/>
                </a:solidFill>
                <a:latin typeface="Ampir Deco" panose="02000400000000000000" pitchFamily="2" charset="0"/>
              </a:rPr>
              <a:t>«Золотая рыбка»</a:t>
            </a:r>
            <a:endParaRPr lang="ru-RU" sz="2400" b="1" dirty="0">
              <a:solidFill>
                <a:srgbClr val="0070C0"/>
              </a:solidFill>
              <a:latin typeface="Ampir Deco" panose="02000400000000000000" pitchFamily="2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133274" y="620688"/>
            <a:ext cx="4572000" cy="20313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dirty="0"/>
              <a:t>Золотая рыбка на улице </a:t>
            </a:r>
            <a:r>
              <a:rPr lang="ru-RU" dirty="0" err="1"/>
              <a:t>Репищева</a:t>
            </a:r>
            <a:r>
              <a:rPr lang="ru-RU" dirty="0"/>
              <a:t> дворе дома </a:t>
            </a:r>
            <a:r>
              <a:rPr lang="ru-RU" dirty="0" smtClean="0"/>
              <a:t>19. В </a:t>
            </a:r>
            <a:r>
              <a:rPr lang="ru-RU" dirty="0"/>
              <a:t>сказке она выполняет роль волшебного помощника</a:t>
            </a:r>
            <a:r>
              <a:rPr lang="ru-RU" dirty="0" smtClean="0"/>
              <a:t>. </a:t>
            </a:r>
            <a:r>
              <a:rPr lang="ru-RU" dirty="0"/>
              <a:t>Можно подойти и загадать желание. Может оно исполнится?</a:t>
            </a:r>
          </a:p>
          <a:p>
            <a:pPr lvl="0" algn="ctr"/>
            <a:r>
              <a:rPr lang="ru-RU" dirty="0" smtClean="0"/>
              <a:t>Автор </a:t>
            </a:r>
            <a:r>
              <a:rPr lang="ru-RU" dirty="0"/>
              <a:t>- кузнец Мельников. </a:t>
            </a:r>
          </a:p>
        </p:txBody>
      </p:sp>
    </p:spTree>
    <p:extLst>
      <p:ext uri="{BB962C8B-B14F-4D97-AF65-F5344CB8AC3E}">
        <p14:creationId xmlns:p14="http://schemas.microsoft.com/office/powerpoint/2010/main" val="360907896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user\Pictures\МОЯ\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03648" y="1759926"/>
            <a:ext cx="6188832" cy="42087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907704" y="6026584"/>
            <a:ext cx="50405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70C0"/>
                </a:solidFill>
                <a:latin typeface="Ampir Deco" panose="02000400000000000000" pitchFamily="2" charset="0"/>
              </a:rPr>
              <a:t>«Такса»</a:t>
            </a:r>
            <a:endParaRPr lang="ru-RU" sz="2400" b="1" dirty="0">
              <a:solidFill>
                <a:srgbClr val="0070C0"/>
              </a:solidFill>
              <a:latin typeface="Ampir Deco" panose="02000400000000000000" pitchFamily="2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67544" y="476672"/>
            <a:ext cx="828092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>Во </a:t>
            </a:r>
            <a:r>
              <a:rPr lang="ru-RU" dirty="0"/>
              <a:t>дворике филфака </a:t>
            </a:r>
            <a:r>
              <a:rPr lang="ru-RU" dirty="0" err="1" smtClean="0"/>
              <a:t>СПбГу</a:t>
            </a:r>
            <a:r>
              <a:rPr lang="ru-RU" dirty="0" smtClean="0"/>
              <a:t> очень </a:t>
            </a:r>
            <a:r>
              <a:rPr lang="ru-RU" dirty="0"/>
              <a:t>длинная </a:t>
            </a:r>
            <a:r>
              <a:rPr lang="ru-RU" dirty="0" smtClean="0"/>
              <a:t>(140 сантиметров) </a:t>
            </a:r>
            <a:r>
              <a:rPr lang="ru-RU" dirty="0"/>
              <a:t>такса, которую весной 2006-го здесь поселил скульптор Арсен </a:t>
            </a:r>
            <a:r>
              <a:rPr lang="ru-RU" dirty="0" err="1" smtClean="0"/>
              <a:t>Аветисян</a:t>
            </a:r>
            <a:r>
              <a:rPr lang="ru-RU" dirty="0" smtClean="0"/>
              <a:t>. На </a:t>
            </a:r>
            <a:r>
              <a:rPr lang="ru-RU" dirty="0"/>
              <a:t>шее и хвосте улыбчивого бронзового пса размещены три маски настроений. </a:t>
            </a:r>
          </a:p>
        </p:txBody>
      </p:sp>
    </p:spTree>
    <p:extLst>
      <p:ext uri="{BB962C8B-B14F-4D97-AF65-F5344CB8AC3E}">
        <p14:creationId xmlns:p14="http://schemas.microsoft.com/office/powerpoint/2010/main" val="373595049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Кнопка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774</TotalTime>
  <Words>726</Words>
  <Application>Microsoft Office PowerPoint</Application>
  <PresentationFormat>Экран (4:3)</PresentationFormat>
  <Paragraphs>44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Аспект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ДиБуся</dc:creator>
  <cp:lastModifiedBy>Пользователь</cp:lastModifiedBy>
  <cp:revision>24</cp:revision>
  <dcterms:created xsi:type="dcterms:W3CDTF">2020-05-21T07:20:57Z</dcterms:created>
  <dcterms:modified xsi:type="dcterms:W3CDTF">2020-08-12T09:42:30Z</dcterms:modified>
</cp:coreProperties>
</file>