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0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475656" y="3861048"/>
            <a:ext cx="6400800" cy="1752600"/>
          </a:xfrm>
        </p:spPr>
        <p:txBody>
          <a:bodyPr>
            <a:normAutofit fontScale="92500"/>
          </a:bodyPr>
          <a:lstStyle/>
          <a:p>
            <a:r>
              <a:rPr lang="ru-RU" sz="2500" b="1" i="1" dirty="0" smtClean="0">
                <a:solidFill>
                  <a:srgbClr val="FF0000"/>
                </a:solidFill>
              </a:rPr>
              <a:t>ОБОСОБЛЕННЫЕ ЧЛЕНЫ </a:t>
            </a:r>
            <a:r>
              <a:rPr lang="ru-RU" sz="2500" b="1" i="1" dirty="0" smtClean="0">
                <a:solidFill>
                  <a:srgbClr val="FF0000"/>
                </a:solidFill>
              </a:rPr>
              <a:t>ПРЕДЛОЖЕНИЯ</a:t>
            </a:r>
          </a:p>
          <a:p>
            <a:pPr algn="r"/>
            <a:r>
              <a:rPr lang="ru-RU" sz="25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25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              </a:t>
            </a:r>
            <a:r>
              <a:rPr lang="ru-RU" sz="13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Учитель  русского языка и литературы </a:t>
            </a:r>
          </a:p>
          <a:p>
            <a:r>
              <a:rPr lang="ru-RU" sz="13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                                                   МАОУ «Школа № 21» </a:t>
            </a:r>
          </a:p>
          <a:p>
            <a:r>
              <a:rPr lang="ru-RU" sz="13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                                                   Г.о. Балашиха</a:t>
            </a:r>
          </a:p>
          <a:p>
            <a:r>
              <a:rPr lang="ru-RU" sz="13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                                                   </a:t>
            </a:r>
            <a:r>
              <a:rPr lang="ru-RU" sz="1300" b="1" i="1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Моренинова</a:t>
            </a:r>
            <a:r>
              <a:rPr lang="ru-RU" sz="13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Екатерина </a:t>
            </a:r>
            <a:r>
              <a:rPr lang="ru-RU" sz="1300" b="1" i="1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Саидовна</a:t>
            </a:r>
            <a:endParaRPr lang="ru-RU" sz="1300" b="1" i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7412360" cy="43204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660066"/>
                </a:solidFill>
                <a:latin typeface="Monotype Corsiva" pitchFamily="66" charset="0"/>
                <a:cs typeface="Arial" charset="0"/>
              </a:rPr>
              <a:t>   </a:t>
            </a:r>
            <a:br>
              <a:rPr lang="ru-RU" b="1" dirty="0" smtClean="0">
                <a:solidFill>
                  <a:srgbClr val="660066"/>
                </a:solidFill>
                <a:latin typeface="Monotype Corsiva" pitchFamily="66" charset="0"/>
                <a:cs typeface="Arial" charset="0"/>
              </a:rPr>
            </a:br>
            <a:r>
              <a:rPr lang="ru-RU" b="1" dirty="0">
                <a:solidFill>
                  <a:srgbClr val="660066"/>
                </a:solidFill>
                <a:latin typeface="Monotype Corsiva" pitchFamily="66" charset="0"/>
                <a:cs typeface="Arial" charset="0"/>
              </a:rPr>
              <a:t/>
            </a:r>
            <a:br>
              <a:rPr lang="ru-RU" b="1" dirty="0">
                <a:solidFill>
                  <a:srgbClr val="660066"/>
                </a:solidFill>
                <a:latin typeface="Monotype Corsiva" pitchFamily="66" charset="0"/>
                <a:cs typeface="Arial" charset="0"/>
              </a:rPr>
            </a:br>
            <a:r>
              <a:rPr lang="ru-RU" b="1" dirty="0">
                <a:solidFill>
                  <a:srgbClr val="660066"/>
                </a:solidFill>
                <a:latin typeface="Monotype Corsiva" pitchFamily="66" charset="0"/>
                <a:cs typeface="Arial" charset="0"/>
              </a:rPr>
              <a:t/>
            </a:r>
            <a:br>
              <a:rPr lang="ru-RU" b="1" dirty="0">
                <a:solidFill>
                  <a:srgbClr val="660066"/>
                </a:solidFill>
                <a:latin typeface="Monotype Corsiva" pitchFamily="66" charset="0"/>
                <a:cs typeface="Arial" charset="0"/>
              </a:rPr>
            </a:br>
            <a:r>
              <a:rPr lang="ru-RU" b="1" dirty="0" smtClean="0">
                <a:solidFill>
                  <a:srgbClr val="660066"/>
                </a:solidFill>
                <a:latin typeface="Monotype Corsiva" pitchFamily="66" charset="0"/>
                <a:cs typeface="Arial" charset="0"/>
              </a:rPr>
              <a:t/>
            </a:r>
            <a:br>
              <a:rPr lang="ru-RU" b="1" dirty="0" smtClean="0">
                <a:solidFill>
                  <a:srgbClr val="660066"/>
                </a:solidFill>
                <a:latin typeface="Monotype Corsiva" pitchFamily="66" charset="0"/>
                <a:cs typeface="Arial" charset="0"/>
              </a:rPr>
            </a:br>
            <a:r>
              <a:rPr lang="ru-RU" b="1" dirty="0" smtClean="0">
                <a:solidFill>
                  <a:srgbClr val="660066"/>
                </a:solidFill>
                <a:latin typeface="Monotype Corsiva" pitchFamily="66" charset="0"/>
                <a:cs typeface="Arial" charset="0"/>
              </a:rPr>
              <a:t/>
            </a:r>
            <a:br>
              <a:rPr lang="ru-RU" b="1" dirty="0" smtClean="0">
                <a:solidFill>
                  <a:srgbClr val="660066"/>
                </a:solidFill>
                <a:latin typeface="Monotype Corsiva" pitchFamily="66" charset="0"/>
                <a:cs typeface="Arial" charset="0"/>
              </a:rPr>
            </a:br>
            <a:r>
              <a:rPr lang="ru-RU" b="1">
                <a:solidFill>
                  <a:srgbClr val="660066"/>
                </a:solidFill>
                <a:latin typeface="Monotype Corsiva" pitchFamily="66" charset="0"/>
                <a:cs typeface="Arial" charset="0"/>
              </a:rPr>
              <a:t/>
            </a:r>
            <a:br>
              <a:rPr lang="ru-RU" b="1">
                <a:solidFill>
                  <a:srgbClr val="660066"/>
                </a:solidFill>
                <a:latin typeface="Monotype Corsiva" pitchFamily="66" charset="0"/>
                <a:cs typeface="Arial" charset="0"/>
              </a:rPr>
            </a:br>
            <a:r>
              <a:rPr lang="ru-RU" sz="4000" b="1" smtClean="0">
                <a:solidFill>
                  <a:srgbClr val="FFFF00"/>
                </a:solidFill>
                <a:latin typeface="Monotype Corsiva" pitchFamily="66" charset="0"/>
                <a:cs typeface="Arial" charset="0"/>
              </a:rPr>
              <a:t>ПУНКТУАЦИОННЫЙ анализ</a:t>
            </a:r>
            <a:r>
              <a:rPr lang="ru-RU" sz="4000" b="1" dirty="0" smtClean="0">
                <a:solidFill>
                  <a:srgbClr val="FFFF00"/>
                </a:solidFill>
                <a:latin typeface="Monotype Corsiva" pitchFamily="66" charset="0"/>
                <a:cs typeface="Arial" charset="0"/>
              </a:rPr>
              <a:t/>
            </a:r>
            <a:br>
              <a:rPr lang="ru-RU" sz="4000" b="1" dirty="0" smtClean="0">
                <a:solidFill>
                  <a:srgbClr val="FFFF00"/>
                </a:solidFill>
                <a:latin typeface="Monotype Corsiva" pitchFamily="66" charset="0"/>
                <a:cs typeface="Arial" charset="0"/>
              </a:rPr>
            </a:br>
            <a:r>
              <a:rPr lang="ru-RU" sz="3600" b="1" dirty="0" smtClean="0">
                <a:solidFill>
                  <a:srgbClr val="FFFF00"/>
                </a:solidFill>
                <a:latin typeface="Monotype Corsiva" pitchFamily="66" charset="0"/>
                <a:cs typeface="Arial" charset="0"/>
              </a:rPr>
              <a:t>(задание 3 ОГЭ)</a:t>
            </a:r>
            <a:endParaRPr lang="ru-RU" sz="3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4866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980728"/>
            <a:ext cx="8856984" cy="5760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sz="2100" b="1" spc="50" dirty="0" smtClean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srgbClr val="FF0000"/>
                </a:solidFill>
              </a:rPr>
              <a:t>ТЕОРИЯ</a:t>
            </a:r>
            <a:br>
              <a:rPr lang="ru-RU" sz="2100" b="1" spc="50" dirty="0" smtClean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srgbClr val="FF0000"/>
                </a:solidFill>
              </a:rPr>
            </a:br>
            <a:r>
              <a:rPr lang="ru-RU" sz="2100" b="1" spc="50" dirty="0" smtClean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srgbClr val="FF0000"/>
                </a:solidFill>
              </a:rPr>
              <a:t>ОБОСОБЛЕННЫЕ ОБСТОЯТЕЛЬСТВА</a:t>
            </a:r>
            <a:endParaRPr lang="ru-RU" sz="2100" dirty="0"/>
          </a:p>
        </p:txBody>
      </p:sp>
    </p:spTree>
    <p:extLst>
      <p:ext uri="{BB962C8B-B14F-4D97-AF65-F5344CB8AC3E}">
        <p14:creationId xmlns:p14="http://schemas.microsoft.com/office/powerpoint/2010/main" xmlns="" val="1897784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012975"/>
            <a:ext cx="7272808" cy="58769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2100" b="1" spc="50" dirty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srgbClr val="FF0000"/>
                </a:solidFill>
              </a:rPr>
              <a:t>ТЕОРИЯ</a:t>
            </a:r>
            <a:br>
              <a:rPr lang="ru-RU" sz="2100" b="1" spc="50" dirty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srgbClr val="FF0000"/>
                </a:solidFill>
              </a:rPr>
            </a:br>
            <a:r>
              <a:rPr lang="ru-RU" sz="2100" b="1" spc="50" dirty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srgbClr val="FF0000"/>
                </a:solidFill>
              </a:rPr>
              <a:t>ОБОСОБЛЕННЫЕ ОПРЕДЕЛЕНИЯ И ПРИЛОЖЕНИЯ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132912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:\9 класс\материалы огэ\ПОДГОТОВКА ОГЭ\osobennosti-obosobleniya-dopolnitelnyh-oborotov-1024x69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8086" y="1052512"/>
            <a:ext cx="7507828" cy="5328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2100" b="1" spc="50" dirty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srgbClr val="FF0000"/>
                </a:solidFill>
              </a:rPr>
              <a:t>ТЕОРИЯ</a:t>
            </a:r>
            <a:br>
              <a:rPr lang="ru-RU" sz="2100" b="1" spc="50" dirty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srgbClr val="FF0000"/>
                </a:solidFill>
              </a:rPr>
            </a:br>
            <a:r>
              <a:rPr lang="ru-RU" sz="2100" b="1" spc="50" dirty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srgbClr val="FF0000"/>
                </a:solidFill>
              </a:rPr>
              <a:t>ОБОСОБЛЕННЫЕ </a:t>
            </a:r>
            <a:r>
              <a:rPr lang="ru-RU" sz="2100" b="1" spc="50" dirty="0" smtClean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srgbClr val="FF0000"/>
                </a:solidFill>
              </a:rPr>
              <a:t>ДОПОЛНЕНИЯ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406805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412776"/>
            <a:ext cx="8229600" cy="4741987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800" i="1" dirty="0" smtClean="0"/>
              <a:t>Свирепый </a:t>
            </a:r>
            <a:r>
              <a:rPr lang="ru-RU" sz="2800" i="1" dirty="0"/>
              <a:t>рыцарь (1) закованный в золотую броню (2) скакал верхом между рядами войск (3) воодушевляя своих (4) изрядно уставших (5) воинов</a:t>
            </a:r>
            <a:r>
              <a:rPr lang="ru-RU" sz="2800" i="1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i="1" dirty="0"/>
              <a:t>Семён остановился на полуслове (1) услыхав (2) ясно (3) раздавшийся в тихом воздухе (4) гон с </a:t>
            </a:r>
            <a:r>
              <a:rPr lang="ru-RU" sz="2800" i="1" dirty="0" err="1"/>
              <a:t>подвыванием</a:t>
            </a:r>
            <a:r>
              <a:rPr lang="ru-RU" sz="2800" i="1" dirty="0"/>
              <a:t> не более двух или трёх собак. Он (5) наклонив голову (6) прислушался и (7) молча (8) погрозился барину.</a:t>
            </a:r>
            <a:endParaRPr lang="ru-RU" sz="25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100" b="1" dirty="0" smtClean="0">
                <a:solidFill>
                  <a:srgbClr val="C00000"/>
                </a:solidFill>
              </a:rPr>
              <a:t>Задание 3.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sz="2100" b="1" dirty="0" smtClean="0">
                <a:solidFill>
                  <a:srgbClr val="002060"/>
                </a:solidFill>
              </a:rPr>
              <a:t>Пунктуационный анализ. Расставьте знаки препинания. Укажите цифры , на месте которых должны стоять запятые. </a:t>
            </a:r>
            <a:endParaRPr lang="ru-RU" sz="21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20589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412776"/>
            <a:ext cx="8229600" cy="4741987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600" i="1" dirty="0"/>
              <a:t>Словно обойдя своё царство (1) испытав свою власть (2) и (3) </a:t>
            </a:r>
            <a:r>
              <a:rPr lang="ru-RU" sz="2600" i="1" dirty="0" smtClean="0"/>
              <a:t>убедившись </a:t>
            </a:r>
            <a:r>
              <a:rPr lang="ru-RU" sz="2600" i="1" dirty="0"/>
              <a:t>во всеобщей покорности (4) она вошла в залу и (5) взяв гитару (6) стала перебирать струны (7) выделывая фразу из одной оперы (8) слышанной ею в Петербурге</a:t>
            </a:r>
            <a:r>
              <a:rPr lang="ru-RU" sz="2600" i="1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600" i="1" dirty="0"/>
              <a:t>Широко замотанная (1) чёрным платком (2) она с раннего утра уже ворчала и бранилась с работниками и работницами (3) переворачивая (4) проветривавшиеся на дворе (5) кадки и громадные чугуны.</a:t>
            </a:r>
            <a:endParaRPr lang="ru-RU" sz="26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100" b="1" dirty="0" smtClean="0">
                <a:solidFill>
                  <a:srgbClr val="C00000"/>
                </a:solidFill>
              </a:rPr>
              <a:t>Задание 3.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sz="2100" b="1" dirty="0" smtClean="0">
                <a:solidFill>
                  <a:srgbClr val="002060"/>
                </a:solidFill>
              </a:rPr>
              <a:t>Пунктуационный анализ. Расставьте знаки препинания. Укажите цифры , на месте которых должны стоять запятые. </a:t>
            </a:r>
            <a:endParaRPr lang="ru-RU" sz="21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00031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412776"/>
            <a:ext cx="8229600" cy="4741987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400" i="1" dirty="0"/>
              <a:t>Возвращая первоначальную красоту и великолепие (1) </a:t>
            </a:r>
            <a:r>
              <a:rPr lang="ru-RU" sz="2400" i="1" dirty="0" err="1"/>
              <a:t>Шуваловскому</a:t>
            </a:r>
            <a:r>
              <a:rPr lang="ru-RU" sz="2400" i="1" dirty="0"/>
              <a:t> дворцу в Санкт-Петербурге (2) реставраторы согласовывали этапы своей работы со специалистами (3) готовившими открытие в его залах музея Карла Фаберже (4) прославившегося созданием </a:t>
            </a:r>
            <a:r>
              <a:rPr lang="ru-RU" sz="2400" i="1" dirty="0" smtClean="0"/>
              <a:t>уникальных </a:t>
            </a:r>
            <a:r>
              <a:rPr lang="ru-RU" sz="2400" i="1" dirty="0"/>
              <a:t>ювелирных изделий</a:t>
            </a:r>
            <a:r>
              <a:rPr lang="ru-RU" sz="2400" i="1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i="1" dirty="0"/>
              <a:t>Николай (1) тяжело переживавший отсутствие друга (2) не имея со времени его отъезда никаких известий о нем (3) и беспокоясь о ходе лечения (4) воспользовался передышкой (5) и отпросился в госпиталь проведать Козловского.</a:t>
            </a:r>
            <a:endParaRPr lang="ru-RU" sz="24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100" b="1" dirty="0" smtClean="0">
                <a:solidFill>
                  <a:srgbClr val="C00000"/>
                </a:solidFill>
              </a:rPr>
              <a:t>Задание 3.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sz="2100" b="1" dirty="0" smtClean="0">
                <a:solidFill>
                  <a:srgbClr val="002060"/>
                </a:solidFill>
              </a:rPr>
              <a:t>Пунктуационный анализ. Расставьте знаки препинания. Укажите цифры , на месте которых должны стоять запятые. </a:t>
            </a:r>
            <a:endParaRPr lang="ru-RU" sz="21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17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412776"/>
            <a:ext cx="8229600" cy="4741987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400" i="1" dirty="0"/>
              <a:t>Сидя на коленях отца (1) и (2) взглядывая по временам на спокойное лицо матери (3) находившейся обычно тут же (4) я испытывал настоящее счастье (5) доступное только ребёнку или (6) награждённому необычайной душевной силой (7) человеку</a:t>
            </a:r>
            <a:r>
              <a:rPr lang="ru-RU" sz="2400" i="1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i="1" dirty="0"/>
              <a:t>Оборванец сидел на ступеньке парадной (1) спокойно рассматривая (2) толкающихся взад и вперёд (3) торговцев (4) и одной рукой придерживал (5) лежавшую около него (6) котомку.</a:t>
            </a:r>
            <a:endParaRPr lang="ru-RU" sz="24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100" b="1" dirty="0" smtClean="0">
                <a:solidFill>
                  <a:srgbClr val="C00000"/>
                </a:solidFill>
              </a:rPr>
              <a:t>Задание 3.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sz="2100" b="1" dirty="0" smtClean="0">
                <a:solidFill>
                  <a:srgbClr val="002060"/>
                </a:solidFill>
              </a:rPr>
              <a:t>Пунктуационный анализ. Расставьте знаки препинания. Укажите цифры , на месте которых должны стоять запятые. </a:t>
            </a:r>
            <a:endParaRPr lang="ru-RU" sz="21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7001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етка">
  <a:themeElements>
    <a:clrScheme name="Сетка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Сетка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Сетка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67</TotalTime>
  <Words>465</Words>
  <Application>Microsoft Office PowerPoint</Application>
  <PresentationFormat>Экран (4:3)</PresentationFormat>
  <Paragraphs>21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Сетка</vt:lpstr>
      <vt:lpstr>         ПУНКТУАЦИОННЫЙ анализ (задание 3 ОГЭ)</vt:lpstr>
      <vt:lpstr>ТЕОРИЯ ОБОСОБЛЕННЫЕ ОБСТОЯТЕЛЬСТВА</vt:lpstr>
      <vt:lpstr>ТЕОРИЯ ОБОСОБЛЕННЫЕ ОПРЕДЕЛЕНИЯ И ПРИЛОЖЕНИЯ</vt:lpstr>
      <vt:lpstr>ТЕОРИЯ ОБОСОБЛЕННЫЕ ДОПОЛНЕНИЯ</vt:lpstr>
      <vt:lpstr>Задание 3. Пунктуационный анализ. Расставьте знаки препинания. Укажите цифры , на месте которых должны стоять запятые. </vt:lpstr>
      <vt:lpstr>Задание 3. Пунктуационный анализ. Расставьте знаки препинания. Укажите цифры , на месте которых должны стоять запятые. </vt:lpstr>
      <vt:lpstr>Задание 3. Пунктуационный анализ. Расставьте знаки препинания. Укажите цифры , на месте которых должны стоять запятые. </vt:lpstr>
      <vt:lpstr>Задание 3. Пунктуационный анализ. Расставьте знаки препинания. Укажите цифры , на месте которых должны стоять запятые.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Синтаксический  анализ (задание 3 ОГЭ)</dc:title>
  <dc:creator>Admin</dc:creator>
  <cp:lastModifiedBy>user</cp:lastModifiedBy>
  <cp:revision>3</cp:revision>
  <dcterms:created xsi:type="dcterms:W3CDTF">2020-05-12T04:28:08Z</dcterms:created>
  <dcterms:modified xsi:type="dcterms:W3CDTF">2020-08-12T10:31:22Z</dcterms:modified>
</cp:coreProperties>
</file>