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8" r:id="rId2"/>
    <p:sldId id="259" r:id="rId3"/>
    <p:sldId id="260" r:id="rId4"/>
    <p:sldId id="261" r:id="rId5"/>
    <p:sldId id="271" r:id="rId6"/>
    <p:sldId id="263" r:id="rId7"/>
    <p:sldId id="295" r:id="rId8"/>
    <p:sldId id="315" r:id="rId9"/>
    <p:sldId id="316" r:id="rId10"/>
    <p:sldId id="311" r:id="rId11"/>
    <p:sldId id="299" r:id="rId12"/>
    <p:sldId id="300" r:id="rId13"/>
    <p:sldId id="301" r:id="rId14"/>
    <p:sldId id="302" r:id="rId15"/>
    <p:sldId id="317" r:id="rId16"/>
    <p:sldId id="287" r:id="rId17"/>
  </p:sldIdLst>
  <p:sldSz cx="9144000" cy="6858000" type="screen4x3"/>
  <p:notesSz cx="6770688" cy="99028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76" autoAdjust="0"/>
  </p:normalViewPr>
  <p:slideViewPr>
    <p:cSldViewPr>
      <p:cViewPr>
        <p:scale>
          <a:sx n="68" d="100"/>
          <a:sy n="68" d="100"/>
        </p:scale>
        <p:origin x="-1458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965" cy="4951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35156" y="0"/>
            <a:ext cx="2933965" cy="4951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670B8-1011-4B45-AD24-C9EF4178CCFE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48238" cy="3713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069" y="4703842"/>
            <a:ext cx="5416550" cy="445627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5965"/>
            <a:ext cx="2933965" cy="4951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35156" y="9405965"/>
            <a:ext cx="2933965" cy="4951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01A82-8FE0-41A2-AE8A-0D21B7242C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796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01A82-8FE0-41A2-AE8A-0D21B7242C1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515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785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272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5435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437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05527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910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5309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61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268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760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118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897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658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002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785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7D7FA-C37C-4876-A91F-094B34951FA1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135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7992888" cy="360208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Инновационная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интерактивная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Кейс </a:t>
            </a:r>
            <a:r>
              <a:rPr lang="ru-RU" dirty="0">
                <a:solidFill>
                  <a:schemeClr val="tx1"/>
                </a:solidFill>
              </a:rPr>
              <a:t>– технология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3861048"/>
            <a:ext cx="3384376" cy="26642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категории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А.В. Пермякова </a:t>
            </a:r>
          </a:p>
        </p:txBody>
      </p:sp>
      <p:pic>
        <p:nvPicPr>
          <p:cNvPr id="5" name="Picture 4" descr="ÐÐ°ÑÑÐ¸Ð½ÐºÐ¸ Ð¿Ð¾ Ð·Ð°Ð¿ÑÐ¾ÑÑ Ð¿Ð¾ÑÑÑÐµÐ»Ñ Ð¸Ð»Ð»ÑÑÑÑÐ°ÑÐ¸Ð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969608"/>
            <a:ext cx="3192082" cy="27627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9959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714356"/>
            <a:ext cx="707236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Кейс - технологии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 оказывает положительное влияние на  различные 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стороны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развития дошкольников, в том числе и на развитие 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ечемыслительной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 деятельности дошкольника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Кейс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 технология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помогает повысить интерес детей к изучаемому 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материалу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 развивает у  них такие качества, как 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социальная активность, коммуникабельность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 умение слушать и  грамотно 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излагать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свои 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мысли 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Главное предназначение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кейс-­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— развивать способность исследовать различные  проблемы и находить их решение, то есть, научиться работать с информацией.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9042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648617"/>
              </p:ext>
            </p:extLst>
          </p:nvPr>
        </p:nvGraphicFramePr>
        <p:xfrm>
          <a:off x="323528" y="404666"/>
          <a:ext cx="6336704" cy="244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8526">
                  <a:extLst>
                    <a:ext uri="{9D8B030D-6E8A-4147-A177-3AD203B41FA5}">
                      <a16:colId xmlns="" xmlns:a16="http://schemas.microsoft.com/office/drawing/2014/main" val="853592054"/>
                    </a:ext>
                  </a:extLst>
                </a:gridCol>
                <a:gridCol w="3138178">
                  <a:extLst>
                    <a:ext uri="{9D8B030D-6E8A-4147-A177-3AD203B41FA5}">
                      <a16:colId xmlns="" xmlns:a16="http://schemas.microsoft.com/office/drawing/2014/main" val="804111623"/>
                    </a:ext>
                  </a:extLst>
                </a:gridCol>
              </a:tblGrid>
              <a:tr h="652872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Первый этап: Подготовительный </a:t>
                      </a:r>
                      <a:endParaRPr lang="ru-RU" sz="18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40009847"/>
                  </a:ext>
                </a:extLst>
              </a:tr>
              <a:tr h="65287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Деятельность педагога</a:t>
                      </a:r>
                      <a:endParaRPr lang="ru-RU" sz="180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Деятельность детей</a:t>
                      </a:r>
                      <a:endParaRPr lang="ru-RU" sz="180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77890942"/>
                  </a:ext>
                </a:extLst>
              </a:tr>
              <a:tr h="114252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Показывает фотографию, зачитывает текст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Знакомятся с ситуацией</a:t>
                      </a:r>
                    </a:p>
                    <a:p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65992082"/>
                  </a:ext>
                </a:extLst>
              </a:tr>
            </a:tbl>
          </a:graphicData>
        </a:graphic>
      </p:graphicFrame>
      <p:pic>
        <p:nvPicPr>
          <p:cNvPr id="3" name="Рисунок 2" descr="C:\Users\Админ\Desktop\для презентации\DSC_000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3" y="3075142"/>
            <a:ext cx="5328592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hello_html_m134e4ce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53584"/>
            <a:ext cx="682652" cy="81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5941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619997"/>
              </p:ext>
            </p:extLst>
          </p:nvPr>
        </p:nvGraphicFramePr>
        <p:xfrm>
          <a:off x="179512" y="260649"/>
          <a:ext cx="6552728" cy="2376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7567">
                  <a:extLst>
                    <a:ext uri="{9D8B030D-6E8A-4147-A177-3AD203B41FA5}">
                      <a16:colId xmlns="" xmlns:a16="http://schemas.microsoft.com/office/drawing/2014/main" val="20175462"/>
                    </a:ext>
                  </a:extLst>
                </a:gridCol>
                <a:gridCol w="3245161">
                  <a:extLst>
                    <a:ext uri="{9D8B030D-6E8A-4147-A177-3AD203B41FA5}">
                      <a16:colId xmlns="" xmlns:a16="http://schemas.microsoft.com/office/drawing/2014/main" val="505861813"/>
                    </a:ext>
                  </a:extLst>
                </a:gridCol>
              </a:tblGrid>
              <a:tr h="52805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Второй этап: Мотивационный</a:t>
                      </a:r>
                      <a:endParaRPr lang="ru-RU" sz="18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42448091"/>
                  </a:ext>
                </a:extLst>
              </a:tr>
              <a:tr h="52805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Деятельность педагога</a:t>
                      </a:r>
                      <a:endParaRPr lang="ru-RU" sz="180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Деятельность детей</a:t>
                      </a:r>
                      <a:endParaRPr lang="ru-RU" sz="180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01739899"/>
                  </a:ext>
                </a:extLst>
              </a:tr>
              <a:tr h="132014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 формирует суть проблемы;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 формирует задание;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 мотивирует к поиску решения.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 осознают проблему;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 концентрируются на поиске решений в данной ситуации.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42256103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9512" y="3284984"/>
            <a:ext cx="32403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Что девочка делает на фото?</a:t>
            </a:r>
          </a:p>
          <a:p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- Что девочка не учла, переходя дорогу в данном месте?</a:t>
            </a:r>
          </a:p>
          <a:p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- Каковы могут быть последствия данного поступка?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3284984"/>
            <a:ext cx="33123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- Девочка нарушает правила дорожного движения. Переходит дорогу в неположенном месте.</a:t>
            </a:r>
          </a:p>
          <a:p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- Девочка может попасть под машину.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874146"/>
            <a:ext cx="2767589" cy="201912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 descr="https://i.pinimg.com/originals/aa/45/5a/aa455a900a22e6b57e7554a512a8f1e5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0611" y="213955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9182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603547"/>
              </p:ext>
            </p:extLst>
          </p:nvPr>
        </p:nvGraphicFramePr>
        <p:xfrm>
          <a:off x="323528" y="260647"/>
          <a:ext cx="6552728" cy="252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7567">
                  <a:extLst>
                    <a:ext uri="{9D8B030D-6E8A-4147-A177-3AD203B41FA5}">
                      <a16:colId xmlns="" xmlns:a16="http://schemas.microsoft.com/office/drawing/2014/main" val="3878481414"/>
                    </a:ext>
                  </a:extLst>
                </a:gridCol>
                <a:gridCol w="3245161">
                  <a:extLst>
                    <a:ext uri="{9D8B030D-6E8A-4147-A177-3AD203B41FA5}">
                      <a16:colId xmlns="" xmlns:a16="http://schemas.microsoft.com/office/drawing/2014/main" val="1508894236"/>
                    </a:ext>
                  </a:extLst>
                </a:gridCol>
              </a:tblGrid>
              <a:tr h="45669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Третий этап: «Мозговой штурм»     </a:t>
                      </a:r>
                      <a:endParaRPr lang="ru-RU" sz="18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28045659"/>
                  </a:ext>
                </a:extLst>
              </a:tr>
              <a:tr h="4566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Деятельность педагога</a:t>
                      </a:r>
                      <a:endParaRPr lang="ru-RU" sz="180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Деятельность детей</a:t>
                      </a:r>
                      <a:endParaRPr lang="ru-RU" sz="180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59556130"/>
                  </a:ext>
                </a:extLst>
              </a:tr>
              <a:tr h="160689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 активизирует детей при помощи ключевых вопросов;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 помогает проанализировать принятое решение.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 представляют свои варианты решения;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 находят совместное решение;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 формулируют выводы.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27757334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39552" y="3717032"/>
            <a:ext cx="2664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Подумайте, как найти выход из сложившейся ситуации?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3318570"/>
            <a:ext cx="396044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- Переходить дорогу только в предназначенном для этого месте по пешеходному переходу и только на зеленый свет светофора.</a:t>
            </a:r>
          </a:p>
          <a:p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- Переходить дорогу со старшими братьями или сестрами, держась за руку,  по пешеходному переходу, на зеленый свет светофора.</a:t>
            </a:r>
          </a:p>
          <a:p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- Переходить дорогу только с родителями, крепко держась за руку, и только по пешеходному переходу.</a:t>
            </a:r>
          </a:p>
          <a:p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- Если рядом нет родителей, попросить помощь у инспектора ГИБДД.</a:t>
            </a:r>
          </a:p>
        </p:txBody>
      </p:sp>
      <p:pic>
        <p:nvPicPr>
          <p:cNvPr id="5" name="Picture 2" descr="C:\Users\123\Desktop\человечки\C8942ppKWw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1804" y="5038824"/>
            <a:ext cx="1296144" cy="1368152"/>
          </a:xfrm>
          <a:prstGeom prst="rect">
            <a:avLst/>
          </a:prstGeom>
          <a:noFill/>
        </p:spPr>
      </p:pic>
      <p:pic>
        <p:nvPicPr>
          <p:cNvPr id="8" name="Рисунок 7" descr="http://zoovet-24.ru/wp-content/uploads/2017/10/vosklicatelnyy-znak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7699" y="213955"/>
            <a:ext cx="792088" cy="7920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382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581067"/>
              </p:ext>
            </p:extLst>
          </p:nvPr>
        </p:nvGraphicFramePr>
        <p:xfrm>
          <a:off x="179512" y="260649"/>
          <a:ext cx="6696744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0261">
                  <a:extLst>
                    <a:ext uri="{9D8B030D-6E8A-4147-A177-3AD203B41FA5}">
                      <a16:colId xmlns="" xmlns:a16="http://schemas.microsoft.com/office/drawing/2014/main" val="3922855414"/>
                    </a:ext>
                  </a:extLst>
                </a:gridCol>
                <a:gridCol w="3316483">
                  <a:extLst>
                    <a:ext uri="{9D8B030D-6E8A-4147-A177-3AD203B41FA5}">
                      <a16:colId xmlns="" xmlns:a16="http://schemas.microsoft.com/office/drawing/2014/main" val="736401196"/>
                    </a:ext>
                  </a:extLst>
                </a:gridCol>
              </a:tblGrid>
              <a:tr h="49605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</a:rPr>
                        <a:t>Четвертый этап: оценочно-рефлексивный </a:t>
                      </a:r>
                      <a:endParaRPr lang="ru-RU" sz="1800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3308054"/>
                  </a:ext>
                </a:extLst>
              </a:tr>
              <a:tr h="496055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Деятельность педагога</a:t>
                      </a:r>
                      <a:endParaRPr lang="ru-RU" sz="180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Деятельность детей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99911248"/>
                  </a:ext>
                </a:extLst>
              </a:tr>
              <a:tr h="124013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 побуждает детей к поиску ситуаций, в которых можно применить полученные знания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 размышляют, выдвигают аргументы;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 применяют полученные знания</a:t>
                      </a:r>
                      <a:endParaRPr lang="ru-RU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52374421"/>
                  </a:ext>
                </a:extLst>
              </a:tr>
            </a:tbl>
          </a:graphicData>
        </a:graphic>
      </p:graphicFrame>
      <p:pic>
        <p:nvPicPr>
          <p:cNvPr id="3" name="Рисунок 2" descr="C:\Users\Админ\Desktop\для презентации\DSC_000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917596" y="4919669"/>
            <a:ext cx="1872206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Users\Админ\Desktop\для презентации\DSC_000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368122" y="2636484"/>
            <a:ext cx="1872208" cy="18479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Админ\Desktop\Вере\и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541" y="2624335"/>
            <a:ext cx="2880320" cy="20918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Админ\Desktop\Вере\м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1" y="4673718"/>
            <a:ext cx="3024335" cy="2090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s://avatars.mds.yandex.net/get-pdb/1811460/26ec73c4-c46c-4e32-ad31-179531bc94f7/s1200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18864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2183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208912" cy="6511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Литература: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Долгоруков, А. Метод 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case-study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как современная технология профессионально-ориентированного обучения /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URL:http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://www.evolkov.net/case/case.study.html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Земскова А. С. Использование кейс- метода в образовательном процессе // Совет ректоров. – 2008. – №8. – С. 12-16.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 Кейс- метод. Окно в мир ситуационной методики обучения (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case-study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[Электронный ресурс] / Доступ: http://www.casemethod.ru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Сурмин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Ю. Что такое CASE-метод? Взгляд теоретика и практика. / URL: http://www.casemethod.ru/about.php?id_submenu=1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Федянин Н., Давиденко В. Чем «кейс» отличается от чемоданчика? – Обучение за рубежом, 2000, №7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ШимутинаЕ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Н. Использование кейс- технологий в учебном процессе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 http://www.psylist.net/pedagogika/inovacii.htm Педагогические технологии 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инновации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36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7524" y="-243408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  <a:p>
            <a:pPr algn="ctr"/>
            <a:endParaRPr lang="ru-RU" sz="2000" dirty="0"/>
          </a:p>
        </p:txBody>
      </p:sp>
      <p:pic>
        <p:nvPicPr>
          <p:cNvPr id="8" name="Picture 2" descr="CONVERT .AZW TO .MOBI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365104"/>
            <a:ext cx="4176464" cy="201622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23\Pictures\89041040_4783955_x_2cf1474e.jpg"/>
          <p:cNvPicPr>
            <a:picLocks noChangeAspect="1" noChangeArrowheads="1"/>
          </p:cNvPicPr>
          <p:nvPr/>
        </p:nvPicPr>
        <p:blipFill>
          <a:blip r:embed="rId3" cstate="print"/>
          <a:srcRect l="15897" t="4072" r="15102"/>
          <a:stretch>
            <a:fillRect/>
          </a:stretch>
        </p:blipFill>
        <p:spPr bwMode="auto">
          <a:xfrm>
            <a:off x="5580112" y="3212976"/>
            <a:ext cx="1728670" cy="278608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99592" y="836712"/>
            <a:ext cx="64091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заключение…</a:t>
            </a:r>
          </a:p>
          <a:p>
            <a:pPr algn="ctr"/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всякий из нас, кто предполагает, что может руководить другими, должен постоянно и напряженно учиться.</a:t>
            </a:r>
          </a:p>
          <a:p>
            <a:pPr algn="r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В. Луначарский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268760"/>
            <a:ext cx="7236296" cy="3384376"/>
          </a:xfrm>
        </p:spPr>
        <p:txBody>
          <a:bodyPr>
            <a:normAutofit fontScale="90000"/>
          </a:bodyPr>
          <a:lstStyle/>
          <a:p>
            <a:pPr marL="609600" indent="-609600" algn="just">
              <a:defRPr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1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Впервые работа с кейсами в рамках учебного процесса была реализована в Гарвардской школе бизнеса в 1908 г. </a:t>
            </a:r>
            <a:br>
              <a:rPr lang="ru-RU" sz="31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В </a:t>
            </a:r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России в дошкольном образовании </a:t>
            </a:r>
            <a:r>
              <a:rPr lang="ru-RU" sz="31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данная технология стала внедряться лишь последние 3-4 года.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-19713"/>
            <a:ext cx="7749603" cy="1628800"/>
          </a:xfrm>
        </p:spPr>
        <p:txBody>
          <a:bodyPr>
            <a:noAutofit/>
          </a:bodyPr>
          <a:lstStyle/>
          <a:p>
            <a:endParaRPr lang="ru-RU" sz="32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</a:p>
          <a:p>
            <a:endParaRPr lang="ru-RU" sz="3200" dirty="0"/>
          </a:p>
        </p:txBody>
      </p:sp>
      <p:pic>
        <p:nvPicPr>
          <p:cNvPr id="6146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905132"/>
            <a:ext cx="5400600" cy="247619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47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916832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defRPr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bag1-bw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933056"/>
            <a:ext cx="2357425" cy="2501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11560" y="1052736"/>
            <a:ext cx="59766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defRPr/>
            </a:pPr>
            <a:endParaRPr lang="ru-RU" sz="3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defRPr/>
            </a:pPr>
            <a:r>
              <a:rPr lang="ru-RU" sz="3600" b="1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casus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(лат.)– 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запутанный, необычный случай; </a:t>
            </a:r>
          </a:p>
          <a:p>
            <a:pPr marL="609600" indent="-609600">
              <a:defRPr/>
            </a:pPr>
            <a:r>
              <a:rPr lang="ru-RU" sz="3600" b="1" dirty="0">
                <a:latin typeface="+mj-lt"/>
                <a:cs typeface="Times New Roman" panose="02020603050405020304" pitchFamily="18" charset="0"/>
              </a:rPr>
              <a:t> </a:t>
            </a:r>
            <a:endParaRPr lang="ru-RU" sz="3600" b="1" dirty="0" smtClean="0">
              <a:latin typeface="+mj-lt"/>
              <a:cs typeface="Times New Roman" panose="02020603050405020304" pitchFamily="18" charset="0"/>
            </a:endParaRPr>
          </a:p>
          <a:p>
            <a:pPr marL="609600" indent="-609600">
              <a:defRPr/>
            </a:pPr>
            <a:r>
              <a:rPr lang="ru-RU" sz="3600" b="1" i="1" dirty="0" err="1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case</a:t>
            </a:r>
            <a:r>
              <a:rPr lang="ru-RU" sz="36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 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(</a:t>
            </a:r>
            <a:r>
              <a:rPr lang="ru-RU" sz="3600" b="1" dirty="0" err="1">
                <a:solidFill>
                  <a:schemeClr val="accent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анг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.) – портфель, чемоданчик. 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5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64807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Кейс-технология</a:t>
            </a:r>
            <a:r>
              <a:rPr lang="ru-RU" altLang="ru-RU" sz="28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общее название технологий обучения, представляющих собой методы анализа ситуаций.</a:t>
            </a:r>
            <a:endParaRPr lang="en-US" altLang="ru-RU" sz="28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Кейс-технология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интерактивная технология для краткосрочного обучения, на основе реальных или вымышленных ситуаций, направленная не столько на освоение знаний, сколько на формирование у слушателей новых качеств и умений.</a:t>
            </a:r>
            <a:endParaRPr lang="ru-RU" alt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best-text.ru &amp;Mcy;&amp;ycy; &amp;pcy;&amp;icy;&amp;shcy;&amp;iecy;&amp;mcy; &amp;scy;&amp;tcy;&amp;acy;&amp;tcy;&amp;softcy;&amp;icy; &amp;icy; &amp;rcy;&amp;iecy;&amp;kcy;&amp;lcy;&amp;acy;&amp;mcy;&amp;ncy;&amp;ycy;&amp;iecy; &amp;tcy;&amp;iecy;&amp;kcy;&amp;scy;&amp;tcy;&amp;ycy; - &amp;Ncy;&amp;ocy;&amp;vcy;&amp;ocy;&amp;scy;&amp;tcy;&amp;icy; - 05 - 46 &amp;Scy;&amp;icy;&amp;tcy;&amp;ucy;&amp;acy;&amp;tscy;&amp;icy;&amp;ocy;&amp;ncy;&amp;ncy;&amp;ycy;&amp;jcy; &amp;acy;&amp;ncy;&amp;acy;&amp;lcy;&amp;icy;&amp;z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364528"/>
            <a:ext cx="297180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90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7" y="817582"/>
            <a:ext cx="7016661" cy="1202485"/>
          </a:xfrm>
          <a:ln w="76200" cmpd="tri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ru-RU" u="sng" dirty="0" smtClean="0"/>
              <a:t>Для чего нужен кейс?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204864"/>
            <a:ext cx="7056785" cy="3601814"/>
          </a:xfrm>
          <a:ln w="76200" cmpd="tri">
            <a:noFill/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Данная технология </a:t>
            </a: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дает возможность приблизиться к </a:t>
            </a: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практике</a:t>
            </a: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встать на позицию человека, реально </a:t>
            </a: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принимающего решения</a:t>
            </a: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на ошибках других. </a:t>
            </a:r>
          </a:p>
          <a:p>
            <a:pPr>
              <a:buFontTx/>
              <a:buNone/>
            </a:pPr>
            <a:r>
              <a:rPr lang="ru-RU" altLang="ru-RU" sz="2400" b="1" dirty="0" smtClean="0"/>
              <a:t>	</a:t>
            </a:r>
            <a:endParaRPr lang="ru-RU" altLang="ru-RU" sz="2400" dirty="0" smtClean="0"/>
          </a:p>
        </p:txBody>
      </p:sp>
      <p:pic>
        <p:nvPicPr>
          <p:cNvPr id="1026" name="Picture 2" descr="&amp;Pcy;&amp;rcy;&amp;ocy;&amp;gcy;&amp;rcy;&amp;acy;&amp;mcy;&amp;mcy;&amp;acy; &amp;tcy;&amp;rcy;&amp;ucy;&amp;dcy;&amp;ocy;&amp;vcy;&amp;ocy;&amp;gcy;&amp;ocy; &amp;vcy;&amp;ocy;&amp;scy;&amp;pcy;&amp;icy;&amp;tcy;&amp;acy;&amp;ncy;&amp;icy;&amp;yacy; &amp;dcy;&amp;ocy;&amp;shcy;&amp;kcy;&amp;ocy;&amp;lcy;&amp;softcy;&amp;ncy;&amp;icy;&amp;kcy;&amp;ocy;&amp;vcy; - &amp;Fcy;&amp;acy;&amp;jcy;&amp;lcy;&amp;ocy;&amp;vcy;&amp;ycy;&amp;jcy; &amp;acy;&amp;rcy;&amp;khcy;&amp;icy;&amp;vcy;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732" y="3984098"/>
            <a:ext cx="352839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97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8520" y="0"/>
            <a:ext cx="6768752" cy="1124744"/>
          </a:xfrm>
        </p:spPr>
        <p:txBody>
          <a:bodyPr>
            <a:noAutofit/>
          </a:bodyPr>
          <a:lstStyle/>
          <a:p>
            <a:r>
              <a:rPr lang="ru-RU" sz="3600" u="sng" dirty="0" smtClean="0"/>
              <a:t>Методы кейс - технологии</a:t>
            </a:r>
            <a:endParaRPr lang="ru-RU" sz="3600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124744"/>
            <a:ext cx="7848872" cy="3384376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инцидента;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ситуационно-ролевых игр;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разбора деловой корреспонденции;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Игровое проектирование;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дискуссии.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ситуационного анализа (метод анализа конкретных ситуаций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ситуационные задачи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упражнения,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фото-кейсы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кейс-иллюстрации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6102" y="5373216"/>
            <a:ext cx="2963277" cy="1484784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1768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8428" y="3645024"/>
            <a:ext cx="1869956" cy="230425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83568" y="116632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92D050"/>
                </a:solidFill>
              </a:rPr>
              <a:t>Виды кейсов</a:t>
            </a:r>
          </a:p>
        </p:txBody>
      </p:sp>
      <p:pic>
        <p:nvPicPr>
          <p:cNvPr id="8" name="Рисунок 5" descr="documen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644" y="969009"/>
            <a:ext cx="1827596" cy="12963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7" descr="24240_img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155" y="2708920"/>
            <a:ext cx="1852808" cy="1241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tem_5209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5575" y="4250044"/>
            <a:ext cx="1886321" cy="14832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2555776" y="1196752"/>
            <a:ext cx="42484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Печатный кейс (может содержать графики, таблицы, диаграммы, иллюстрации, что делает его более наглядным).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Мультимедиа - кейс (наиболее популярный в последнее время, но зависит от технического оснащения ).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Видео кейс (может содержать фильм, аудио и видео материалы. Его минус - ограничена возможность многократного просмотра </a:t>
            </a:r>
            <a:r>
              <a:rPr lang="ru-RU" alt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 искажение информации и ошибки</a:t>
            </a:r>
            <a:r>
              <a:rPr lang="ru-RU" alt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10897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6300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Кейс- инциденты</a:t>
            </a:r>
            <a:endParaRPr lang="ru-RU" sz="32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3600" b="1" dirty="0">
              <a:solidFill>
                <a:srgbClr val="92D050"/>
              </a:solidFill>
            </a:endParaRPr>
          </a:p>
        </p:txBody>
      </p:sp>
      <p:pic>
        <p:nvPicPr>
          <p:cNvPr id="5" name="Рисунок 4" descr="C:\Users\Домашний\Desktop\130132_531241e1e86f1531241e1e872c.jpe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542" y="1390461"/>
            <a:ext cx="1766586" cy="18225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275856" y="928796"/>
            <a:ext cx="2736304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Кейс -драматизация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5347" y="831152"/>
            <a:ext cx="3936693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Фото кейс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3889524"/>
            <a:ext cx="2304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Кейс иллюстрации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1133" y="3861048"/>
            <a:ext cx="2641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Кейс – на основе мультфильмов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0" name="Picture 2" descr="https://i.ytimg.com/vi/Zl2elSFGowY/maxresdefaul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36346" y="4643703"/>
            <a:ext cx="2491029" cy="1578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315" y="4523810"/>
            <a:ext cx="2128073" cy="1675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462" y="4692045"/>
            <a:ext cx="1944598" cy="1654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C:\Users\Админ\Desktop\Вере\б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7544" y="1440347"/>
            <a:ext cx="2376265" cy="17227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595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02720" y="2967335"/>
            <a:ext cx="33855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https://i2.wp.com/mshishova.ru/wp-content/uploads/2017/09/SHmel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910" y="1663094"/>
            <a:ext cx="1156973" cy="14331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pngimg.com/uploads/scoop_net/scoop_net_PNG6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206" y="1699063"/>
            <a:ext cx="1358627" cy="13363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s://ak3.picdn.net/shutterstock/videos/18116593/thumb/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3146" y="1627126"/>
            <a:ext cx="1359652" cy="14083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4479632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7911" y="956529"/>
            <a:ext cx="370793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Опорные - картинки </a:t>
            </a:r>
            <a:endParaRPr lang="ru-RU" sz="2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29703" y="332656"/>
            <a:ext cx="524655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Кейсы вариации догадки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vatars.mds.yandex.net/get-pdb/33827/5d9f2546-260b-4c20-9ad1-41c903bc3248/s1200?webp=fals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9531" y="1699063"/>
            <a:ext cx="1991882" cy="1646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9" name="Прямоугольник 18"/>
          <p:cNvSpPr/>
          <p:nvPr/>
        </p:nvSpPr>
        <p:spPr>
          <a:xfrm>
            <a:off x="5210664" y="935854"/>
            <a:ext cx="228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Предметная картинка</a:t>
            </a:r>
          </a:p>
        </p:txBody>
      </p:sp>
      <p:pic>
        <p:nvPicPr>
          <p:cNvPr id="1028" name="Picture 4" descr="https://thumbs.dreamstime.com/z/enfant-bless%C3%A9-bless%C3%A9-de-gar%C3%A7on-2708479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22028" y="4653136"/>
            <a:ext cx="1845713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1" name="Прямоугольник 20"/>
          <p:cNvSpPr/>
          <p:nvPr/>
        </p:nvSpPr>
        <p:spPr>
          <a:xfrm>
            <a:off x="422031" y="4148108"/>
            <a:ext cx="26029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Кейс -наоборот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506201" y="3961334"/>
            <a:ext cx="319189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Кейс-варианты событий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  <p:pic>
        <p:nvPicPr>
          <p:cNvPr id="1030" name="Picture 6" descr="https://st1.stranamam.ru/data/cache/2016jun/22/46/19919584_95825-650x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4834" y="4569033"/>
            <a:ext cx="2206308" cy="19165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2" name="Picture 8" descr="http://st14.styapokupayu.ru/images/og_image/000/214/345_original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8891" y="4639466"/>
            <a:ext cx="2229373" cy="17756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8065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2161</TotalTime>
  <Words>531</Words>
  <Application>Microsoft Office PowerPoint</Application>
  <PresentationFormat>Экран (4:3)</PresentationFormat>
  <Paragraphs>110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Грань</vt:lpstr>
      <vt:lpstr>        Инновационная интерактивная  Кейс – технология</vt:lpstr>
      <vt:lpstr>           Впервые работа с кейсами в рамках учебного процесса была реализована в Гарвардской школе бизнеса в 1908 г.             В России в дошкольном образовании данная технология стала внедряться лишь последние 3-4 года.  </vt:lpstr>
      <vt:lpstr>Презентация PowerPoint</vt:lpstr>
      <vt:lpstr>Презентация PowerPoint</vt:lpstr>
      <vt:lpstr>Для чего нужен кейс?</vt:lpstr>
      <vt:lpstr>Методы кейс - технологии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Кейс – технология</dc:title>
  <dc:creator>user</dc:creator>
  <cp:lastModifiedBy>Lenovo</cp:lastModifiedBy>
  <cp:revision>142</cp:revision>
  <cp:lastPrinted>2018-09-25T15:11:51Z</cp:lastPrinted>
  <dcterms:created xsi:type="dcterms:W3CDTF">2015-01-09T08:17:04Z</dcterms:created>
  <dcterms:modified xsi:type="dcterms:W3CDTF">2020-08-13T13:19:57Z</dcterms:modified>
</cp:coreProperties>
</file>