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72" r:id="rId3"/>
    <p:sldId id="257" r:id="rId4"/>
    <p:sldId id="258" r:id="rId5"/>
    <p:sldId id="259" r:id="rId6"/>
    <p:sldId id="267" r:id="rId7"/>
    <p:sldId id="268" r:id="rId8"/>
    <p:sldId id="269" r:id="rId9"/>
    <p:sldId id="260" r:id="rId10"/>
    <p:sldId id="265" r:id="rId11"/>
    <p:sldId id="261" r:id="rId12"/>
    <p:sldId id="262" r:id="rId13"/>
    <p:sldId id="263" r:id="rId14"/>
    <p:sldId id="264" r:id="rId15"/>
    <p:sldId id="266" r:id="rId16"/>
    <p:sldId id="270"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79397" autoAdjust="0"/>
  </p:normalViewPr>
  <p:slideViewPr>
    <p:cSldViewPr>
      <p:cViewPr varScale="1">
        <p:scale>
          <a:sx n="73" d="100"/>
          <a:sy n="73" d="100"/>
        </p:scale>
        <p:origin x="129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1EB9E4-B49F-4BFF-9A2A-E09D6821DE28}" type="datetimeFigureOut">
              <a:rPr lang="ru-RU" smtClean="0"/>
              <a:pPr/>
              <a:t>13.08.2020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A45E3C-ADFC-4997-B7B3-C85B70DFB5A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CA45E3C-ADFC-4997-B7B3-C85B70DFB5A9}" type="slidenum">
              <a:rPr lang="ru-RU" smtClean="0"/>
              <a:pPr/>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072A910-B3C0-4704-854C-54510D87654C}" type="datetimeFigureOut">
              <a:rPr lang="ru-RU" smtClean="0"/>
              <a:pPr/>
              <a:t>13.08.2020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380AD5-02A7-4FFB-A878-1E3FEA4CE06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072A910-B3C0-4704-854C-54510D87654C}" type="datetimeFigureOut">
              <a:rPr lang="ru-RU" smtClean="0"/>
              <a:pPr/>
              <a:t>13.08.2020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380AD5-02A7-4FFB-A878-1E3FEA4CE06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072A910-B3C0-4704-854C-54510D87654C}" type="datetimeFigureOut">
              <a:rPr lang="ru-RU" smtClean="0"/>
              <a:pPr/>
              <a:t>13.08.2020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380AD5-02A7-4FFB-A878-1E3FEA4CE06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072A910-B3C0-4704-854C-54510D87654C}" type="datetimeFigureOut">
              <a:rPr lang="ru-RU" smtClean="0"/>
              <a:pPr/>
              <a:t>13.08.2020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380AD5-02A7-4FFB-A878-1E3FEA4CE06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072A910-B3C0-4704-854C-54510D87654C}" type="datetimeFigureOut">
              <a:rPr lang="ru-RU" smtClean="0"/>
              <a:pPr/>
              <a:t>13.08.2020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380AD5-02A7-4FFB-A878-1E3FEA4CE06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072A910-B3C0-4704-854C-54510D87654C}" type="datetimeFigureOut">
              <a:rPr lang="ru-RU" smtClean="0"/>
              <a:pPr/>
              <a:t>13.08.2020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A380AD5-02A7-4FFB-A878-1E3FEA4CE06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072A910-B3C0-4704-854C-54510D87654C}" type="datetimeFigureOut">
              <a:rPr lang="ru-RU" smtClean="0"/>
              <a:pPr/>
              <a:t>13.08.2020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A380AD5-02A7-4FFB-A878-1E3FEA4CE06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072A910-B3C0-4704-854C-54510D87654C}" type="datetimeFigureOut">
              <a:rPr lang="ru-RU" smtClean="0"/>
              <a:pPr/>
              <a:t>13.08.2020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A380AD5-02A7-4FFB-A878-1E3FEA4CE06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072A910-B3C0-4704-854C-54510D87654C}" type="datetimeFigureOut">
              <a:rPr lang="ru-RU" smtClean="0"/>
              <a:pPr/>
              <a:t>13.08.2020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A380AD5-02A7-4FFB-A878-1E3FEA4CE06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072A910-B3C0-4704-854C-54510D87654C}" type="datetimeFigureOut">
              <a:rPr lang="ru-RU" smtClean="0"/>
              <a:pPr/>
              <a:t>13.08.2020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A380AD5-02A7-4FFB-A878-1E3FEA4CE06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072A910-B3C0-4704-854C-54510D87654C}" type="datetimeFigureOut">
              <a:rPr lang="ru-RU" smtClean="0"/>
              <a:pPr/>
              <a:t>13.08.2020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A380AD5-02A7-4FFB-A878-1E3FEA4CE06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72A910-B3C0-4704-854C-54510D87654C}" type="datetimeFigureOut">
              <a:rPr lang="ru-RU" smtClean="0"/>
              <a:pPr/>
              <a:t>13.08.2020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380AD5-02A7-4FFB-A878-1E3FEA4CE06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dirty="0"/>
          </a:p>
        </p:txBody>
      </p:sp>
      <p:pic>
        <p:nvPicPr>
          <p:cNvPr id="1026" name="Picture 2" descr="фоны-Сказочные детские1 &quot; Super-Photoshop.ru - Дизайн и Граф…"/>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467543" y="1988840"/>
            <a:ext cx="8280921" cy="1569660"/>
          </a:xfrm>
          <a:prstGeom prst="rect">
            <a:avLst/>
          </a:prstGeom>
          <a:noFill/>
        </p:spPr>
        <p:txBody>
          <a:bodyPr wrap="square" rtlCol="0">
            <a:spAutoFit/>
          </a:bodyPr>
          <a:lstStyle/>
          <a:p>
            <a:pPr algn="ctr"/>
            <a:r>
              <a:rPr lang="ru-RU" sz="4800" b="1" i="1" dirty="0" smtClean="0"/>
              <a:t> </a:t>
            </a:r>
            <a:endParaRPr lang="ru-RU" sz="4800" b="1" i="1" dirty="0" smtClean="0"/>
          </a:p>
          <a:p>
            <a:pPr algn="ctr"/>
            <a:r>
              <a:rPr lang="tt-RU" sz="4800" b="1" i="1" dirty="0" smtClean="0"/>
              <a:t> </a:t>
            </a:r>
            <a:endParaRPr lang="ru-RU" sz="4800" b="1" i="1" dirty="0"/>
          </a:p>
        </p:txBody>
      </p:sp>
      <p:sp>
        <p:nvSpPr>
          <p:cNvPr id="6" name="TextBox 5"/>
          <p:cNvSpPr txBox="1"/>
          <p:nvPr/>
        </p:nvSpPr>
        <p:spPr>
          <a:xfrm>
            <a:off x="3563888" y="4005064"/>
            <a:ext cx="5184577" cy="400110"/>
          </a:xfrm>
          <a:prstGeom prst="rect">
            <a:avLst/>
          </a:prstGeom>
          <a:noFill/>
        </p:spPr>
        <p:txBody>
          <a:bodyPr wrap="square" rtlCol="0">
            <a:spAutoFit/>
          </a:bodyPr>
          <a:lstStyle/>
          <a:p>
            <a:r>
              <a:rPr lang="tt-RU" sz="2000" b="1" i="1" dirty="0" smtClean="0">
                <a:solidFill>
                  <a:schemeClr val="tx1">
                    <a:lumMod val="95000"/>
                    <a:lumOff val="5000"/>
                  </a:schemeClr>
                </a:solidFill>
              </a:rPr>
              <a:t> </a:t>
            </a:r>
            <a:endParaRPr lang="ru-RU" sz="2000" b="1" i="1" dirty="0">
              <a:solidFill>
                <a:schemeClr val="tx1">
                  <a:lumMod val="95000"/>
                  <a:lumOff val="5000"/>
                </a:schemeClr>
              </a:solidFill>
            </a:endParaRPr>
          </a:p>
        </p:txBody>
      </p:sp>
      <p:sp>
        <p:nvSpPr>
          <p:cNvPr id="7" name="Прямоугольник 6"/>
          <p:cNvSpPr/>
          <p:nvPr/>
        </p:nvSpPr>
        <p:spPr>
          <a:xfrm>
            <a:off x="1835696" y="2276872"/>
            <a:ext cx="5760640" cy="923330"/>
          </a:xfrm>
          <a:prstGeom prst="rect">
            <a:avLst/>
          </a:prstGeom>
          <a:noFill/>
        </p:spPr>
        <p:txBody>
          <a:bodyPr wrap="square" lIns="91440" tIns="45720" rIns="91440" bIns="45720">
            <a:spAutoFit/>
          </a:bodyPr>
          <a:lstStyle/>
          <a:p>
            <a:pPr algn="ctr"/>
            <a:r>
              <a:rPr lang="tt-RU" sz="5400" b="1" dirty="0" smtClean="0">
                <a:ln w="6600">
                  <a:solidFill>
                    <a:schemeClr val="accent2"/>
                  </a:solidFill>
                  <a:prstDash val="solid"/>
                </a:ln>
                <a:solidFill>
                  <a:srgbClr val="C00000"/>
                </a:solidFill>
                <a:effectLst>
                  <a:outerShdw dist="38100" dir="2700000" algn="tl" rotWithShape="0">
                    <a:schemeClr val="accent2"/>
                  </a:outerShdw>
                </a:effectLst>
              </a:rPr>
              <a:t>ӘКИЯТ  ТӨРЛӘРЕ</a:t>
            </a:r>
            <a:endParaRPr lang="ru-RU" sz="5400" b="1" dirty="0">
              <a:ln w="6600">
                <a:solidFill>
                  <a:schemeClr val="accent2"/>
                </a:solidFill>
                <a:prstDash val="solid"/>
              </a:ln>
              <a:solidFill>
                <a:srgbClr val="C00000"/>
              </a:solidFill>
              <a:effectLst>
                <a:outerShdw dist="38100" dir="2700000" algn="tl" rotWithShape="0">
                  <a:schemeClr val="accent2"/>
                </a:outerShdw>
              </a:effectLst>
            </a:endParaRPr>
          </a:p>
        </p:txBody>
      </p:sp>
    </p:spTree>
  </p:cSld>
  <p:clrMapOvr>
    <a:masterClrMapping/>
  </p:clrMapOvr>
  <p:transition spd="med" advTm="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4578" name="Picture 2" descr="Белый Волк Татарские сказки Детская"/>
          <p:cNvPicPr>
            <a:picLocks noChangeAspect="1" noChangeArrowheads="1"/>
          </p:cNvPicPr>
          <p:nvPr/>
        </p:nvPicPr>
        <p:blipFill>
          <a:blip r:embed="rId2" cstate="print"/>
          <a:srcRect/>
          <a:stretch>
            <a:fillRect/>
          </a:stretch>
        </p:blipFill>
        <p:spPr bwMode="auto">
          <a:xfrm>
            <a:off x="0" y="0"/>
            <a:ext cx="9323512" cy="6858000"/>
          </a:xfrm>
          <a:prstGeom prst="rect">
            <a:avLst/>
          </a:prstGeom>
          <a:noFill/>
        </p:spPr>
      </p:pic>
      <p:sp>
        <p:nvSpPr>
          <p:cNvPr id="6" name="TextBox 5"/>
          <p:cNvSpPr txBox="1"/>
          <p:nvPr/>
        </p:nvSpPr>
        <p:spPr>
          <a:xfrm>
            <a:off x="2339752" y="6165304"/>
            <a:ext cx="5424883" cy="584775"/>
          </a:xfrm>
          <a:prstGeom prst="rect">
            <a:avLst/>
          </a:prstGeom>
          <a:noFill/>
        </p:spPr>
        <p:txBody>
          <a:bodyPr wrap="none" rtlCol="0">
            <a:spAutoFit/>
          </a:bodyPr>
          <a:lstStyle/>
          <a:p>
            <a:r>
              <a:rPr lang="tt-RU" sz="3200" b="1" i="1" dirty="0" smtClean="0">
                <a:solidFill>
                  <a:schemeClr val="tx1">
                    <a:lumMod val="85000"/>
                    <a:lumOff val="15000"/>
                  </a:schemeClr>
                </a:solidFill>
              </a:rPr>
              <a:t>Уңай образ итеп сурәтләнә.</a:t>
            </a:r>
            <a:endParaRPr lang="ru-RU" sz="3200" b="1" i="1" dirty="0">
              <a:solidFill>
                <a:schemeClr val="tx1">
                  <a:lumMod val="85000"/>
                  <a:lumOff val="15000"/>
                </a:schemeClr>
              </a:solidFill>
            </a:endParaRPr>
          </a:p>
        </p:txBody>
      </p:sp>
    </p:spTree>
  </p:cSld>
  <p:clrMapOvr>
    <a:masterClrMapping/>
  </p:clrMapOvr>
  <p:transition spd="med"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diamond(in)">
                                      <p:cBhvr>
                                        <p:cTn id="7" dur="2000"/>
                                        <p:tgtEl>
                                          <p:spTgt spid="2457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4)">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0482" name="Picture 2" descr="Картинки для ноутбука-в стиле фэнтези - сказочный замок скачать картинки"/>
          <p:cNvPicPr>
            <a:picLocks noChangeAspect="1" noChangeArrowheads="1"/>
          </p:cNvPicPr>
          <p:nvPr/>
        </p:nvPicPr>
        <p:blipFill>
          <a:blip r:embed="rId2" cstate="print">
            <a:lum contrast="-20000"/>
          </a:blip>
          <a:srcRect/>
          <a:stretch>
            <a:fillRect/>
          </a:stretch>
        </p:blipFill>
        <p:spPr bwMode="auto">
          <a:xfrm>
            <a:off x="0" y="0"/>
            <a:ext cx="9144000" cy="6858000"/>
          </a:xfrm>
          <a:prstGeom prst="rect">
            <a:avLst/>
          </a:prstGeom>
          <a:noFill/>
        </p:spPr>
      </p:pic>
      <p:pic>
        <p:nvPicPr>
          <p:cNvPr id="20484" name="Picture 4" descr="http://im1-tub-ru.yandex.net/i?id=6bcbbed0de6c663bad5fff5a3dce953b-43-144&amp;n=21"/>
          <p:cNvPicPr>
            <a:picLocks noChangeAspect="1" noChangeArrowheads="1"/>
          </p:cNvPicPr>
          <p:nvPr/>
        </p:nvPicPr>
        <p:blipFill>
          <a:blip r:embed="rId3" cstate="print"/>
          <a:srcRect/>
          <a:stretch>
            <a:fillRect/>
          </a:stretch>
        </p:blipFill>
        <p:spPr bwMode="auto">
          <a:xfrm>
            <a:off x="0" y="0"/>
            <a:ext cx="4427984" cy="3717032"/>
          </a:xfrm>
          <a:prstGeom prst="rect">
            <a:avLst/>
          </a:prstGeom>
          <a:ln>
            <a:noFill/>
          </a:ln>
          <a:effectLst>
            <a:softEdge rad="112500"/>
          </a:effectLst>
        </p:spPr>
      </p:pic>
      <p:sp>
        <p:nvSpPr>
          <p:cNvPr id="7" name="TextBox 6"/>
          <p:cNvSpPr txBox="1"/>
          <p:nvPr/>
        </p:nvSpPr>
        <p:spPr>
          <a:xfrm>
            <a:off x="4499992" y="764704"/>
            <a:ext cx="3960440" cy="2862322"/>
          </a:xfrm>
          <a:prstGeom prst="rect">
            <a:avLst/>
          </a:prstGeom>
          <a:noFill/>
        </p:spPr>
        <p:txBody>
          <a:bodyPr wrap="square" rtlCol="0">
            <a:spAutoFit/>
          </a:bodyPr>
          <a:lstStyle/>
          <a:p>
            <a:r>
              <a:rPr lang="tt-RU" sz="3600" b="1" i="1" dirty="0" smtClean="0">
                <a:solidFill>
                  <a:schemeClr val="tx1">
                    <a:lumMod val="95000"/>
                    <a:lumOff val="5000"/>
                  </a:schemeClr>
                </a:solidFill>
              </a:rPr>
              <a:t>А</a:t>
            </a:r>
            <a:r>
              <a:rPr lang="ru-RU" sz="3600" b="1" i="1" dirty="0" smtClean="0">
                <a:solidFill>
                  <a:schemeClr val="tx1">
                    <a:lumMod val="95000"/>
                    <a:lumOff val="5000"/>
                  </a:schemeClr>
                </a:solidFill>
              </a:rPr>
              <a:t>ж</a:t>
            </a:r>
            <a:r>
              <a:rPr lang="tt-RU" sz="3600" b="1" i="1" dirty="0" smtClean="0">
                <a:solidFill>
                  <a:schemeClr val="tx1">
                    <a:lumMod val="95000"/>
                    <a:lumOff val="5000"/>
                  </a:schemeClr>
                </a:solidFill>
              </a:rPr>
              <a:t>даһа -</a:t>
            </a:r>
          </a:p>
          <a:p>
            <a:r>
              <a:rPr lang="tt-RU" sz="3600" b="1" i="1" dirty="0" smtClean="0">
                <a:solidFill>
                  <a:schemeClr val="tx1">
                    <a:lumMod val="95000"/>
                    <a:lumOff val="5000"/>
                  </a:schemeClr>
                </a:solidFill>
              </a:rPr>
              <a:t>тылсымлы әкиятләрдә иң күп очрый торган дошман персона</a:t>
            </a:r>
            <a:r>
              <a:rPr lang="ru-RU" sz="3600" b="1" i="1" dirty="0" smtClean="0">
                <a:solidFill>
                  <a:schemeClr val="tx1">
                    <a:lumMod val="95000"/>
                    <a:lumOff val="5000"/>
                  </a:schemeClr>
                </a:solidFill>
              </a:rPr>
              <a:t>ж</a:t>
            </a:r>
            <a:endParaRPr lang="ru-RU" sz="3600" b="1" i="1" dirty="0">
              <a:solidFill>
                <a:schemeClr val="tx1">
                  <a:lumMod val="95000"/>
                  <a:lumOff val="5000"/>
                </a:schemeClr>
              </a:solidFill>
            </a:endParaRPr>
          </a:p>
        </p:txBody>
      </p:sp>
    </p:spTree>
  </p:cSld>
  <p:clrMapOvr>
    <a:masterClrMapping/>
  </p:clrMapOvr>
  <p:transition spd="med"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0484"/>
                                        </p:tgtEl>
                                        <p:attrNameLst>
                                          <p:attrName>style.visibility</p:attrName>
                                        </p:attrNameLst>
                                      </p:cBhvr>
                                      <p:to>
                                        <p:strVal val="visible"/>
                                      </p:to>
                                    </p:set>
                                    <p:animEffect transition="in" filter="wheel(4)">
                                      <p:cBhvr>
                                        <p:cTn id="7" dur="2000"/>
                                        <p:tgtEl>
                                          <p:spTgt spid="2048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1506" name="Picture 2" descr="Осенний бумеранг доброты &quot;Закружилась листва золотая&quot;, часть 4 - Ярмарка Мастеров - ручная работа, handmade"/>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pic>
        <p:nvPicPr>
          <p:cNvPr id="21510" name="Picture 6" descr="Спектакль &quot;Две Бабы-Яги&quot; c 2014-03-25 12:00:00 - по - детские мероприятия - Panda Land"/>
          <p:cNvPicPr>
            <a:picLocks noChangeAspect="1" noChangeArrowheads="1"/>
          </p:cNvPicPr>
          <p:nvPr/>
        </p:nvPicPr>
        <p:blipFill>
          <a:blip r:embed="rId3" cstate="print"/>
          <a:srcRect/>
          <a:stretch>
            <a:fillRect/>
          </a:stretch>
        </p:blipFill>
        <p:spPr bwMode="auto">
          <a:xfrm>
            <a:off x="0" y="0"/>
            <a:ext cx="4307905" cy="3789041"/>
          </a:xfrm>
          <a:prstGeom prst="rect">
            <a:avLst/>
          </a:prstGeom>
          <a:ln>
            <a:noFill/>
          </a:ln>
          <a:effectLst>
            <a:softEdge rad="112500"/>
          </a:effectLst>
        </p:spPr>
      </p:pic>
      <p:sp>
        <p:nvSpPr>
          <p:cNvPr id="7" name="TextBox 6"/>
          <p:cNvSpPr txBox="1"/>
          <p:nvPr/>
        </p:nvSpPr>
        <p:spPr>
          <a:xfrm>
            <a:off x="4644009" y="548680"/>
            <a:ext cx="4032448" cy="6032421"/>
          </a:xfrm>
          <a:prstGeom prst="rect">
            <a:avLst/>
          </a:prstGeom>
          <a:noFill/>
        </p:spPr>
        <p:txBody>
          <a:bodyPr wrap="square" rtlCol="0">
            <a:spAutoFit/>
          </a:bodyPr>
          <a:lstStyle/>
          <a:p>
            <a:r>
              <a:rPr lang="ru-RU" sz="2800" b="1" i="1" dirty="0" smtClean="0">
                <a:solidFill>
                  <a:srgbClr val="FF0000"/>
                </a:solidFill>
              </a:rPr>
              <a:t>      </a:t>
            </a:r>
            <a:r>
              <a:rPr lang="ru-RU" sz="3200" b="1" i="1" dirty="0" err="1" smtClean="0"/>
              <a:t>Убырлы</a:t>
            </a:r>
            <a:r>
              <a:rPr lang="ru-RU" sz="3200" b="1" i="1" dirty="0" smtClean="0"/>
              <a:t> </a:t>
            </a:r>
            <a:r>
              <a:rPr lang="ru-RU" sz="3200" b="1" i="1" dirty="0" err="1" smtClean="0"/>
              <a:t>карчык</a:t>
            </a:r>
            <a:endParaRPr lang="ru-RU" sz="3200" b="1" i="1" dirty="0" smtClean="0"/>
          </a:p>
          <a:p>
            <a:r>
              <a:rPr lang="ru-RU" sz="2800" b="1" i="1" dirty="0" err="1" smtClean="0">
                <a:solidFill>
                  <a:srgbClr val="FF0000"/>
                </a:solidFill>
              </a:rPr>
              <a:t>Урманда</a:t>
            </a:r>
            <a:r>
              <a:rPr lang="ru-RU" sz="2800" b="1" i="1" dirty="0" smtClean="0">
                <a:solidFill>
                  <a:srgbClr val="FF0000"/>
                </a:solidFill>
              </a:rPr>
              <a:t> </a:t>
            </a:r>
            <a:r>
              <a:rPr lang="ru-RU" sz="2800" b="1" i="1" dirty="0" err="1" smtClean="0">
                <a:solidFill>
                  <a:srgbClr val="FF0000"/>
                </a:solidFill>
              </a:rPr>
              <a:t>кечке</a:t>
            </a:r>
            <a:r>
              <a:rPr lang="tt-RU" sz="2800" b="1" i="1" dirty="0" smtClean="0">
                <a:solidFill>
                  <a:srgbClr val="FF0000"/>
                </a:solidFill>
              </a:rPr>
              <a:t>нә өйдә яши.</a:t>
            </a:r>
          </a:p>
          <a:p>
            <a:r>
              <a:rPr lang="tt-RU" sz="2800" b="1" i="1" dirty="0" smtClean="0">
                <a:solidFill>
                  <a:srgbClr val="FF0000"/>
                </a:solidFill>
              </a:rPr>
              <a:t>      Ул усал һәм рәхимсез, кешеләрне йота, ләкин мүҗбүр иткәндә, йоткан кешеләрне сау-сәламәт рәвештә кире дә чыгара.</a:t>
            </a:r>
          </a:p>
          <a:p>
            <a:r>
              <a:rPr lang="tt-RU" sz="2800" b="1" i="1" dirty="0" smtClean="0">
                <a:solidFill>
                  <a:srgbClr val="FF0000"/>
                </a:solidFill>
              </a:rPr>
              <a:t>      Кайбер әкиятләрдә</a:t>
            </a:r>
          </a:p>
          <a:p>
            <a:r>
              <a:rPr lang="tt-RU" sz="2800" b="1" i="1" dirty="0" smtClean="0">
                <a:solidFill>
                  <a:srgbClr val="FF0000"/>
                </a:solidFill>
              </a:rPr>
              <a:t>Ул кешеләргә ярдәм дә итә. (“Үги кыз”)</a:t>
            </a:r>
          </a:p>
          <a:p>
            <a:endParaRPr lang="ru-RU" dirty="0"/>
          </a:p>
        </p:txBody>
      </p:sp>
    </p:spTree>
  </p:cSld>
  <p:clrMapOvr>
    <a:masterClrMapping/>
  </p:clrMapOvr>
  <p:transition spd="med" advTm="4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1510"/>
                                        </p:tgtEl>
                                        <p:attrNameLst>
                                          <p:attrName>style.visibility</p:attrName>
                                        </p:attrNameLst>
                                      </p:cBhvr>
                                      <p:to>
                                        <p:strVal val="visible"/>
                                      </p:to>
                                    </p:set>
                                    <p:animEffect transition="in" filter="box(in)">
                                      <p:cBhvr>
                                        <p:cTn id="7" dur="500"/>
                                        <p:tgtEl>
                                          <p:spTgt spid="2151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4)">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2530" name="Picture 2" descr="Backgrounds for children 6 Фоны для детей 6 &quot; PixelBrush - П…"/>
          <p:cNvPicPr>
            <a:picLocks noChangeAspect="1" noChangeArrowheads="1"/>
          </p:cNvPicPr>
          <p:nvPr/>
        </p:nvPicPr>
        <p:blipFill>
          <a:blip r:embed="rId2" cstate="print"/>
          <a:srcRect/>
          <a:stretch>
            <a:fillRect/>
          </a:stretch>
        </p:blipFill>
        <p:spPr bwMode="auto">
          <a:xfrm>
            <a:off x="-179512" y="0"/>
            <a:ext cx="9323512" cy="6858000"/>
          </a:xfrm>
          <a:prstGeom prst="rect">
            <a:avLst/>
          </a:prstGeom>
          <a:noFill/>
        </p:spPr>
      </p:pic>
      <p:sp>
        <p:nvSpPr>
          <p:cNvPr id="5" name="TextBox 4"/>
          <p:cNvSpPr txBox="1"/>
          <p:nvPr/>
        </p:nvSpPr>
        <p:spPr>
          <a:xfrm>
            <a:off x="2267743" y="2132856"/>
            <a:ext cx="5256585" cy="2677656"/>
          </a:xfrm>
          <a:prstGeom prst="rect">
            <a:avLst/>
          </a:prstGeom>
          <a:noFill/>
        </p:spPr>
        <p:txBody>
          <a:bodyPr wrap="square" rtlCol="0">
            <a:spAutoFit/>
          </a:bodyPr>
          <a:lstStyle/>
          <a:p>
            <a:r>
              <a:rPr lang="tt-RU" sz="2400" b="1" i="1" dirty="0" smtClean="0">
                <a:solidFill>
                  <a:srgbClr val="00B050"/>
                </a:solidFill>
              </a:rPr>
              <a:t>       Бу затлардан тыш, тылсымлы әкиятләрдә, геройның дошманнары буларак җен, пәриләр очрый.</a:t>
            </a:r>
          </a:p>
          <a:p>
            <a:r>
              <a:rPr lang="tt-RU" sz="2400" b="1" i="1" dirty="0" smtClean="0">
                <a:solidFill>
                  <a:srgbClr val="00B050"/>
                </a:solidFill>
              </a:rPr>
              <a:t>      Тылсымлы ат, күгәрчен, алтын балык, ак бүре, сәмруг кош һ.б. уңай образлар итеп сурәтләнәләр, алар әкият героена ярдәм итәләр.</a:t>
            </a:r>
            <a:endParaRPr lang="ru-RU" sz="2400" b="1" i="1" dirty="0">
              <a:solidFill>
                <a:srgbClr val="00B050"/>
              </a:solidFill>
            </a:endParaRPr>
          </a:p>
        </p:txBody>
      </p:sp>
    </p:spTree>
  </p:cSld>
  <p:clrMapOvr>
    <a:masterClrMapping/>
  </p:clrMapOvr>
  <p:transition spd="med" advTm="4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3554" name="Picture 2" descr="ПРОДОЛЖЕНИЕ ЗДЕСЬ-------- - Фоны для фотошоп - Фоны - Катало…"/>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1480766" y="692696"/>
            <a:ext cx="6691634" cy="523220"/>
          </a:xfrm>
          <a:prstGeom prst="rect">
            <a:avLst/>
          </a:prstGeom>
          <a:noFill/>
        </p:spPr>
        <p:txBody>
          <a:bodyPr wrap="square" rtlCol="0">
            <a:spAutoFit/>
          </a:bodyPr>
          <a:lstStyle/>
          <a:p>
            <a:pPr algn="ctr"/>
            <a:r>
              <a:rPr lang="tt-RU" sz="2800" b="1" i="1" dirty="0" smtClean="0">
                <a:solidFill>
                  <a:srgbClr val="FF0000"/>
                </a:solidFill>
              </a:rPr>
              <a:t>Тормыш-көнкүреш әкиятләре</a:t>
            </a:r>
            <a:endParaRPr lang="ru-RU" sz="2800" b="1" i="1" dirty="0">
              <a:solidFill>
                <a:srgbClr val="FF0000"/>
              </a:solidFill>
            </a:endParaRPr>
          </a:p>
        </p:txBody>
      </p:sp>
      <p:sp>
        <p:nvSpPr>
          <p:cNvPr id="6" name="TextBox 5"/>
          <p:cNvSpPr txBox="1"/>
          <p:nvPr/>
        </p:nvSpPr>
        <p:spPr>
          <a:xfrm>
            <a:off x="1187624" y="1692276"/>
            <a:ext cx="7499176" cy="2677656"/>
          </a:xfrm>
          <a:prstGeom prst="rect">
            <a:avLst/>
          </a:prstGeom>
          <a:noFill/>
        </p:spPr>
        <p:txBody>
          <a:bodyPr wrap="square" rtlCol="0">
            <a:spAutoFit/>
          </a:bodyPr>
          <a:lstStyle/>
          <a:p>
            <a:r>
              <a:rPr lang="tt-RU" sz="2800" b="1" i="1" dirty="0" smtClean="0"/>
              <a:t>        Бу төрдәге әкиятләр башка төрдәге әкиятләрдән реал</a:t>
            </a:r>
            <a:r>
              <a:rPr lang="ru-RU" sz="2800" b="1" i="1" dirty="0" err="1" smtClean="0"/>
              <a:t>ь</a:t>
            </a:r>
            <a:r>
              <a:rPr lang="tt-RU" sz="2800" b="1" i="1" dirty="0" smtClean="0"/>
              <a:t> чынбарлыкка гаят</a:t>
            </a:r>
            <a:r>
              <a:rPr lang="ru-RU" sz="2800" b="1" i="1" dirty="0" err="1" smtClean="0"/>
              <a:t>ь</a:t>
            </a:r>
            <a:r>
              <a:rPr lang="tt-RU" sz="2800" b="1" i="1" dirty="0" smtClean="0"/>
              <a:t> якын торулары белән аерылалар. Бу әсәрләр сыйнфый-со</a:t>
            </a:r>
            <a:r>
              <a:rPr lang="ru-RU" sz="2800" b="1" i="1" dirty="0" err="1" smtClean="0"/>
              <a:t>циаль</a:t>
            </a:r>
            <a:r>
              <a:rPr lang="tt-RU" sz="2800" b="1" i="1" dirty="0" smtClean="0"/>
              <a:t> яисә морал</a:t>
            </a:r>
            <a:r>
              <a:rPr lang="ru-RU" sz="2800" b="1" i="1" dirty="0" err="1" smtClean="0"/>
              <a:t>ь-этик</a:t>
            </a:r>
            <a:r>
              <a:rPr lang="tt-RU" sz="2800" b="1" i="1" dirty="0" smtClean="0"/>
              <a:t>  конфликтка корылган, һәм аларның күбесе элекке авыл тормышын чагылдыра.</a:t>
            </a:r>
            <a:endParaRPr lang="ru-RU" sz="2800" b="1" i="1" dirty="0"/>
          </a:p>
        </p:txBody>
      </p:sp>
    </p:spTree>
  </p:cSld>
  <p:clrMapOvr>
    <a:masterClrMapping/>
  </p:clrMapOvr>
  <p:transition spd="slow"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5602" name="Picture 2" descr="Театр кукол &quot;Экият&quot; покажет в Турции спектакль &quot;Три дочери&quot; …"/>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539552" y="5517232"/>
            <a:ext cx="7920880" cy="1200329"/>
          </a:xfrm>
          <a:prstGeom prst="rect">
            <a:avLst/>
          </a:prstGeom>
          <a:noFill/>
        </p:spPr>
        <p:txBody>
          <a:bodyPr wrap="square" rtlCol="0">
            <a:spAutoFit/>
          </a:bodyPr>
          <a:lstStyle/>
          <a:p>
            <a:r>
              <a:rPr lang="tt-RU" sz="2400" b="1" i="1" dirty="0" smtClean="0">
                <a:solidFill>
                  <a:schemeClr val="bg1"/>
                </a:solidFill>
              </a:rPr>
              <a:t>“Өч кыз” әкияте – иң яраткан әкиятләремнең берсе. Ул безне әти-әниләргә ярдәм итәргә, үскәч аларны онытмаска, шәфкатьле, ярдәмчел булырга өйрәтә.</a:t>
            </a:r>
            <a:endParaRPr lang="ru-RU" sz="2400" b="1" i="1" dirty="0">
              <a:solidFill>
                <a:schemeClr val="bg1"/>
              </a:solidFill>
            </a:endParaRPr>
          </a:p>
        </p:txBody>
      </p:sp>
    </p:spTree>
  </p:cSld>
  <p:clrMapOvr>
    <a:masterClrMapping/>
  </p:clrMapOvr>
  <p:transition spd="med"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wheel(4)">
                                      <p:cBhvr>
                                        <p:cTn id="7" dur="2000"/>
                                        <p:tgtEl>
                                          <p:spTgt spid="2560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9698" name="Picture 2" descr="Фон Цветочная поляна - PSD исходник &quot; 1Portable.Ru-Портирова…"/>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TextBox 5"/>
          <p:cNvSpPr txBox="1"/>
          <p:nvPr/>
        </p:nvSpPr>
        <p:spPr>
          <a:xfrm>
            <a:off x="2411761" y="620688"/>
            <a:ext cx="6408712" cy="5509200"/>
          </a:xfrm>
          <a:prstGeom prst="rect">
            <a:avLst/>
          </a:prstGeom>
          <a:noFill/>
        </p:spPr>
        <p:txBody>
          <a:bodyPr wrap="square" rtlCol="0">
            <a:spAutoFit/>
          </a:bodyPr>
          <a:lstStyle/>
          <a:p>
            <a:r>
              <a:rPr lang="tt-RU" sz="3200" b="1" i="1" dirty="0" smtClean="0">
                <a:solidFill>
                  <a:schemeClr val="tx1">
                    <a:lumMod val="95000"/>
                    <a:lumOff val="5000"/>
                  </a:schemeClr>
                </a:solidFill>
                <a:latin typeface="Palatino Linotype" pitchFamily="18" charset="0"/>
              </a:rPr>
              <a:t>    Әкиятләрдә халыкның күп гасырлык тормыш тәҗрибәсеннән туган зирәклеге, тапкырлыгы, яхшылык һәм явызлык турындагы төшенчәләре тупланган, киләчәккә өмет һәм хыяллары чагылган. Әкият явызлыкны гаепли, хаклыкны яклый, кешеләрне игелекле, мәрхәмәтле булырга өйрәтә.</a:t>
            </a:r>
            <a:endParaRPr lang="ru-RU" sz="3200" b="1" i="1" dirty="0">
              <a:solidFill>
                <a:schemeClr val="tx1">
                  <a:lumMod val="95000"/>
                  <a:lumOff val="5000"/>
                </a:schemeClr>
              </a:solidFill>
              <a:latin typeface="Palatino Linotype" pitchFamily="18" charset="0"/>
            </a:endParaRPr>
          </a:p>
        </p:txBody>
      </p:sp>
    </p:spTree>
  </p:cSld>
  <p:clrMapOvr>
    <a:masterClrMapping/>
  </p:clrMapOvr>
  <p:transition spd="med" advTm="4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026" name="Picture 2" descr="Будем весели - Картинка 12340/33"/>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032" name="Rectangle 8"/>
          <p:cNvSpPr>
            <a:spLocks noChangeArrowheads="1"/>
          </p:cNvSpPr>
          <p:nvPr/>
        </p:nvSpPr>
        <p:spPr bwMode="auto">
          <a:xfrm>
            <a:off x="2579307" y="-5095933"/>
            <a:ext cx="3985386" cy="1064906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200" dirty="0" smtClean="0">
              <a:solidFill>
                <a:srgbClr val="000000"/>
              </a:solidFill>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200" dirty="0" smtClean="0">
              <a:solidFill>
                <a:srgbClr val="000000"/>
              </a:solidFill>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200" dirty="0" smtClean="0">
              <a:solidFill>
                <a:srgbClr val="000000"/>
              </a:solidFill>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200" dirty="0" smtClean="0">
              <a:solidFill>
                <a:srgbClr val="000000"/>
              </a:solidFill>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200" dirty="0" smtClean="0">
              <a:solidFill>
                <a:srgbClr val="000000"/>
              </a:solidFill>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200" dirty="0" smtClean="0">
              <a:solidFill>
                <a:srgbClr val="000000"/>
              </a:solidFill>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200" dirty="0" smtClean="0">
              <a:solidFill>
                <a:srgbClr val="000000"/>
              </a:solidFill>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200" dirty="0" smtClean="0">
              <a:solidFill>
                <a:srgbClr val="000000"/>
              </a:solidFill>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200" dirty="0" smtClean="0">
              <a:solidFill>
                <a:srgbClr val="000000"/>
              </a:solidFill>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200" dirty="0" smtClean="0">
              <a:solidFill>
                <a:srgbClr val="000000"/>
              </a:solidFill>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200" dirty="0" smtClean="0">
              <a:solidFill>
                <a:srgbClr val="000000"/>
              </a:solidFill>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200" dirty="0" smtClean="0">
              <a:solidFill>
                <a:srgbClr val="000000"/>
              </a:solidFill>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200" dirty="0" smtClean="0">
              <a:solidFill>
                <a:srgbClr val="000000"/>
              </a:solidFill>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200" dirty="0" smtClean="0">
              <a:solidFill>
                <a:srgbClr val="000000"/>
              </a:solidFill>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200" dirty="0" smtClean="0">
              <a:solidFill>
                <a:srgbClr val="000000"/>
              </a:solidFill>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200" dirty="0" smtClean="0">
              <a:solidFill>
                <a:srgbClr val="000000"/>
              </a:solidFill>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Әкиятләр нинди</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була</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Әкиятләр батырлар</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Бар бит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анда</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ак</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аюлар</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Көчле Камыр</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Батырлар</a:t>
            </a:r>
            <a:endPar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Әкиятләр нинди</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була</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Әкиятләр шаяннар</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Йөгерештә җилаяклар,</a:t>
            </a:r>
            <a:endPar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Чакмый</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торган</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Чаяннар</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Әкиятләр нинди</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була</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Әкиятләр хәйләле:</a:t>
            </a:r>
            <a:endPar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Чөнки анда</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зирәк Былтыр</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Тагын</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елак</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Шүрәле...</a:t>
            </a:r>
            <a:endPar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Серле,кызык</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әкиятләрне</a:t>
            </a:r>
            <a:endPar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Тыңларга бик</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яратам</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Әкият сөйләгәннәрен</a:t>
            </a:r>
            <a:endPar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Көн саен</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 </a:t>
            </a:r>
            <a:r>
              <a:rPr kumimoji="0" lang="ru-RU" b="1" i="1" u="none" strike="noStrike" cap="none" normalizeH="0" baseline="0" dirty="0" err="1" smtClean="0">
                <a:ln>
                  <a:noFill/>
                </a:ln>
                <a:solidFill>
                  <a:srgbClr val="C00000"/>
                </a:solidFill>
                <a:effectLst/>
                <a:latin typeface="Tahoma" pitchFamily="34" charset="0"/>
                <a:ea typeface="Tahoma" pitchFamily="34" charset="0"/>
                <a:cs typeface="Tahoma" pitchFamily="34" charset="0"/>
              </a:rPr>
              <a:t>көтеп алам</a:t>
            </a:r>
            <a:r>
              <a:rPr kumimoji="0" lang="ru-RU" b="1" i="1" u="none" strike="noStrike" cap="none" normalizeH="0" baseline="0" dirty="0" smtClean="0">
                <a:ln>
                  <a:noFill/>
                </a:ln>
                <a:solidFill>
                  <a:srgbClr val="C00000"/>
                </a:solidFill>
                <a:effectLst/>
                <a:latin typeface="Tahoma" pitchFamily="34" charset="0"/>
                <a:ea typeface="Tahoma" pitchFamily="34" charset="0"/>
                <a:cs typeface="Tahoma" pitchFamily="34" charset="0"/>
              </a:rPr>
              <a:t>.</a:t>
            </a:r>
          </a:p>
        </p:txBody>
      </p:sp>
      <p:sp>
        <p:nvSpPr>
          <p:cNvPr id="11" name="TextBox 10"/>
          <p:cNvSpPr txBox="1"/>
          <p:nvPr/>
        </p:nvSpPr>
        <p:spPr>
          <a:xfrm>
            <a:off x="5292080" y="5589240"/>
            <a:ext cx="2830779" cy="461665"/>
          </a:xfrm>
          <a:prstGeom prst="rect">
            <a:avLst/>
          </a:prstGeom>
          <a:noFill/>
        </p:spPr>
        <p:txBody>
          <a:bodyPr wrap="square" rtlCol="0">
            <a:spAutoFit/>
          </a:bodyPr>
          <a:lstStyle/>
          <a:p>
            <a:r>
              <a:rPr lang="ru-RU" sz="2400" b="1" i="1" dirty="0" smtClean="0">
                <a:solidFill>
                  <a:srgbClr val="C00000"/>
                </a:solidFill>
              </a:rPr>
              <a:t>(Э.Ш</a:t>
            </a:r>
            <a:r>
              <a:rPr lang="tt-RU" sz="2400" b="1" i="1" dirty="0" smtClean="0">
                <a:solidFill>
                  <a:srgbClr val="C00000"/>
                </a:solidFill>
              </a:rPr>
              <a:t>ә</a:t>
            </a:r>
            <a:r>
              <a:rPr lang="ru-RU" sz="2400" b="1" i="1" dirty="0" err="1" smtClean="0">
                <a:solidFill>
                  <a:srgbClr val="C00000"/>
                </a:solidFill>
              </a:rPr>
              <a:t>рифуллина</a:t>
            </a:r>
            <a:r>
              <a:rPr lang="ru-RU" sz="2400" b="1" i="1" dirty="0" smtClean="0">
                <a:solidFill>
                  <a:srgbClr val="C00000"/>
                </a:solidFill>
              </a:rPr>
              <a:t>)</a:t>
            </a:r>
            <a:endParaRPr lang="ru-RU" sz="2400" b="1" i="1" dirty="0">
              <a:solidFill>
                <a:srgbClr val="C00000"/>
              </a:solidFill>
            </a:endParaRPr>
          </a:p>
        </p:txBody>
      </p:sp>
    </p:spTree>
  </p:cSld>
  <p:clrMapOvr>
    <a:masterClrMapping/>
  </p:clrMapOvr>
  <p:transition spd="slow" advTm="8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blinds(horizontal)">
                                      <p:cBhvr>
                                        <p:cTn id="7" dur="500"/>
                                        <p:tgtEl>
                                          <p:spTgt spid="10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endParaRPr lang="ru-RU" dirty="0"/>
          </a:p>
        </p:txBody>
      </p:sp>
      <p:pic>
        <p:nvPicPr>
          <p:cNvPr id="1026" name="Picture 2" descr="Children backgrounds Детские фоны &quot; PixelBrush - Портал о ди…"/>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5" name="TextBox 4"/>
          <p:cNvSpPr txBox="1"/>
          <p:nvPr/>
        </p:nvSpPr>
        <p:spPr>
          <a:xfrm>
            <a:off x="467545" y="692696"/>
            <a:ext cx="8424936" cy="3970318"/>
          </a:xfrm>
          <a:prstGeom prst="rect">
            <a:avLst/>
          </a:prstGeom>
          <a:noFill/>
        </p:spPr>
        <p:txBody>
          <a:bodyPr wrap="square" rtlCol="0">
            <a:spAutoFit/>
          </a:bodyPr>
          <a:lstStyle/>
          <a:p>
            <a:r>
              <a:rPr lang="tt-RU" sz="2800" b="1" i="1" dirty="0" smtClean="0">
                <a:solidFill>
                  <a:srgbClr val="0070C0"/>
                </a:solidFill>
              </a:rPr>
              <a:t>          </a:t>
            </a:r>
            <a:r>
              <a:rPr lang="tt-RU" sz="2800" b="1" i="1" u="sng" dirty="0" smtClean="0">
                <a:solidFill>
                  <a:srgbClr val="0070C0"/>
                </a:solidFill>
              </a:rPr>
              <a:t>Әкият</a:t>
            </a:r>
            <a:r>
              <a:rPr lang="tt-RU" sz="2800" b="1" i="1" dirty="0" smtClean="0">
                <a:solidFill>
                  <a:srgbClr val="0070C0"/>
                </a:solidFill>
              </a:rPr>
              <a:t> – ул халык авыз иҗатының төп </a:t>
            </a:r>
            <a:r>
              <a:rPr lang="ru-RU" sz="2800" b="1" i="1" dirty="0" smtClean="0">
                <a:solidFill>
                  <a:srgbClr val="0070C0"/>
                </a:solidFill>
              </a:rPr>
              <a:t>ж</a:t>
            </a:r>
            <a:r>
              <a:rPr lang="tt-RU" sz="2800" b="1" i="1" dirty="0" smtClean="0">
                <a:solidFill>
                  <a:srgbClr val="0070C0"/>
                </a:solidFill>
              </a:rPr>
              <a:t>анрларыннан берсе булып, уйдырмага таянган, тылсымлы, маҗаралы яисә көнкүреш характерындагы эпик сәнгат</a:t>
            </a:r>
            <a:r>
              <a:rPr lang="ru-RU" sz="2800" b="1" i="1" dirty="0" err="1" smtClean="0">
                <a:solidFill>
                  <a:srgbClr val="0070C0"/>
                </a:solidFill>
              </a:rPr>
              <a:t>ь</a:t>
            </a:r>
            <a:r>
              <a:rPr lang="tt-RU" sz="2800" b="1" i="1" dirty="0" smtClean="0">
                <a:solidFill>
                  <a:srgbClr val="0070C0"/>
                </a:solidFill>
              </a:rPr>
              <a:t> әсәре.</a:t>
            </a:r>
          </a:p>
          <a:p>
            <a:r>
              <a:rPr lang="tt-RU" sz="2800" b="1" i="1" dirty="0" smtClean="0">
                <a:solidFill>
                  <a:srgbClr val="0070C0"/>
                </a:solidFill>
              </a:rPr>
              <a:t>         Әкият гарәпчә хикәят – сөйләп бирү дигәнне аңлата.</a:t>
            </a:r>
          </a:p>
          <a:p>
            <a:r>
              <a:rPr lang="tt-RU" sz="2800" b="1" i="1" dirty="0" smtClean="0">
                <a:solidFill>
                  <a:srgbClr val="0070C0"/>
                </a:solidFill>
              </a:rPr>
              <a:t>          Керәшен татарлары әкиятне </a:t>
            </a:r>
            <a:r>
              <a:rPr lang="tt-RU" sz="2800" b="1" i="1" u="sng" dirty="0" smtClean="0">
                <a:solidFill>
                  <a:srgbClr val="0070C0"/>
                </a:solidFill>
              </a:rPr>
              <a:t>мәсәл</a:t>
            </a:r>
            <a:r>
              <a:rPr lang="tt-RU" sz="2800" b="1" i="1" dirty="0" smtClean="0">
                <a:solidFill>
                  <a:srgbClr val="0070C0"/>
                </a:solidFill>
              </a:rPr>
              <a:t> дип йөртәләр.</a:t>
            </a:r>
          </a:p>
          <a:p>
            <a:r>
              <a:rPr lang="tt-RU" sz="2800" b="1" i="1" dirty="0" smtClean="0">
                <a:solidFill>
                  <a:srgbClr val="0070C0"/>
                </a:solidFill>
              </a:rPr>
              <a:t>          Себер татарлары әкияткә </a:t>
            </a:r>
            <a:r>
              <a:rPr lang="tt-RU" sz="2800" b="1" i="1" u="sng" dirty="0" smtClean="0">
                <a:solidFill>
                  <a:srgbClr val="0070C0"/>
                </a:solidFill>
              </a:rPr>
              <a:t>йомык</a:t>
            </a:r>
            <a:r>
              <a:rPr lang="tt-RU" sz="2800" b="1" i="1" dirty="0" smtClean="0">
                <a:solidFill>
                  <a:srgbClr val="0070C0"/>
                </a:solidFill>
              </a:rPr>
              <a:t> диләр.</a:t>
            </a:r>
            <a:endParaRPr lang="ru-RU" sz="2800" b="1" i="1" dirty="0">
              <a:solidFill>
                <a:srgbClr val="0070C0"/>
              </a:solidFill>
            </a:endParaRPr>
          </a:p>
        </p:txBody>
      </p:sp>
    </p:spTree>
  </p:cSld>
  <p:clrMapOvr>
    <a:masterClrMapping/>
  </p:clrMapOvr>
  <p:transition advTm="4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5362" name="Picture 2" descr="Сказочные дома &quot; Фэнтези, фантастика, игры."/>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2915816" y="332656"/>
            <a:ext cx="5976664" cy="3539430"/>
          </a:xfrm>
          <a:prstGeom prst="rect">
            <a:avLst/>
          </a:prstGeom>
          <a:noFill/>
        </p:spPr>
        <p:txBody>
          <a:bodyPr wrap="square" rtlCol="0">
            <a:spAutoFit/>
          </a:bodyPr>
          <a:lstStyle/>
          <a:p>
            <a:r>
              <a:rPr lang="tt-RU" sz="3200" b="1" i="1" dirty="0" smtClean="0">
                <a:solidFill>
                  <a:srgbClr val="00B050"/>
                </a:solidFill>
                <a:latin typeface="Arial" pitchFamily="34" charset="0"/>
                <a:cs typeface="Arial" pitchFamily="34" charset="0"/>
              </a:rPr>
              <a:t>Әкиятләр өч төргә бүлеп    карала:</a:t>
            </a:r>
          </a:p>
          <a:p>
            <a:pPr marL="342900" indent="-342900">
              <a:buAutoNum type="arabicParenR"/>
            </a:pPr>
            <a:r>
              <a:rPr lang="tt-RU" sz="3200" b="1" i="1" dirty="0" smtClean="0">
                <a:solidFill>
                  <a:srgbClr val="00B050"/>
                </a:solidFill>
                <a:latin typeface="Arial" pitchFamily="34" charset="0"/>
                <a:cs typeface="Arial" pitchFamily="34" charset="0"/>
              </a:rPr>
              <a:t> хайваннар турындагы әкиятләр;</a:t>
            </a:r>
            <a:endParaRPr lang="ru-RU" sz="3200" b="1" i="1" dirty="0" smtClean="0">
              <a:solidFill>
                <a:srgbClr val="00B050"/>
              </a:solidFill>
              <a:latin typeface="Arial" pitchFamily="34" charset="0"/>
              <a:cs typeface="Arial" pitchFamily="34" charset="0"/>
            </a:endParaRPr>
          </a:p>
          <a:p>
            <a:pPr marL="342900" indent="-342900"/>
            <a:r>
              <a:rPr lang="tt-RU" sz="3200" b="1" i="1" dirty="0" smtClean="0">
                <a:solidFill>
                  <a:srgbClr val="00B050"/>
                </a:solidFill>
                <a:latin typeface="Arial" pitchFamily="34" charset="0"/>
                <a:cs typeface="Arial" pitchFamily="34" charset="0"/>
              </a:rPr>
              <a:t>2) тылсымлы әкиятләр;</a:t>
            </a:r>
          </a:p>
          <a:p>
            <a:pPr marL="342900" indent="-342900"/>
            <a:r>
              <a:rPr lang="tt-RU" sz="3200" b="1" i="1" dirty="0" smtClean="0">
                <a:solidFill>
                  <a:srgbClr val="00B050"/>
                </a:solidFill>
                <a:latin typeface="Arial" pitchFamily="34" charset="0"/>
                <a:cs typeface="Arial" pitchFamily="34" charset="0"/>
              </a:rPr>
              <a:t>3) тормыш-көнкүреш әкиятләре.</a:t>
            </a:r>
          </a:p>
        </p:txBody>
      </p:sp>
    </p:spTree>
  </p:cSld>
  <p:clrMapOvr>
    <a:masterClrMapping/>
  </p:clrMapOvr>
  <p:transition spd="med"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8434" name="Picture 2" descr="Сказочные Фоны - Сказочные Фоны - ФОНЫ - КАРТИНКИ ФОТО - КАР…"/>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1763688" y="404664"/>
            <a:ext cx="5616625" cy="3672408"/>
          </a:xfrm>
          <a:prstGeom prst="rect">
            <a:avLst/>
          </a:prstGeom>
          <a:noFill/>
        </p:spPr>
        <p:txBody>
          <a:bodyPr wrap="square" rtlCol="0">
            <a:spAutoFit/>
          </a:bodyPr>
          <a:lstStyle/>
          <a:p>
            <a:pPr algn="ctr"/>
            <a:r>
              <a:rPr lang="tt-RU" sz="3200" b="1" i="1" dirty="0" smtClean="0">
                <a:solidFill>
                  <a:srgbClr val="C00000"/>
                </a:solidFill>
              </a:rPr>
              <a:t>       Хайваннар турындагы      әкиятләр</a:t>
            </a:r>
          </a:p>
          <a:p>
            <a:pPr algn="just"/>
            <a:r>
              <a:rPr lang="tt-RU" sz="2000" b="1" i="1" dirty="0" smtClean="0">
                <a:solidFill>
                  <a:srgbClr val="C00000"/>
                </a:solidFill>
              </a:rPr>
              <a:t>       Татар халык әкиятләре арасында хайваннар турындагылары бик аз. Бу әсәрләрнең күләмнәре дә зур түгел. Аларның төп геройлары – кыргый җанварлар, йорт терлекләре һәм җәнлекләре, кошлар һ.б. Безгә таныш булганнары: “Салам-Торхан”, “Аю, Бабай, Төлке”, “Кәтән Иваныч”, “Торна белән Төлке”, “Кәҗә белән Сарык”.</a:t>
            </a:r>
            <a:endParaRPr lang="ru-RU" sz="2000" b="1" i="1" dirty="0">
              <a:solidFill>
                <a:srgbClr val="C00000"/>
              </a:solidFill>
            </a:endParaRPr>
          </a:p>
        </p:txBody>
      </p:sp>
    </p:spTree>
  </p:cSld>
  <p:clrMapOvr>
    <a:masterClrMapping/>
  </p:clrMapOvr>
  <p:transition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6628" name="Picture 4" descr="сказка Записи с меткой сказка Дневник Lusiya78 : LiveInternet - Российский Сервис Онлайн-Дневников"/>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899592" y="5229200"/>
            <a:ext cx="8064896" cy="584775"/>
          </a:xfrm>
          <a:prstGeom prst="rect">
            <a:avLst/>
          </a:prstGeom>
          <a:noFill/>
        </p:spPr>
        <p:txBody>
          <a:bodyPr wrap="square" rtlCol="0">
            <a:spAutoFit/>
          </a:bodyPr>
          <a:lstStyle/>
          <a:p>
            <a:r>
              <a:rPr lang="ru-RU" sz="3200" i="1" dirty="0" err="1" smtClean="0">
                <a:solidFill>
                  <a:schemeClr val="bg1">
                    <a:lumMod val="95000"/>
                  </a:schemeClr>
                </a:solidFill>
              </a:rPr>
              <a:t>Аю</a:t>
            </a:r>
            <a:r>
              <a:rPr lang="ru-RU" sz="3200" i="1" dirty="0" smtClean="0">
                <a:solidFill>
                  <a:schemeClr val="bg1">
                    <a:lumMod val="95000"/>
                  </a:schemeClr>
                </a:solidFill>
              </a:rPr>
              <a:t> – </a:t>
            </a:r>
            <a:r>
              <a:rPr lang="ru-RU" sz="3200" i="1" dirty="0" err="1" smtClean="0">
                <a:solidFill>
                  <a:schemeClr val="bg1">
                    <a:lumMod val="95000"/>
                  </a:schemeClr>
                </a:solidFill>
              </a:rPr>
              <a:t>көчле, ләкин аңгыра булып</a:t>
            </a:r>
            <a:r>
              <a:rPr lang="ru-RU" sz="3200" i="1" dirty="0" smtClean="0">
                <a:solidFill>
                  <a:schemeClr val="bg1">
                    <a:lumMod val="95000"/>
                  </a:schemeClr>
                </a:solidFill>
              </a:rPr>
              <a:t> </a:t>
            </a:r>
            <a:r>
              <a:rPr lang="ru-RU" sz="3200" i="1" dirty="0" err="1" smtClean="0">
                <a:solidFill>
                  <a:schemeClr val="bg1">
                    <a:lumMod val="95000"/>
                  </a:schemeClr>
                </a:solidFill>
              </a:rPr>
              <a:t>сурәтләнә</a:t>
            </a:r>
            <a:r>
              <a:rPr lang="ru-RU" sz="3200" dirty="0" err="1" smtClean="0">
                <a:solidFill>
                  <a:schemeClr val="bg1">
                    <a:lumMod val="95000"/>
                  </a:schemeClr>
                </a:solidFill>
              </a:rPr>
              <a:t>.</a:t>
            </a:r>
            <a:endParaRPr lang="ru-RU" sz="3200" dirty="0">
              <a:solidFill>
                <a:schemeClr val="bg1">
                  <a:lumMod val="95000"/>
                </a:schemeClr>
              </a:solidFill>
            </a:endParaRPr>
          </a:p>
        </p:txBody>
      </p:sp>
    </p:spTree>
  </p:cSld>
  <p:clrMapOvr>
    <a:masterClrMapping/>
  </p:clrMapOvr>
  <p:transition spd="med"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6628"/>
                                        </p:tgtEl>
                                        <p:attrNameLst>
                                          <p:attrName>style.visibility</p:attrName>
                                        </p:attrNameLst>
                                      </p:cBhvr>
                                      <p:to>
                                        <p:strVal val="visible"/>
                                      </p:to>
                                    </p:set>
                                    <p:animEffect transition="in" filter="diamond(in)">
                                      <p:cBhvr>
                                        <p:cTn id="7" dur="2000"/>
                                        <p:tgtEl>
                                          <p:spTgt spid="2662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7652" name="Picture 4" descr="JustGivePlus / Профиль"/>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179512" y="6021288"/>
            <a:ext cx="9793088" cy="584775"/>
          </a:xfrm>
          <a:prstGeom prst="rect">
            <a:avLst/>
          </a:prstGeom>
          <a:noFill/>
        </p:spPr>
        <p:txBody>
          <a:bodyPr wrap="square" rtlCol="0">
            <a:spAutoFit/>
          </a:bodyPr>
          <a:lstStyle/>
          <a:p>
            <a:r>
              <a:rPr lang="tt-RU" sz="3200" b="1" i="1" dirty="0" smtClean="0">
                <a:solidFill>
                  <a:schemeClr val="bg1">
                    <a:lumMod val="95000"/>
                  </a:schemeClr>
                </a:solidFill>
              </a:rPr>
              <a:t>Төлке – хәйләкәр, алдакчы булып сурәтләнә.</a:t>
            </a:r>
            <a:endParaRPr lang="ru-RU" sz="3200" b="1" i="1" dirty="0">
              <a:solidFill>
                <a:schemeClr val="bg1">
                  <a:lumMod val="95000"/>
                </a:schemeClr>
              </a:solidFill>
            </a:endParaRPr>
          </a:p>
        </p:txBody>
      </p:sp>
    </p:spTree>
  </p:cSld>
  <p:clrMapOvr>
    <a:masterClrMapping/>
  </p:clrMapOvr>
  <p:transition spd="med"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diamond(in)">
                                      <p:cBhvr>
                                        <p:cTn id="7" dur="2000"/>
                                        <p:tgtEl>
                                          <p:spTgt spid="2765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8674" name="Picture 2" descr="Лиса и заяц - Картинка 163/161"/>
          <p:cNvPicPr>
            <a:picLocks noChangeAspect="1" noChangeArrowheads="1"/>
          </p:cNvPicPr>
          <p:nvPr/>
        </p:nvPicPr>
        <p:blipFill>
          <a:blip r:embed="rId2" cstate="print">
            <a:lum contrast="10000"/>
          </a:blip>
          <a:srcRect/>
          <a:stretch>
            <a:fillRect/>
          </a:stretch>
        </p:blipFill>
        <p:spPr bwMode="auto">
          <a:xfrm>
            <a:off x="0" y="0"/>
            <a:ext cx="9144000" cy="6858000"/>
          </a:xfrm>
          <a:prstGeom prst="rect">
            <a:avLst/>
          </a:prstGeom>
          <a:noFill/>
        </p:spPr>
      </p:pic>
      <p:sp>
        <p:nvSpPr>
          <p:cNvPr id="5" name="TextBox 4"/>
          <p:cNvSpPr txBox="1"/>
          <p:nvPr/>
        </p:nvSpPr>
        <p:spPr>
          <a:xfrm>
            <a:off x="1475656" y="548680"/>
            <a:ext cx="7503464" cy="584775"/>
          </a:xfrm>
          <a:prstGeom prst="rect">
            <a:avLst/>
          </a:prstGeom>
          <a:noFill/>
        </p:spPr>
        <p:txBody>
          <a:bodyPr wrap="none" rtlCol="0">
            <a:spAutoFit/>
          </a:bodyPr>
          <a:lstStyle/>
          <a:p>
            <a:r>
              <a:rPr lang="tt-RU" sz="3200" b="1" i="1" dirty="0" smtClean="0">
                <a:solidFill>
                  <a:schemeClr val="tx2">
                    <a:lumMod val="50000"/>
                  </a:schemeClr>
                </a:solidFill>
              </a:rPr>
              <a:t>Куян  куркак хайван буларак сурәтләнә.</a:t>
            </a:r>
            <a:endParaRPr lang="ru-RU" sz="3200" b="1" i="1" dirty="0">
              <a:solidFill>
                <a:schemeClr val="tx2">
                  <a:lumMod val="50000"/>
                </a:schemeClr>
              </a:solidFill>
            </a:endParaRPr>
          </a:p>
        </p:txBody>
      </p:sp>
    </p:spTree>
  </p:cSld>
  <p:clrMapOvr>
    <a:masterClrMapping/>
  </p:clrMapOvr>
  <p:transition spd="med"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circle(in)">
                                      <p:cBhvr>
                                        <p:cTn id="7" dur="20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dirty="0"/>
          </a:p>
        </p:txBody>
      </p:sp>
      <p:pic>
        <p:nvPicPr>
          <p:cNvPr id="7176" name="Picture 8" descr="Детские фоны &quot; Территория дизайнера и веб-мастера - Клипарты, Шаблоны, Иконки, Кисти, Обои, Шрифты, Скрипты"/>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11" name="TextBox 10"/>
          <p:cNvSpPr txBox="1"/>
          <p:nvPr/>
        </p:nvSpPr>
        <p:spPr>
          <a:xfrm>
            <a:off x="3635896" y="476672"/>
            <a:ext cx="4025461" cy="1200329"/>
          </a:xfrm>
          <a:prstGeom prst="rect">
            <a:avLst/>
          </a:prstGeom>
          <a:noFill/>
        </p:spPr>
        <p:txBody>
          <a:bodyPr wrap="square" rtlCol="0">
            <a:spAutoFit/>
          </a:bodyPr>
          <a:lstStyle/>
          <a:p>
            <a:r>
              <a:rPr lang="tt-RU" sz="3600" b="1" i="1" dirty="0" smtClean="0">
                <a:solidFill>
                  <a:schemeClr val="bg1">
                    <a:lumMod val="95000"/>
                  </a:schemeClr>
                </a:solidFill>
              </a:rPr>
              <a:t>Тылсымлы әкиятләр</a:t>
            </a:r>
            <a:endParaRPr lang="ru-RU" sz="3600" b="1" i="1" dirty="0">
              <a:solidFill>
                <a:schemeClr val="bg1">
                  <a:lumMod val="95000"/>
                </a:schemeClr>
              </a:solidFill>
            </a:endParaRPr>
          </a:p>
        </p:txBody>
      </p:sp>
      <p:sp>
        <p:nvSpPr>
          <p:cNvPr id="12" name="TextBox 11"/>
          <p:cNvSpPr txBox="1"/>
          <p:nvPr/>
        </p:nvSpPr>
        <p:spPr>
          <a:xfrm>
            <a:off x="1331640" y="1700808"/>
            <a:ext cx="6696744" cy="3970318"/>
          </a:xfrm>
          <a:prstGeom prst="rect">
            <a:avLst/>
          </a:prstGeom>
          <a:noFill/>
        </p:spPr>
        <p:txBody>
          <a:bodyPr wrap="square" rtlCol="0">
            <a:spAutoFit/>
          </a:bodyPr>
          <a:lstStyle/>
          <a:p>
            <a:r>
              <a:rPr lang="tt-RU" sz="2800" b="1" i="1" dirty="0" smtClean="0">
                <a:solidFill>
                  <a:schemeClr val="tx1">
                    <a:lumMod val="95000"/>
                    <a:lumOff val="5000"/>
                  </a:schemeClr>
                </a:solidFill>
              </a:rPr>
              <a:t>Бу төрдәге әкиятләр күбрәк.</a:t>
            </a:r>
          </a:p>
          <a:p>
            <a:r>
              <a:rPr lang="tt-RU" sz="2800" b="1" i="1" dirty="0" smtClean="0">
                <a:solidFill>
                  <a:schemeClr val="tx1">
                    <a:lumMod val="95000"/>
                    <a:lumOff val="5000"/>
                  </a:schemeClr>
                </a:solidFill>
              </a:rPr>
              <a:t>Тылсымлы әкиятләрнең күбесенә түбәндәге сю</a:t>
            </a:r>
            <a:r>
              <a:rPr lang="ru-RU" sz="2800" b="1" i="1" dirty="0" smtClean="0">
                <a:solidFill>
                  <a:schemeClr val="tx1">
                    <a:lumMod val="95000"/>
                    <a:lumOff val="5000"/>
                  </a:schemeClr>
                </a:solidFill>
              </a:rPr>
              <a:t>ж</a:t>
            </a:r>
            <a:r>
              <a:rPr lang="tt-RU" sz="2800" b="1" i="1" dirty="0" smtClean="0">
                <a:solidFill>
                  <a:schemeClr val="tx1">
                    <a:lumMod val="95000"/>
                    <a:lumOff val="5000"/>
                  </a:schemeClr>
                </a:solidFill>
              </a:rPr>
              <a:t>ет хас: булачак герой, үсеп җиткәч, ил гизәргә чыгып китә, төрле маҗараларга очрый, патша кызын аждаһа яки диюләрдән коткара, яисә патша йөкләгән авыр бурычларны үти һәм нәтиҗәдә, әлеге патша кызына өйләнеп, үзе патша булып кала.</a:t>
            </a:r>
            <a:endParaRPr lang="ru-RU" sz="2800" b="1" i="1" dirty="0">
              <a:solidFill>
                <a:schemeClr val="tx1">
                  <a:lumMod val="95000"/>
                  <a:lumOff val="5000"/>
                </a:schemeClr>
              </a:solidFill>
            </a:endParaRPr>
          </a:p>
        </p:txBody>
      </p:sp>
    </p:spTree>
  </p:cSld>
  <p:clrMapOvr>
    <a:masterClrMapping/>
  </p:clrMapOvr>
  <p:transition spd="med"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strips(downLeft)">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262</TotalTime>
  <Words>532</Words>
  <Application>Microsoft Office PowerPoint</Application>
  <PresentationFormat>Экран (4:3)</PresentationFormat>
  <Paragraphs>85</Paragraphs>
  <Slides>16</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16</vt:i4>
      </vt:variant>
    </vt:vector>
  </HeadingPairs>
  <TitlesOfParts>
    <vt:vector size="22" baseType="lpstr">
      <vt:lpstr>Arial</vt:lpstr>
      <vt:lpstr>Calibri</vt:lpstr>
      <vt:lpstr>Palatino Linotype</vt:lpstr>
      <vt:lpstr>Tahoma</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Krokoz™</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админ</dc:creator>
  <cp:lastModifiedBy>Аниса</cp:lastModifiedBy>
  <cp:revision>33</cp:revision>
  <dcterms:created xsi:type="dcterms:W3CDTF">2015-02-07T19:41:29Z</dcterms:created>
  <dcterms:modified xsi:type="dcterms:W3CDTF">2020-08-13T17:02:29Z</dcterms:modified>
</cp:coreProperties>
</file>