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5" r:id="rId3"/>
    <p:sldId id="259" r:id="rId4"/>
    <p:sldId id="262" r:id="rId5"/>
    <p:sldId id="261" r:id="rId6"/>
    <p:sldId id="264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3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esobr.ru/article/63169-qqq-17-m5-kategorii-detey-s-ovz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89587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Мини-лекция: «Особенности работы воспитателя с детьми с ОВЗ в условиях </a:t>
            </a:r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-образовательного процесса в общеразвивающих группах»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Адаптированная образовательная программа как инструмент развития детей с ОВЗ в группе общеразвивающей направленности ДОУ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105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Нормативная правовая основа </a:t>
            </a:r>
            <a:b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формирования адаптированной образовательной программы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484784"/>
            <a:ext cx="87129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Федеральный закон от 29 декабря 2012 г. № 273-ФЗ «Об образовании в Российской Федерации»,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Федеральный закон "Об образовании лиц с ограниченными возможностями здоровья" Принят Государственной Думой 2 июня 1999 года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 к организации образовательного процесса для обучения инвалидов и лиц с ограниченными возможностями здоровья в профессиональных образовательных организациях, в том числе оснащенности образовательного процесса (Письмо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России от 08.04.2014 г. № АК-44/05вн),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Федеральным государственным образовательным стандартом дошкольного образования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Примерные адаптированные основные образовательные программы дошкольного образования для детей с ……. Одобрены решением от 7.12 2017 г. Протокол № 6/17 </a:t>
            </a:r>
          </a:p>
          <a:p>
            <a:pPr>
              <a:buClr>
                <a:srgbClr val="C00000"/>
              </a:buClr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ИСПОЛЬЗУЕМЫЕ ТЕРМИНЫ, ОПРЕДЕЛЕНИЯ, 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412776"/>
            <a:ext cx="871296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Инклюзивное образование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обеспечение равного доступа к образованию для всех обучающихся с учетом разнообразия особых образовательных потребностей и индивидуальных возможностей.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Адаптированная образовательная программа (АОП)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образовательная программа, адаптированная для обучения лиц с ограниченными возможностями здоровья с учетом особенностей их психофизического развития, индивидуальных возможностей и при необходимости обеспечивающая коррекцию нарушений развития и социальную адаптацию указанных лиц»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Федеральный закон от 29.12.2012 № 273-ФЗ "Об образовании в Российской Федерации» ст.2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Специальные условия для получения образования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условия обучения, воспитания и развития таких обучающихся, включающие в себя использование специальных образовательных программ и методов обучения и воспитания, специальных учебников, учебных пособий и дидактических материалов, специальных технических средств обучения коллективного и индивидуального пользования, предоставление услуг ассистента (помощника), оказывающего обучающимся необходимую техническую помощь, проведение групповых и индивидуальных коррекционных занятий, обеспечение доступа в здания организаций, осуществляющих образовательную деятельность, и другие условия, без которых невозможно или затруднено освоение образовательных программ обучающимися с ограниченными возможностями здоровья.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Федеральный закон от 29.12.2012 № 273-ФЗ "Об образовании в Российской Федерации» ст.79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Обучающийся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ограниченными возможностями здоровья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Инвалид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физическое лицо, имеющее недостатки в физическом и (или) психологическом развитии, подтвержденные </a:t>
            </a:r>
            <a:r>
              <a:rPr lang="ru-RU" dirty="0" err="1" smtClean="0"/>
              <a:t>психолого-медико-педагогической</a:t>
            </a:r>
            <a:r>
              <a:rPr lang="ru-RU" dirty="0" smtClean="0"/>
              <a:t> комиссией и препятствующие получению образования без создания специальных условий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лицо, которое имеет нарушение здоровья со стойким расстройством функций организма, обусловленное заболеваниями, последствиями травм или дефектами, приводящее к ограничению жизнедеятельности и вызывающее необходимость его социальной защиты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образования и условия организации обучения и воспитания обучающихся с ограниченными возможностями здоровья определяются 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адаптированной образовательной программой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для инвалидов также в соответствии с индивидуальной программой реабилитации инвалида.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Группы инвалидности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5008" y="1196752"/>
          <a:ext cx="8928992" cy="5506614"/>
        </p:xfrm>
        <a:graphic>
          <a:graphicData uri="http://schemas.openxmlformats.org/drawingml/2006/table">
            <a:tbl>
              <a:tblPr/>
              <a:tblGrid>
                <a:gridCol w="756592"/>
                <a:gridCol w="8172400"/>
              </a:tblGrid>
              <a:tr h="1522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 группа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469" marR="4146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Потребность в социальной защите и резко выраженное ограничение любого вида жизнедеятельности в силу стойкого нарушения здоровья — ключевой критерий отнесения ребенка к первой группе инвалидности. Несовершеннолетний причисляется к I группе, когда не способен к: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обслуживанию себя и полностью зависит от других;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самостоятельному передвижению;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ориентации в пространстве;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общению или контролю своего поведения. 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469" marR="4146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1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 группа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469" marR="4146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Ограничение одного или нескольких видов жизнедеятельности, социальная недостаточность, зависимость от других из-за расстройства функций организма — факторы отнесения ребенка ко II группе инвалидности. Показаниями является способность с помощью вспомогательных средств или других людей к: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самостоятельному обслуживанию;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самостоятельному передвижению в пространстве;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общению и контролю над своим поведением;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ориентированию в пространстве и времени.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Неспособность к: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обучению или обучение по спецпрограммам или в спецзаведениях;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трудовой деятельности. </a:t>
                      </a:r>
                      <a:endParaRPr lang="ru-RU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469" marR="4146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08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III группа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469" marR="4146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Умеренно выраженные ограничения жизнедеятельности и потребность в социальной помощи, спровоцированные травмами, дефектами и заболеваниями. III группа инвалидности устанавливается, если с использованием вспомогательных средств ребенок способен: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обслуживать себя;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передвигаться самостоятельно, делая это более дробно и медленнее, чем другие люди;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соблюдая специальный режим, обучаться в образовательных учреждениях;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ориентироваться в пространстве и времени;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общаться медленнее, чем другие, усваивать, передавать и получать меньший объем информации. 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469" marR="4146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Категории детей с ОВЗ 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268760"/>
          <a:ext cx="8964488" cy="5485540"/>
        </p:xfrm>
        <a:graphic>
          <a:graphicData uri="http://schemas.openxmlformats.org/drawingml/2006/table">
            <a:tbl>
              <a:tblPr/>
              <a:tblGrid>
                <a:gridCol w="1800200"/>
                <a:gridCol w="7164288"/>
              </a:tblGrid>
              <a:tr h="6033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Нарушения слуха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69" marR="29569" marT="29569" marB="295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Несовершеннолетние со стойким двусторонним нарушением слуха (глухотой или тугоухостью). Общаться с ними с помощью речи сложно, в зависимости от степени выраженности патологии, малыши не воспринимают шепотную или даже речь разговорной громкости. 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69" marR="29569" marT="29569" marB="295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6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Нарушения речи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69" marR="29569" marT="29569" marB="295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Психофизические отклонения спровоцированы нарушениями речи. Функция общения и познания у них нарушена. Остальные физиологические показатели развития у них находятся в пределах биологической нормы. 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69" marR="29569" marT="29569" marB="295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64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Нарушения зрения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69" marR="29569" marT="29569" marB="295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Слепые несовершеннолетние, которым зрение не помогает в  в познавательной деятельности, с остротой зрения: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 0 до 0,04, которая поддается очковой коррекции на одном глазу;</a:t>
                      </a:r>
                      <a:endParaRPr lang="ru-RU" sz="11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 1, но суженными до 10-15 градусов границами поля зрения.</a:t>
                      </a:r>
                      <a:endParaRPr lang="ru-RU" sz="11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Слабовидящие с остротой зрения: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 0,05 до 0,4 с возможностью очковой коррекции на глазу, который видит лучше;</a:t>
                      </a:r>
                      <a:endParaRPr lang="ru-RU" sz="11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 0,5 до 0,8 — пограничное между нормой и слабым зрением. </a:t>
                      </a:r>
                      <a:endParaRPr lang="ru-RU" sz="11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69" marR="29569" marT="29569" marB="295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33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Нарушение опорно-двигательного аппарата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69" marR="29569" marT="29569" marB="295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 с врожденными и приобретенными расстройствами двигательного спектра периферического и органического генеза. Они отличаются низким темпом движений, слабостью и малоподвижностью, проблемами с координацией, в силе чего нередко не могут двигаться.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69" marR="29569" marT="29569" marB="295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02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Задержка психического развития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69" marR="29569" marT="29569" marB="295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Самое распространенное отклонение психического развития (80% всех </a:t>
                      </a:r>
                      <a:r>
                        <a:rPr lang="ru-RU" sz="1100" u="sng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2"/>
                        </a:rPr>
                        <a:t>детей с ОВЗ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), к которому относят замедленное психическое развитие, интеллектуальную недостаточность, состояние незрелости эмоционально-волевой сферы. У малышей нарушена интеллектуальная работоспособность, наблюдаются стойкие, но негрубые нервно-психические расстройства. 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69" marR="29569" marT="29569" marB="295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6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Умственная отсталость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69" marR="29569" marT="29569" marB="295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Несовершеннолетние с необратимым стойким нарушением психического развития, которое спровоцировано органической недостаточностью ЦНС. 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69" marR="29569" marT="29569" marB="295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33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Множественные системные нарушения, сочетанные нарушения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69" marR="29569" marT="29569" marB="295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Если у ребенка диагностировано одно или более психофизических нарушений, у него фиксируются множественные нарушения развития. 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69" marR="29569" marT="29569" marB="295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33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Аутизм у детей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69" marR="29569" marT="29569" marB="295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Расстройства </a:t>
                      </a:r>
                      <a:r>
                        <a:rPr lang="ru-RU" sz="1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аутического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спектра — это подвид нарушений психического развития, характеризующееся сложностями с коммуникацией и приобретением социальных навыков. Дети испытывают сложности в построении взаимоотношений с окружающей средой. 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69" marR="29569" marT="29569" marB="295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297</TotalTime>
  <Words>774</Words>
  <Application>Microsoft Office PowerPoint</Application>
  <PresentationFormat>Экран (4:3)</PresentationFormat>
  <Paragraphs>62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Calibri</vt:lpstr>
      <vt:lpstr>Georgia</vt:lpstr>
      <vt:lpstr>Symbol</vt:lpstr>
      <vt:lpstr>Times New Roman</vt:lpstr>
      <vt:lpstr>Wingdings</vt:lpstr>
      <vt:lpstr>Wingdings 2</vt:lpstr>
      <vt:lpstr>Официальная</vt:lpstr>
      <vt:lpstr>Мини-лекция: «Особенности работы воспитателя с детьми с ОВЗ в условиях воспитательно-образовательного процесса в общеразвивающих группах»</vt:lpstr>
      <vt:lpstr>Адаптированная образовательная программа как инструмент развития детей с ОВЗ в группе общеразвивающей направленности ДОУ</vt:lpstr>
      <vt:lpstr>Нормативная правовая основа  формирования адаптированной образовательной программы</vt:lpstr>
      <vt:lpstr>ИСПОЛЬЗУЕМЫЕ ТЕРМИНЫ, ОПРЕДЕЛЕНИЯ, </vt:lpstr>
      <vt:lpstr>Содержание образования и условия организации обучения и воспитания обучающихся с ограниченными возможностями здоровья определяются адаптированной образовательной программой, а для инвалидов также в соответствии с индивидуальной программой реабилитации инвалида.</vt:lpstr>
      <vt:lpstr>Группы инвалидности</vt:lpstr>
      <vt:lpstr>Категории детей с ОВЗ 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Элина</dc:creator>
  <cp:lastModifiedBy>uzers</cp:lastModifiedBy>
  <cp:revision>34</cp:revision>
  <dcterms:created xsi:type="dcterms:W3CDTF">2018-03-25T16:23:31Z</dcterms:created>
  <dcterms:modified xsi:type="dcterms:W3CDTF">2020-08-13T08:20:51Z</dcterms:modified>
</cp:coreProperties>
</file>