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58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8719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397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987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8016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5176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6623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159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912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34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3889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7184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476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852936"/>
            <a:ext cx="7772400" cy="147002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7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tudioScriptCTT" pitchFamily="2" charset="0"/>
              </a:rPr>
              <a:t>Художественное произведение. </a:t>
            </a:r>
            <a:r>
              <a:rPr lang="ru-RU" sz="6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tudioScriptCTT" pitchFamily="2" charset="0"/>
              </a:rPr>
              <a:t/>
            </a:r>
            <a:br>
              <a:rPr lang="ru-RU" sz="6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tudioScriptCTT" pitchFamily="2" charset="0"/>
              </a:rPr>
            </a:br>
            <a:r>
              <a:rPr lang="ru-RU" sz="6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tudioScriptCTT" pitchFamily="2" charset="0"/>
              </a:rPr>
              <a:t>Содержание и форма, </a:t>
            </a:r>
            <a:r>
              <a:rPr lang="ru-RU" sz="6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tudioScriptCTT" pitchFamily="2" charset="0"/>
              </a:rPr>
              <a:t/>
            </a:r>
            <a:br>
              <a:rPr lang="ru-RU" sz="6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tudioScriptCTT" pitchFamily="2" charset="0"/>
              </a:rPr>
            </a:br>
            <a:r>
              <a:rPr lang="ru-RU" sz="6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tudioScriptCTT" pitchFamily="2" charset="0"/>
              </a:rPr>
              <a:t>автор </a:t>
            </a:r>
            <a:r>
              <a:rPr lang="ru-RU" sz="6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tudioScriptCTT" pitchFamily="2" charset="0"/>
              </a:rPr>
              <a:t>и герой.</a:t>
            </a:r>
            <a:br>
              <a:rPr lang="ru-RU" sz="6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StudioScriptCTT" pitchFamily="2" charset="0"/>
              </a:rPr>
            </a:br>
            <a:endParaRPr lang="ru-RU" sz="6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StudioScriptCT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Подумаем!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507288" cy="4525963"/>
          </a:xfrm>
        </p:spPr>
        <p:txBody>
          <a:bodyPr>
            <a:normAutofit lnSpcReduction="10000"/>
          </a:bodyPr>
          <a:lstStyle/>
          <a:p>
            <a:pPr>
              <a:buBlip>
                <a:blip r:embed="rId2"/>
              </a:buBlip>
            </a:pPr>
            <a:r>
              <a:rPr lang="ru-RU" dirty="0" smtClean="0"/>
              <a:t>Что такое произведение?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Это понятие мы может отнести только к литературе?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Что значит «художественное произведение»?</a:t>
            </a:r>
          </a:p>
          <a:p>
            <a:pPr>
              <a:buBlip>
                <a:blip r:embed="rId2"/>
              </a:buBlip>
            </a:pPr>
            <a:r>
              <a:rPr lang="ru-RU" b="1" i="1" dirty="0" smtClean="0">
                <a:solidFill>
                  <a:srgbClr val="0070C0"/>
                </a:solidFill>
              </a:rPr>
              <a:t>Художественное произведение </a:t>
            </a:r>
            <a:r>
              <a:rPr lang="ru-RU" b="1" i="1" dirty="0" smtClean="0"/>
              <a:t>– объект искусства, </a:t>
            </a:r>
            <a:r>
              <a:rPr lang="ru-RU" b="1" i="1" dirty="0" smtClean="0"/>
              <a:t>обладающий эстетической </a:t>
            </a:r>
            <a:r>
              <a:rPr lang="ru-RU" b="1" i="1" dirty="0" smtClean="0"/>
              <a:t>ценностью, это </a:t>
            </a:r>
            <a:r>
              <a:rPr lang="ru-RU" b="1" i="1" dirty="0" smtClean="0"/>
              <a:t>материальный п</a:t>
            </a:r>
            <a:r>
              <a:rPr lang="ru-RU" b="1" i="1" dirty="0" smtClean="0"/>
              <a:t>родукт сознательного творчества человека-художника.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Род</a:t>
            </a:r>
            <a:r>
              <a:rPr lang="vi-VN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ы́</a:t>
            </a:r>
            <a:r>
              <a:rPr lang="vi-VN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vi-VN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литературы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484784"/>
            <a:ext cx="1440160" cy="6480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</a:t>
            </a:r>
            <a:r>
              <a:rPr lang="ru-RU" sz="48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</a:t>
            </a:r>
            <a:endParaRPr lang="ru-RU" sz="480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563888" y="1484784"/>
            <a:ext cx="2376264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лирика</a:t>
            </a:r>
            <a:endParaRPr kumimoji="0" lang="ru-RU" sz="4800" b="0" i="0" u="none" strike="noStrike" kern="1200" cap="none" spc="0" normalizeH="0" baseline="0" noProof="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300192" y="1484784"/>
            <a:ext cx="1872208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8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драма</a:t>
            </a:r>
            <a:endParaRPr kumimoji="0" lang="ru-RU" sz="4800" b="0" i="0" u="none" strike="noStrike" kern="1200" cap="none" spc="0" normalizeH="0" baseline="0" noProof="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907704" y="1196752"/>
            <a:ext cx="1152128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084168" y="1196752"/>
            <a:ext cx="999728" cy="4956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427984" y="119675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27584" y="2132856"/>
            <a:ext cx="2232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Действие, событие.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2132856"/>
            <a:ext cx="2232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Внутренние переживания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084168" y="2132856"/>
            <a:ext cx="2232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Действие </a:t>
            </a:r>
          </a:p>
          <a:p>
            <a:pPr algn="ctr"/>
            <a:r>
              <a:rPr lang="ru-RU" sz="2800" dirty="0" smtClean="0"/>
              <a:t>на сцене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827584" y="2996952"/>
            <a:ext cx="22322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рассказ роман повесть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н</a:t>
            </a:r>
            <a:r>
              <a:rPr lang="ru-RU" sz="2800" i="1" dirty="0" smtClean="0">
                <a:solidFill>
                  <a:srgbClr val="002060"/>
                </a:solidFill>
              </a:rPr>
              <a:t>овелла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сказка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и</a:t>
            </a:r>
            <a:r>
              <a:rPr lang="ru-RU" sz="2800" i="1" dirty="0" smtClean="0">
                <a:solidFill>
                  <a:srgbClr val="002060"/>
                </a:solidFill>
              </a:rPr>
              <a:t> др.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03848" y="3068960"/>
            <a:ext cx="26642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стихотворение поэмы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элегия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п</a:t>
            </a:r>
            <a:r>
              <a:rPr lang="ru-RU" sz="2800" i="1" dirty="0" smtClean="0">
                <a:solidFill>
                  <a:srgbClr val="002060"/>
                </a:solidFill>
              </a:rPr>
              <a:t>есня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басня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и</a:t>
            </a:r>
            <a:r>
              <a:rPr lang="ru-RU" sz="2800" i="1" dirty="0" smtClean="0">
                <a:solidFill>
                  <a:srgbClr val="002060"/>
                </a:solidFill>
              </a:rPr>
              <a:t> др.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24128" y="3068960"/>
            <a:ext cx="28083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д</a:t>
            </a:r>
            <a:r>
              <a:rPr lang="ru-RU" sz="2800" i="1" dirty="0" smtClean="0">
                <a:solidFill>
                  <a:srgbClr val="002060"/>
                </a:solidFill>
              </a:rPr>
              <a:t>рама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к</a:t>
            </a:r>
            <a:r>
              <a:rPr lang="ru-RU" sz="2800" i="1" dirty="0" smtClean="0">
                <a:solidFill>
                  <a:srgbClr val="002060"/>
                </a:solidFill>
              </a:rPr>
              <a:t>омедия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т</a:t>
            </a:r>
            <a:r>
              <a:rPr lang="ru-RU" sz="2800" i="1" dirty="0" smtClean="0">
                <a:solidFill>
                  <a:srgbClr val="002060"/>
                </a:solidFill>
              </a:rPr>
              <a:t>рагедия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водевиль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и</a:t>
            </a:r>
            <a:r>
              <a:rPr lang="ru-RU" sz="2800" i="1" dirty="0" smtClean="0">
                <a:solidFill>
                  <a:srgbClr val="002060"/>
                </a:solidFill>
              </a:rPr>
              <a:t> др.</a:t>
            </a:r>
            <a:endParaRPr lang="ru-RU" sz="28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12" grpId="0"/>
      <p:bldP spid="13" grpId="0"/>
      <p:bldP spid="14" grpId="0"/>
      <p:bldP spid="17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Определите род литературы.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Почему вы так решили?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Есть в осени первоначальной</a:t>
            </a:r>
            <a:br>
              <a:rPr lang="ru-RU" dirty="0" smtClean="0"/>
            </a:br>
            <a:r>
              <a:rPr lang="ru-RU" dirty="0" smtClean="0"/>
              <a:t>Короткая, но дивная пора —</a:t>
            </a:r>
            <a:br>
              <a:rPr lang="ru-RU" dirty="0" smtClean="0"/>
            </a:br>
            <a:r>
              <a:rPr lang="ru-RU" dirty="0" smtClean="0"/>
              <a:t>Весь день стоит как бы хрустальный,</a:t>
            </a:r>
            <a:br>
              <a:rPr lang="ru-RU" dirty="0" smtClean="0"/>
            </a:br>
            <a:r>
              <a:rPr lang="ru-RU" dirty="0" smtClean="0"/>
              <a:t>И лучезарны вечера...</a:t>
            </a:r>
            <a:br>
              <a:rPr lang="ru-RU" dirty="0" smtClean="0"/>
            </a:br>
            <a:r>
              <a:rPr lang="ru-RU" dirty="0" smtClean="0"/>
              <a:t>Пустеет воздух, птиц не слышно боле,</a:t>
            </a:r>
            <a:br>
              <a:rPr lang="ru-RU" dirty="0" smtClean="0"/>
            </a:br>
            <a:r>
              <a:rPr lang="ru-RU" dirty="0" smtClean="0"/>
              <a:t>Но далеко еще до первых зимних бурь</a:t>
            </a:r>
            <a:br>
              <a:rPr lang="ru-RU" dirty="0" smtClean="0"/>
            </a:br>
            <a:r>
              <a:rPr lang="ru-RU" dirty="0" smtClean="0"/>
              <a:t>И льется чистая и теплая лазурь</a:t>
            </a:r>
            <a:br>
              <a:rPr lang="ru-RU" dirty="0" smtClean="0"/>
            </a:br>
            <a:r>
              <a:rPr lang="ru-RU" dirty="0" smtClean="0"/>
              <a:t>На отдыхающее поле...</a:t>
            </a:r>
          </a:p>
          <a:p>
            <a:pPr algn="r">
              <a:buNone/>
            </a:pPr>
            <a:r>
              <a:rPr lang="ru-RU" i="1" dirty="0" smtClean="0"/>
              <a:t>(Ф. Тютчев)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914400" y="1628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ru-RU" sz="3200" b="1" dirty="0" smtClean="0"/>
              <a:t>Медвед</a:t>
            </a:r>
            <a:r>
              <a:rPr lang="ru-RU" sz="3200" dirty="0" smtClean="0"/>
              <a:t>ь. Не знаете ли вы, что сегодня будут представлять?</a:t>
            </a:r>
          </a:p>
          <a:p>
            <a:r>
              <a:rPr lang="ru-RU" sz="3200" b="1" dirty="0" smtClean="0"/>
              <a:t>Заяц.</a:t>
            </a:r>
            <a:r>
              <a:rPr lang="ru-RU" sz="3200" dirty="0" smtClean="0"/>
              <a:t> Сейчас погляжу. У меня с собой афиша. Ну-ка, что там написано? «Город Мастеров, или Сказка о двух горбунах».</a:t>
            </a:r>
          </a:p>
          <a:p>
            <a:r>
              <a:rPr lang="ru-RU" sz="3200" b="1" dirty="0" smtClean="0"/>
              <a:t>Медведь</a:t>
            </a:r>
            <a:r>
              <a:rPr lang="ru-RU" sz="3200" dirty="0" smtClean="0"/>
              <a:t>. О двух горбунах? Значит, о людях. Зачем же, в таком случае, нас сюда позвали?</a:t>
            </a:r>
          </a:p>
          <a:p>
            <a:r>
              <a:rPr lang="ru-RU" sz="3200" b="1" dirty="0" smtClean="0"/>
              <a:t>Лев.</a:t>
            </a:r>
            <a:r>
              <a:rPr lang="ru-RU" sz="3200" dirty="0" smtClean="0"/>
              <a:t> Ну что тут удивительного? Ведь это сказка – не так ли? А какая же сказка обходится без нас, зверей?</a:t>
            </a:r>
          </a:p>
          <a:p>
            <a:pPr algn="r"/>
            <a:r>
              <a:rPr lang="ru-RU" sz="3200" dirty="0" smtClean="0"/>
              <a:t>(</a:t>
            </a:r>
            <a:r>
              <a:rPr lang="ru-RU" sz="3200" i="1" dirty="0" smtClean="0"/>
              <a:t>Т.Г. </a:t>
            </a:r>
            <a:r>
              <a:rPr lang="ru-RU" sz="3200" i="1" dirty="0" err="1" smtClean="0"/>
              <a:t>Габбе</a:t>
            </a:r>
            <a:r>
              <a:rPr lang="ru-RU" sz="3200" i="1" dirty="0" smtClean="0"/>
              <a:t> «Город мастеров» </a:t>
            </a:r>
            <a:r>
              <a:rPr lang="ru-RU" sz="3200" i="1" dirty="0" smtClean="0"/>
              <a:t>).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914400" y="1628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r>
              <a:rPr lang="ru-RU" sz="3200" dirty="0" smtClean="0"/>
              <a:t>Однажды </a:t>
            </a:r>
            <a:r>
              <a:rPr lang="ru-RU" sz="3200" dirty="0" smtClean="0"/>
              <a:t>стекольщик замазывал на зиму рамы, а Костя и Шурик стояли рядом и смотрели. Когда стекольщик ушел, они отковыряли от окон замазку и стали лепить из нее зверей. Только звери у них не получились. Тогда Костя слепил змею и говорит Шурику:</a:t>
            </a:r>
          </a:p>
          <a:p>
            <a:r>
              <a:rPr lang="ru-RU" sz="3200" dirty="0" smtClean="0"/>
              <a:t>- Посмотри, что у меня получилось.</a:t>
            </a:r>
          </a:p>
          <a:p>
            <a:r>
              <a:rPr lang="ru-RU" sz="3200" dirty="0" smtClean="0"/>
              <a:t>Шурик посмотрел и говорит:</a:t>
            </a:r>
          </a:p>
          <a:p>
            <a:r>
              <a:rPr lang="ru-RU" sz="3200" dirty="0" smtClean="0"/>
              <a:t>- Ливерная колбаса.</a:t>
            </a:r>
          </a:p>
          <a:p>
            <a:r>
              <a:rPr lang="ru-RU" sz="3200" dirty="0" smtClean="0"/>
              <a:t>Костя обиделся и спрятал замазку в карман. Потом они пошли в кино. Шурик все беспокоился и спрашивал:</a:t>
            </a:r>
          </a:p>
          <a:p>
            <a:r>
              <a:rPr lang="ru-RU" sz="3200" dirty="0" smtClean="0"/>
              <a:t>- Где замазка?</a:t>
            </a:r>
          </a:p>
          <a:p>
            <a:r>
              <a:rPr lang="ru-RU" sz="3200" dirty="0" smtClean="0"/>
              <a:t>А Костя отвечал:</a:t>
            </a:r>
          </a:p>
          <a:p>
            <a:r>
              <a:rPr lang="ru-RU" sz="3200" dirty="0" smtClean="0"/>
              <a:t>- Вот она, в кармане. Не съем я ее!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(Н.Носов «Замазка»)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056" y="1484784"/>
            <a:ext cx="84969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Что вам помогло определить верно род литературного произведения?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Содержание и форма</a:t>
            </a:r>
          </a:p>
          <a:p>
            <a:pPr algn="ctr"/>
            <a:r>
              <a:rPr lang="ru-RU" sz="4000" dirty="0" smtClean="0"/>
              <a:t>А можете ли вы зная род литературного произведения определить форму? </a:t>
            </a:r>
          </a:p>
          <a:p>
            <a:pPr algn="ctr"/>
            <a:r>
              <a:rPr lang="ru-RU" sz="4000" dirty="0" smtClean="0"/>
              <a:t>Сделайте вывод.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4" grpId="0" uiExpand="1" build="p"/>
      <p:bldP spid="4" grpId="1" uiExpand="1" build="p"/>
      <p:bldP spid="5" grpId="0" uiExpand="1" build="p"/>
      <p:bldP spid="5" grpId="1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Содержание и форма художественного произведения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28800"/>
            <a:ext cx="7632848" cy="4525963"/>
          </a:xfrm>
        </p:spPr>
        <p:txBody>
          <a:bodyPr/>
          <a:lstStyle/>
          <a:p>
            <a:pPr indent="280988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Содержание</a:t>
            </a:r>
            <a:r>
              <a:rPr lang="ru-RU" dirty="0" smtClean="0"/>
              <a:t> – смысл произведения, т.е. </a:t>
            </a:r>
            <a:r>
              <a:rPr lang="ru-RU" i="1" dirty="0" smtClean="0"/>
              <a:t>что в нем сказано.</a:t>
            </a:r>
          </a:p>
          <a:p>
            <a:pPr indent="280988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Форма</a:t>
            </a:r>
            <a:r>
              <a:rPr lang="ru-RU" dirty="0" smtClean="0"/>
              <a:t> – средство осуществления содержания, т.е. </a:t>
            </a:r>
            <a:r>
              <a:rPr lang="ru-RU" i="1" dirty="0" smtClean="0"/>
              <a:t>как выражается сказанное</a:t>
            </a:r>
            <a:r>
              <a:rPr lang="ru-RU" dirty="0" smtClean="0"/>
              <a:t> </a:t>
            </a:r>
            <a:r>
              <a:rPr lang="ru-RU" dirty="0" smtClean="0"/>
              <a:t>(стихи, проза и пр.)</a:t>
            </a:r>
          </a:p>
          <a:p>
            <a:pPr indent="280988"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Неразрывны!</a:t>
            </a:r>
          </a:p>
          <a:p>
            <a:pPr marL="74613" indent="14288" algn="ctr">
              <a:buNone/>
            </a:pP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С. 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Ф.            РОД.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4283968" y="5085184"/>
            <a:ext cx="1584176" cy="504056"/>
          </a:xfrm>
          <a:prstGeom prst="leftRightArrow">
            <a:avLst>
              <a:gd name="adj1" fmla="val 50000"/>
              <a:gd name="adj2" fmla="val 8982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GsQXzxgoU6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77072"/>
            <a:ext cx="1814382" cy="1372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Соотнесите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128865_origin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95936" y="1052736"/>
            <a:ext cx="1368152" cy="18958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gianni_rodari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1052736"/>
            <a:ext cx="1368152" cy="18372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kipling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1052736"/>
            <a:ext cx="1584176" cy="18364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portret-avtor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0112" y="980728"/>
            <a:ext cx="1440160" cy="18949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ukcu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39752" y="1124744"/>
            <a:ext cx="1439495" cy="17457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755576" y="2924944"/>
            <a:ext cx="1231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Р.Киплинг.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339752" y="2924944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А.С.Пушкин.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308304" y="2924944"/>
            <a:ext cx="108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Д.Родари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80112" y="2924944"/>
            <a:ext cx="1517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Г.К.Андерсен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067944" y="2924944"/>
            <a:ext cx="1366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А.Линдгрен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5373216"/>
            <a:ext cx="160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Золотая рыбка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979712" y="6488668"/>
            <a:ext cx="937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Майгли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851920" y="5445224"/>
            <a:ext cx="1287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Чиполлино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724128" y="6488668"/>
            <a:ext cx="89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Карлсн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236296" y="5445224"/>
            <a:ext cx="1443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Люймовочка</a:t>
            </a:r>
            <a:endParaRPr lang="ru-RU" dirty="0"/>
          </a:p>
        </p:txBody>
      </p:sp>
      <p:pic>
        <p:nvPicPr>
          <p:cNvPr id="15" name="Рисунок 14" descr="7436610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635896" y="4077072"/>
            <a:ext cx="1843715" cy="1382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4431886_1a8a415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292080" y="5301208"/>
            <a:ext cx="1728192" cy="1288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 descr="f47fad2e8faa34133ab203796b7.jpg"/>
          <p:cNvPicPr>
            <a:picLocks noChangeAspect="1"/>
          </p:cNvPicPr>
          <p:nvPr/>
        </p:nvPicPr>
        <p:blipFill>
          <a:blip r:embed="rId10" cstate="print"/>
          <a:srcRect l="7453" b="6875"/>
          <a:stretch>
            <a:fillRect/>
          </a:stretch>
        </p:blipFill>
        <p:spPr>
          <a:xfrm>
            <a:off x="6920925" y="4077072"/>
            <a:ext cx="1887597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b06100988447de9303342ee7994d66be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763688" y="5229200"/>
            <a:ext cx="2038828" cy="1314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8" name="Прямая со стрелкой 27"/>
          <p:cNvCxnSpPr/>
          <p:nvPr/>
        </p:nvCxnSpPr>
        <p:spPr>
          <a:xfrm>
            <a:off x="2123728" y="2996952"/>
            <a:ext cx="1008112" cy="2160240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1331640" y="3284984"/>
            <a:ext cx="1584176" cy="720080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076056" y="3212976"/>
            <a:ext cx="1368152" cy="2016224"/>
          </a:xfrm>
          <a:prstGeom prst="straightConnector1">
            <a:avLst/>
          </a:prstGeom>
          <a:ln w="76200">
            <a:solidFill>
              <a:schemeClr val="accent3">
                <a:lumMod val="75000"/>
              </a:schemeClr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6084168" y="3212976"/>
            <a:ext cx="1656184" cy="792088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4716016" y="3284984"/>
            <a:ext cx="2952328" cy="648072"/>
          </a:xfrm>
          <a:prstGeom prst="straightConnector1">
            <a:avLst/>
          </a:prstGeom>
          <a:ln w="76200">
            <a:solidFill>
              <a:srgbClr val="FFFF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27584" y="1052736"/>
            <a:ext cx="7598555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  В   Т  О  Р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55576" y="4581128"/>
            <a:ext cx="8257389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</a:t>
            </a: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Е   Р  О   Й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00"/>
                            </p:stCondLst>
                            <p:childTnLst>
                              <p:par>
                                <p:cTn id="10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4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Автор и герой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художественного произведения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28800"/>
            <a:ext cx="7632848" cy="4536504"/>
          </a:xfrm>
        </p:spPr>
        <p:txBody>
          <a:bodyPr>
            <a:normAutofit lnSpcReduction="10000"/>
          </a:bodyPr>
          <a:lstStyle/>
          <a:p>
            <a:pPr indent="280988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Автор</a:t>
            </a:r>
            <a:r>
              <a:rPr lang="ru-RU" dirty="0" smtClean="0"/>
              <a:t> – 1) создатель </a:t>
            </a:r>
            <a:r>
              <a:rPr lang="ru-RU" dirty="0" err="1" smtClean="0"/>
              <a:t>лит.произ</a:t>
            </a:r>
            <a:r>
              <a:rPr lang="ru-RU" i="1" dirty="0" smtClean="0"/>
              <a:t>.</a:t>
            </a:r>
          </a:p>
          <a:p>
            <a:pPr indent="280988">
              <a:buNone/>
            </a:pPr>
            <a:r>
              <a:rPr lang="ru-RU" i="1" dirty="0" smtClean="0"/>
              <a:t>*2) Автор – персонаж (участник).</a:t>
            </a:r>
          </a:p>
          <a:p>
            <a:pPr indent="280988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Герой</a:t>
            </a:r>
            <a:r>
              <a:rPr lang="ru-RU" dirty="0" smtClean="0"/>
              <a:t> – образ человека (и не только), «персонаж», «действующее лицо».</a:t>
            </a:r>
          </a:p>
          <a:p>
            <a:pPr indent="280988">
              <a:buNone/>
            </a:pPr>
            <a:endParaRPr lang="ru-RU" dirty="0" smtClean="0"/>
          </a:p>
          <a:p>
            <a:pPr indent="280988" algn="ctr">
              <a:buNone/>
            </a:pPr>
            <a:r>
              <a:rPr lang="ru-RU" b="1" dirty="0" smtClean="0"/>
              <a:t>**В </a:t>
            </a:r>
            <a:r>
              <a:rPr lang="ru-RU" b="1" dirty="0" smtClean="0">
                <a:solidFill>
                  <a:srgbClr val="C00000"/>
                </a:solidFill>
              </a:rPr>
              <a:t>лирике</a:t>
            </a:r>
            <a:r>
              <a:rPr lang="ru-RU" b="1" dirty="0" smtClean="0"/>
              <a:t> автор        герою   </a:t>
            </a:r>
          </a:p>
          <a:p>
            <a:pPr indent="280988">
              <a:buFont typeface="Arial" charset="0"/>
              <a:buChar char="•"/>
            </a:pPr>
            <a:endParaRPr lang="ru-RU" b="1" dirty="0" smtClean="0"/>
          </a:p>
          <a:p>
            <a:pPr indent="280988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Лирический герой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5" name="Равно 4"/>
          <p:cNvSpPr/>
          <p:nvPr/>
        </p:nvSpPr>
        <p:spPr>
          <a:xfrm>
            <a:off x="5508104" y="4293096"/>
            <a:ext cx="936104" cy="432048"/>
          </a:xfrm>
          <a:prstGeom prst="mathEqual">
            <a:avLst>
              <a:gd name="adj1" fmla="val 26101"/>
              <a:gd name="adj2" fmla="val 1176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Штриховая стрелка вправо 5"/>
          <p:cNvSpPr/>
          <p:nvPr/>
        </p:nvSpPr>
        <p:spPr>
          <a:xfrm rot="5400000">
            <a:off x="4644008" y="4869160"/>
            <a:ext cx="756084" cy="468052"/>
          </a:xfrm>
          <a:prstGeom prst="stripedRightArrow">
            <a:avLst>
              <a:gd name="adj1" fmla="val 50000"/>
              <a:gd name="adj2" fmla="val 88715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Работа с учебником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5112568" cy="3600400"/>
          </a:xfrm>
        </p:spPr>
        <p:txBody>
          <a:bodyPr>
            <a:normAutofit lnSpcReduction="10000"/>
          </a:bodyPr>
          <a:lstStyle/>
          <a:p>
            <a:pPr algn="ctr">
              <a:buBlip>
                <a:blip r:embed="rId2"/>
              </a:buBlip>
            </a:pPr>
            <a:r>
              <a:rPr lang="ru-RU" dirty="0" smtClean="0"/>
              <a:t>Прочитаем выдержки из статьи критика </a:t>
            </a:r>
            <a:r>
              <a:rPr lang="ru-RU" b="1" dirty="0" smtClean="0">
                <a:solidFill>
                  <a:srgbClr val="0070C0"/>
                </a:solidFill>
              </a:rPr>
              <a:t>В.Б.Шкловского </a:t>
            </a:r>
            <a:r>
              <a:rPr lang="ru-RU" i="1" dirty="0" smtClean="0"/>
              <a:t>«В дорогу зовущие». </a:t>
            </a:r>
          </a:p>
          <a:p>
            <a:pPr algn="ctr">
              <a:buNone/>
            </a:pPr>
            <a:r>
              <a:rPr lang="ru-RU" dirty="0" smtClean="0"/>
              <a:t>(стр.3-4)</a:t>
            </a:r>
          </a:p>
          <a:p>
            <a:pPr algn="ctr">
              <a:buBlip>
                <a:blip r:embed="rId2"/>
              </a:buBlip>
            </a:pPr>
            <a:r>
              <a:rPr lang="ru-RU" dirty="0" smtClean="0"/>
              <a:t> Ответим устно </a:t>
            </a:r>
          </a:p>
          <a:p>
            <a:pPr algn="ctr">
              <a:buNone/>
            </a:pPr>
            <a:r>
              <a:rPr lang="ru-RU" b="1" i="1" dirty="0" smtClean="0"/>
              <a:t>на вопросы </a:t>
            </a:r>
            <a:r>
              <a:rPr lang="ru-RU" dirty="0" smtClean="0"/>
              <a:t>после статьи.</a:t>
            </a:r>
            <a:endParaRPr lang="ru-RU" b="1" i="1" dirty="0"/>
          </a:p>
        </p:txBody>
      </p:sp>
      <p:pic>
        <p:nvPicPr>
          <p:cNvPr id="4" name="Рисунок 3" descr="803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556792"/>
            <a:ext cx="2814062" cy="3917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Домашнее задание.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4525963"/>
          </a:xfrm>
        </p:spPr>
        <p:txBody>
          <a:bodyPr/>
          <a:lstStyle/>
          <a:p>
            <a:r>
              <a:rPr lang="ru-RU" dirty="0" smtClean="0"/>
              <a:t>Письменно: небольшая заметка в тетради: </a:t>
            </a:r>
            <a:r>
              <a:rPr lang="ru-RU" b="1" dirty="0" smtClean="0"/>
              <a:t>«Как я выбираю книгу для чтения?»</a:t>
            </a:r>
            <a:endParaRPr lang="ru-RU" b="1" dirty="0"/>
          </a:p>
        </p:txBody>
      </p:sp>
      <p:pic>
        <p:nvPicPr>
          <p:cNvPr id="4" name="Рисунок 3" descr="depositphotos_18872407-stock-illustration-a-long-haired-girl-writing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4008" y="2276872"/>
            <a:ext cx="3905700" cy="40770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abochki - 1">
  <a:themeElements>
    <a:clrScheme name="Другая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E0000"/>
      </a:hlink>
      <a:folHlink>
        <a:srgbClr val="FF9B9B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babochki - 1</Template>
  <TotalTime>99</TotalTime>
  <Words>470</Words>
  <Application>Microsoft Office PowerPoint</Application>
  <PresentationFormat>Экран (4:3)</PresentationFormat>
  <Paragraphs>82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babochki - 1</vt:lpstr>
      <vt:lpstr>Художественное произведение.  Содержание и форма,  автор и герой. </vt:lpstr>
      <vt:lpstr>Подумаем!</vt:lpstr>
      <vt:lpstr>Роды́ литературы</vt:lpstr>
      <vt:lpstr>Определите род литературы. Почему вы так решили?</vt:lpstr>
      <vt:lpstr>Содержание и форма художественного произведения</vt:lpstr>
      <vt:lpstr>Соотнесите</vt:lpstr>
      <vt:lpstr>Автор и герой художественного произведения</vt:lpstr>
      <vt:lpstr>Работа с учебником</vt:lpstr>
      <vt:lpstr>Домашнее задание.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Художественное произведение.  Содержание и форма, автор и герой. </dc:title>
  <dc:creator>55</dc:creator>
  <cp:lastModifiedBy>55</cp:lastModifiedBy>
  <cp:revision>18</cp:revision>
  <dcterms:created xsi:type="dcterms:W3CDTF">2017-09-02T17:39:37Z</dcterms:created>
  <dcterms:modified xsi:type="dcterms:W3CDTF">2017-09-03T09:11:51Z</dcterms:modified>
</cp:coreProperties>
</file>