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40" r:id="rId2"/>
    <p:sldId id="342" r:id="rId3"/>
    <p:sldId id="344" r:id="rId4"/>
    <p:sldId id="343" r:id="rId5"/>
    <p:sldId id="291" r:id="rId6"/>
    <p:sldId id="292" r:id="rId7"/>
    <p:sldId id="294" r:id="rId8"/>
    <p:sldId id="325" r:id="rId9"/>
    <p:sldId id="345" r:id="rId10"/>
    <p:sldId id="347" r:id="rId11"/>
    <p:sldId id="348" r:id="rId12"/>
    <p:sldId id="346" r:id="rId13"/>
    <p:sldId id="357" r:id="rId14"/>
    <p:sldId id="360" r:id="rId15"/>
    <p:sldId id="349" r:id="rId16"/>
    <p:sldId id="358" r:id="rId17"/>
    <p:sldId id="351" r:id="rId18"/>
    <p:sldId id="359" r:id="rId19"/>
    <p:sldId id="352" r:id="rId20"/>
    <p:sldId id="361" r:id="rId21"/>
    <p:sldId id="354" r:id="rId22"/>
    <p:sldId id="266" r:id="rId23"/>
    <p:sldId id="267" r:id="rId24"/>
    <p:sldId id="337" r:id="rId25"/>
    <p:sldId id="268" r:id="rId26"/>
    <p:sldId id="321" r:id="rId27"/>
    <p:sldId id="355" r:id="rId28"/>
    <p:sldId id="36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81CD7-EE13-48B9-92A3-211E3F24302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19202-1B21-4662-9B1E-3C683AEC8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2A4457-F422-4E0C-90E9-7A0B2CCF33BE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С.М. Саврасова, Г.А. Ястребинецкий «Упражнения по планиметрии на готовых чертежах»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8C2CB3-1BBE-436F-96FC-5F3DB4008EC3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С.М. Саврасова, Г.А. Ястребинецкий «Упражнения по планиметрии на готовых чертежах»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935A3C-1333-4123-8038-A41E0D808298}" type="slidenum">
              <a:rPr lang="ru-RU" smtClean="0"/>
              <a:pPr>
                <a:defRPr/>
              </a:pPr>
              <a:t>24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С.М. Саврасова, Г.А. Ястребинецкий «Упражнения по планиметрии на готовых чертежах»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5CBCB7-6E80-4A0D-8F6D-5B65BDFF18DB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Тесты. Геометрия 9 класс. Варианты и ответы централизованного (итогового) тестирования.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B614A4-6991-4087-9009-5EE46760A0DF}" type="slidenum">
              <a:rPr lang="ru-RU" smtClean="0"/>
              <a:pPr>
                <a:defRPr/>
              </a:pPr>
              <a:t>26</a:t>
            </a:fld>
            <a:endParaRPr lang="ru-R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С.М. Саврасова, Г.А. Ястребинецкий «Упражнения по планиметрии на готовых чертежах»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lliver.ru/InFo-data/item_008/bpic_0043995.gif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png"/><Relationship Id="rId9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Объект 8">
            <a:extLst>
              <a:ext uri="{FF2B5EF4-FFF2-40B4-BE49-F238E27FC236}">
                <a16:creationId xmlns="" xmlns:a16="http://schemas.microsoft.com/office/drawing/2014/main" id="{11D20B00-23E6-492C-8D24-913110AF6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500042"/>
            <a:ext cx="5572164" cy="34892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4286256"/>
            <a:ext cx="7215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Орешек знаний твёрд, но всё же, мы не привыкли отступать.</a:t>
            </a:r>
          </a:p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Нам расколоть его поможет </a:t>
            </a:r>
          </a:p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Девиз урока – </a:t>
            </a:r>
            <a:r>
              <a:rPr lang="ru-RU" sz="36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хочу все знать!!!</a:t>
            </a:r>
            <a:endParaRPr lang="ru-RU" sz="3600" b="1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14942" y="1714488"/>
            <a:ext cx="33575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План</a:t>
            </a:r>
          </a:p>
          <a:p>
            <a:pPr marL="342900" lvl="0" indent="-342900">
              <a:buAutoNum type="arabicPeriod"/>
            </a:pPr>
            <a:r>
              <a:rPr lang="ru-RU" dirty="0" smtClean="0"/>
              <a:t>Определить, какие треугольники подобны.</a:t>
            </a:r>
          </a:p>
          <a:p>
            <a:pPr marL="342900" lvl="0" indent="-342900">
              <a:buAutoNum type="arabicPeriod"/>
            </a:pPr>
            <a:r>
              <a:rPr lang="ru-RU" dirty="0" smtClean="0"/>
              <a:t>Доказать подобие треугольников.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Найти пропорциональные отрезки.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Выразить высоту.</a:t>
            </a:r>
          </a:p>
          <a:p>
            <a:endParaRPr lang="ru-RU" dirty="0"/>
          </a:p>
        </p:txBody>
      </p:sp>
      <p:pic>
        <p:nvPicPr>
          <p:cNvPr id="152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1857364"/>
            <a:ext cx="455383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868" y="2428868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Высота прямоугольного треугольника</a:t>
            </a:r>
            <a:r>
              <a:rPr lang="ru-RU" sz="2400" dirty="0" smtClean="0"/>
              <a:t>, проведенная из вершины прямого угла, равна квадратному корню из произведения отрезков, на которые делится гипотенуза этой высотой.</a:t>
            </a:r>
            <a:endParaRPr lang="ru-RU" sz="2400" dirty="0"/>
          </a:p>
        </p:txBody>
      </p:sp>
      <p:graphicFrame>
        <p:nvGraphicFramePr>
          <p:cNvPr id="248907" name="Object 75"/>
          <p:cNvGraphicFramePr>
            <a:graphicFrameLocks noChangeAspect="1"/>
          </p:cNvGraphicFramePr>
          <p:nvPr/>
        </p:nvGraphicFramePr>
        <p:xfrm>
          <a:off x="2214546" y="1214422"/>
          <a:ext cx="3849687" cy="809625"/>
        </p:xfrm>
        <a:graphic>
          <a:graphicData uri="http://schemas.openxmlformats.org/presentationml/2006/ole">
            <p:oleObj spid="_x0000_s182273" name="Формула" r:id="rId4" imgW="1028520" imgH="215640" progId="Equation.3">
              <p:embed/>
            </p:oleObj>
          </a:graphicData>
        </a:graphic>
      </p:graphicFrame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571744"/>
            <a:ext cx="26479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1928794" y="3357562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0034" y="3856040"/>
            <a:ext cx="1928826" cy="1588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428860" y="3857628"/>
            <a:ext cx="500066" cy="7936"/>
          </a:xfrm>
          <a:prstGeom prst="line">
            <a:avLst/>
          </a:prstGeom>
          <a:ln w="412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4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357298"/>
            <a:ext cx="4643470" cy="282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48907" name="Object 75"/>
          <p:cNvGraphicFramePr>
            <a:graphicFrameLocks noChangeAspect="1"/>
          </p:cNvGraphicFramePr>
          <p:nvPr/>
        </p:nvGraphicFramePr>
        <p:xfrm>
          <a:off x="2428860" y="4643446"/>
          <a:ext cx="3849687" cy="809625"/>
        </p:xfrm>
        <a:graphic>
          <a:graphicData uri="http://schemas.openxmlformats.org/presentationml/2006/ole">
            <p:oleObj spid="_x0000_s186369" name="Формула" r:id="rId5" imgW="10285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8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4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5800" y="1125539"/>
            <a:ext cx="7772400" cy="216058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Тема </a:t>
            </a:r>
            <a:r>
              <a:rPr lang="ru-RU" sz="4400" b="1" i="1" dirty="0" smtClean="0">
                <a:solidFill>
                  <a:srgbClr val="C00000"/>
                </a:solidFill>
                <a:latin typeface="DejaVu Serif" pitchFamily="18" charset="0"/>
                <a:ea typeface="DejaVu Serif" pitchFamily="18" charset="0"/>
                <a:cs typeface="DejaVu Serif" pitchFamily="18" charset="0"/>
              </a:rPr>
              <a:t>занятия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: Вычисления в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прямоугольном треугольнике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 descr="http://www.georgehart.com/DC/vertex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49"/>
            <a:ext cx="4500594" cy="3462957"/>
          </a:xfrm>
          <a:prstGeom prst="rect">
            <a:avLst/>
          </a:prstGeom>
          <a:solidFill>
            <a:schemeClr val="accent3">
              <a:lumMod val="40000"/>
              <a:lumOff val="60000"/>
              <a:alpha val="71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131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3214686"/>
            <a:ext cx="40005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/>
              <a:t>Пара № 1</a:t>
            </a:r>
            <a:endParaRPr lang="ru-RU" sz="2200" b="1" dirty="0" smtClean="0"/>
          </a:p>
          <a:p>
            <a:pPr lvl="0"/>
            <a:r>
              <a:rPr lang="ru-RU" sz="2200" dirty="0" smtClean="0"/>
              <a:t>Доказать подобие прямоугольных треугольников        А</a:t>
            </a:r>
            <a:r>
              <a:rPr lang="en-US" sz="2200" dirty="0" smtClean="0"/>
              <a:t>D</a:t>
            </a:r>
            <a:r>
              <a:rPr lang="ru-RU" sz="2200" dirty="0" smtClean="0"/>
              <a:t>С  и      </a:t>
            </a:r>
            <a:r>
              <a:rPr lang="en-US" sz="2200" dirty="0" smtClean="0"/>
              <a:t>ABC</a:t>
            </a:r>
            <a:r>
              <a:rPr lang="ru-RU" sz="2200" dirty="0" smtClean="0"/>
              <a:t>.</a:t>
            </a:r>
          </a:p>
          <a:p>
            <a:pPr lvl="0"/>
            <a:r>
              <a:rPr lang="ru-RU" sz="2200" dirty="0" smtClean="0"/>
              <a:t>Записать пропорциональность сходственных сторон.</a:t>
            </a:r>
          </a:p>
          <a:p>
            <a:pPr lvl="0"/>
            <a:r>
              <a:rPr lang="ru-RU" sz="2200" dirty="0" smtClean="0"/>
              <a:t>Выразить из пропорции АС.</a:t>
            </a:r>
          </a:p>
          <a:p>
            <a:endParaRPr lang="ru-RU" sz="2200" dirty="0"/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214422"/>
            <a:ext cx="3214710" cy="181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642918"/>
            <a:ext cx="7000924" cy="72547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Практическое задание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3214686"/>
            <a:ext cx="3714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/>
              <a:t>Пара № 2</a:t>
            </a:r>
            <a:endParaRPr lang="ru-RU" sz="2200" b="1" dirty="0" smtClean="0"/>
          </a:p>
          <a:p>
            <a:pPr lvl="0"/>
            <a:r>
              <a:rPr lang="ru-RU" sz="2200" dirty="0" smtClean="0"/>
              <a:t>Доказать подобие прямоугольных треугольников   </a:t>
            </a:r>
            <a:r>
              <a:rPr lang="en-US" sz="2200" dirty="0" smtClean="0"/>
              <a:t>DBC</a:t>
            </a:r>
            <a:r>
              <a:rPr lang="ru-RU" sz="2200" dirty="0" smtClean="0"/>
              <a:t>  и  </a:t>
            </a:r>
            <a:r>
              <a:rPr lang="en-US" sz="2200" dirty="0" smtClean="0"/>
              <a:t>ABC</a:t>
            </a:r>
            <a:r>
              <a:rPr lang="ru-RU" sz="2200" dirty="0" smtClean="0"/>
              <a:t>.</a:t>
            </a:r>
          </a:p>
          <a:p>
            <a:pPr lvl="0"/>
            <a:r>
              <a:rPr lang="ru-RU" sz="2200" dirty="0" smtClean="0"/>
              <a:t>Записать пропорциональность сходственных сторон.</a:t>
            </a:r>
          </a:p>
          <a:p>
            <a:pPr lvl="0"/>
            <a:r>
              <a:rPr lang="ru-RU" sz="2200" dirty="0" smtClean="0"/>
              <a:t>Выразить из пропорции ВС.</a:t>
            </a:r>
            <a:endParaRPr lang="ru-RU" sz="2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357422" y="1500174"/>
            <a:ext cx="2286016" cy="12144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357686" y="1785926"/>
            <a:ext cx="1214446" cy="642942"/>
          </a:xfrm>
          <a:prstGeom prst="line">
            <a:avLst/>
          </a:prstGeom>
          <a:ln w="539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00100" y="150017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№1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16" y="16430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№2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714480" y="1714488"/>
            <a:ext cx="157163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5143504" y="1857364"/>
            <a:ext cx="164307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3131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3214687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Пара № 1</a:t>
            </a:r>
            <a:endParaRPr lang="ru-RU" b="1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214422"/>
            <a:ext cx="3214710" cy="181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642918"/>
            <a:ext cx="7000924" cy="72547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Практическое задание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3214686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/>
              <a:t>Пара № 2</a:t>
            </a:r>
            <a:endParaRPr lang="ru-RU" sz="2200" b="1" dirty="0" smtClean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357422" y="1500174"/>
            <a:ext cx="2286016" cy="12144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357686" y="1785926"/>
            <a:ext cx="1214446" cy="642942"/>
          </a:xfrm>
          <a:prstGeom prst="line">
            <a:avLst/>
          </a:prstGeom>
          <a:ln w="539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00100" y="150017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№1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16" y="16430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№2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714480" y="1714488"/>
            <a:ext cx="157163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5143504" y="1857364"/>
            <a:ext cx="164307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7224" y="5000636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Катет прямоугольного треугольника равен квадратному корню из произведения гипотенузы и отрезком гипотенузы, заключенным между катетом и высотой, проведенной из вершины прямого угла</a:t>
            </a:r>
            <a:endParaRPr lang="ru-RU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1472" y="3857628"/>
          <a:ext cx="3398208" cy="714380"/>
        </p:xfrm>
        <a:graphic>
          <a:graphicData uri="http://schemas.openxmlformats.org/presentationml/2006/ole">
            <p:oleObj spid="_x0000_s198658" name="Формула" r:id="rId5" imgW="102852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000628" y="3857628"/>
          <a:ext cx="3312762" cy="714380"/>
        </p:xfrm>
        <a:graphic>
          <a:graphicData uri="http://schemas.openxmlformats.org/presentationml/2006/ole">
            <p:oleObj spid="_x0000_s198659" name="Формула" r:id="rId6" imgW="10029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2500306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Высота прямоугольного треугольника, проведенная из вершины прямого угла, равна квадратному корню из произведения отрезков, на которые делится гипотенуза этой высотой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4786322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Катет прямоугольного треугольника равен квадратному корню из произведения гипотенузы и отрезком гипотенузы, заключенным между катетом и высотой, проведенной из вершины прямого угла</a:t>
            </a:r>
            <a:endParaRPr lang="ru-RU" sz="2400" dirty="0"/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04"/>
            <a:ext cx="314327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2500306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Высота прямоугольного треугольника, проведенная из вершины прямого угла есть </a:t>
            </a:r>
            <a:r>
              <a:rPr lang="ru-RU" sz="2400" b="1" dirty="0" smtClean="0">
                <a:solidFill>
                  <a:srgbClr val="00B050"/>
                </a:solidFill>
              </a:rPr>
              <a:t>среднее пропорциональное </a:t>
            </a:r>
            <a:r>
              <a:rPr lang="ru-RU" sz="2400" dirty="0" smtClean="0"/>
              <a:t>для отрезков, на которые делится гипотенуза этой высотой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4786322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Катет прямоугольного треугольника есть </a:t>
            </a:r>
            <a:r>
              <a:rPr lang="ru-RU" sz="2400" b="1" dirty="0" smtClean="0">
                <a:solidFill>
                  <a:srgbClr val="00B050"/>
                </a:solidFill>
              </a:rPr>
              <a:t>среднее пропорциональное</a:t>
            </a:r>
            <a:r>
              <a:rPr lang="ru-RU" sz="2400" dirty="0" smtClean="0"/>
              <a:t> для  гипотенузы и отрезка гипотенузы, заключенного между катетом и высотой, проведенной из вершины прямого угла</a:t>
            </a:r>
            <a:endParaRPr lang="ru-RU" sz="2400" dirty="0"/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04"/>
            <a:ext cx="314327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2000240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выполнены все пункты плана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(4)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получен дополнительный результат о катетах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(2)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каждый из вас работал активно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(2)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если вам что-то помешало работе в паре, продолжите предложение: «Работе в паре мне помешало …»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034" y="642918"/>
            <a:ext cx="7000924" cy="725470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DejaVu Serif" pitchFamily="18" charset="0"/>
                <a:ea typeface="DejaVu Serif" pitchFamily="18" charset="0"/>
                <a:cs typeface="DejaVu Serif" pitchFamily="18" charset="0"/>
              </a:rPr>
              <a:t>Оцените деятельность в паре по критериям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 descr="Картинка 68 из 8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85852" y="1357298"/>
            <a:ext cx="2285984" cy="2314596"/>
          </a:xfrm>
          <a:prstGeom prst="rect">
            <a:avLst/>
          </a:prstGeom>
        </p:spPr>
      </p:pic>
      <p:pic>
        <p:nvPicPr>
          <p:cNvPr id="4" name="Picture 13" descr="17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714876" y="1214422"/>
            <a:ext cx="3770312" cy="2752725"/>
          </a:xfrm>
          <a:prstGeom prst="rect">
            <a:avLst/>
          </a:prstGeom>
          <a:noFill/>
        </p:spPr>
      </p:pic>
      <p:pic>
        <p:nvPicPr>
          <p:cNvPr id="5" name="Picture 9" descr="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3786190"/>
            <a:ext cx="21793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3786190"/>
            <a:ext cx="4079835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000924" cy="72547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i="1" dirty="0" smtClean="0">
                <a:solidFill>
                  <a:srgbClr val="009900"/>
                </a:solidFill>
                <a:latin typeface="DejaVu Serif" pitchFamily="18" charset="0"/>
                <a:ea typeface="DejaVu Serif" pitchFamily="18" charset="0"/>
                <a:cs typeface="DejaVu Serif" pitchFamily="18" charset="0"/>
              </a:rPr>
              <a:t>Мир вокруг нас</a:t>
            </a:r>
            <a:endParaRPr lang="ru-RU" sz="5400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 descr="http://www.georgehart.com/DC/vertex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49"/>
            <a:ext cx="4500594" cy="3462957"/>
          </a:xfrm>
          <a:prstGeom prst="rect">
            <a:avLst/>
          </a:prstGeom>
          <a:solidFill>
            <a:schemeClr val="accent3">
              <a:lumMod val="40000"/>
              <a:lumOff val="60000"/>
              <a:alpha val="71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85860"/>
            <a:ext cx="70009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476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818313" y="42306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B</a:t>
            </a:r>
            <a:endParaRPr lang="ru-RU" sz="2800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684713" y="9906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endParaRPr lang="ru-RU" sz="2800"/>
          </a:p>
        </p:txBody>
      </p:sp>
      <p:sp>
        <p:nvSpPr>
          <p:cNvPr id="12292" name="Freeform 4"/>
          <p:cNvSpPr>
            <a:spLocks/>
          </p:cNvSpPr>
          <p:nvPr/>
        </p:nvSpPr>
        <p:spPr bwMode="auto">
          <a:xfrm>
            <a:off x="1404938" y="1504950"/>
            <a:ext cx="3575050" cy="2760663"/>
          </a:xfrm>
          <a:custGeom>
            <a:avLst/>
            <a:gdLst>
              <a:gd name="T0" fmla="*/ 2147483647 w 2252"/>
              <a:gd name="T1" fmla="*/ 0 h 1739"/>
              <a:gd name="T2" fmla="*/ 0 w 2252"/>
              <a:gd name="T3" fmla="*/ 2147483647 h 173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252" h="1739">
                <a:moveTo>
                  <a:pt x="2252" y="0"/>
                </a:moveTo>
                <a:lnTo>
                  <a:pt x="0" y="1739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76813" y="1498600"/>
            <a:ext cx="342900" cy="2768600"/>
            <a:chOff x="2728" y="1568"/>
            <a:chExt cx="216" cy="1744"/>
          </a:xfrm>
        </p:grpSpPr>
        <p:sp>
          <p:nvSpPr>
            <p:cNvPr id="12311" name="Freeform 6"/>
            <p:cNvSpPr>
              <a:spLocks/>
            </p:cNvSpPr>
            <p:nvPr/>
          </p:nvSpPr>
          <p:spPr bwMode="auto">
            <a:xfrm rot="8396169">
              <a:off x="2806" y="3026"/>
              <a:ext cx="138" cy="276"/>
            </a:xfrm>
            <a:custGeom>
              <a:avLst/>
              <a:gdLst>
                <a:gd name="T0" fmla="*/ 138 w 138"/>
                <a:gd name="T1" fmla="*/ 0 h 276"/>
                <a:gd name="T2" fmla="*/ 0 w 138"/>
                <a:gd name="T3" fmla="*/ 162 h 276"/>
                <a:gd name="T4" fmla="*/ 138 w 138"/>
                <a:gd name="T5" fmla="*/ 276 h 276"/>
                <a:gd name="T6" fmla="*/ 132 w 138"/>
                <a:gd name="T7" fmla="*/ 270 h 2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8" h="276">
                  <a:moveTo>
                    <a:pt x="138" y="0"/>
                  </a:moveTo>
                  <a:lnTo>
                    <a:pt x="0" y="162"/>
                  </a:lnTo>
                  <a:lnTo>
                    <a:pt x="138" y="276"/>
                  </a:lnTo>
                  <a:lnTo>
                    <a:pt x="132" y="27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12" name="Freeform 7"/>
            <p:cNvSpPr>
              <a:spLocks/>
            </p:cNvSpPr>
            <p:nvPr/>
          </p:nvSpPr>
          <p:spPr bwMode="auto">
            <a:xfrm>
              <a:off x="2728" y="1568"/>
              <a:ext cx="9" cy="1744"/>
            </a:xfrm>
            <a:custGeom>
              <a:avLst/>
              <a:gdLst>
                <a:gd name="T0" fmla="*/ 0 w 9"/>
                <a:gd name="T1" fmla="*/ 0 h 1744"/>
                <a:gd name="T2" fmla="*/ 9 w 9"/>
                <a:gd name="T3" fmla="*/ 1744 h 17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744">
                  <a:moveTo>
                    <a:pt x="0" y="0"/>
                  </a:moveTo>
                  <a:lnTo>
                    <a:pt x="9" y="1744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4" name="Freeform 8"/>
          <p:cNvSpPr>
            <a:spLocks/>
          </p:cNvSpPr>
          <p:nvPr/>
        </p:nvSpPr>
        <p:spPr bwMode="auto">
          <a:xfrm>
            <a:off x="1384300" y="4267200"/>
            <a:ext cx="5649913" cy="14288"/>
          </a:xfrm>
          <a:custGeom>
            <a:avLst/>
            <a:gdLst>
              <a:gd name="T0" fmla="*/ 2147483647 w 3559"/>
              <a:gd name="T1" fmla="*/ 0 h 9"/>
              <a:gd name="T2" fmla="*/ 0 w 3559"/>
              <a:gd name="T3" fmla="*/ 2147483647 h 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559" h="9">
                <a:moveTo>
                  <a:pt x="3559" y="0"/>
                </a:moveTo>
                <a:lnTo>
                  <a:pt x="0" y="9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5" name="Freeform 9"/>
          <p:cNvSpPr>
            <a:spLocks/>
          </p:cNvSpPr>
          <p:nvPr/>
        </p:nvSpPr>
        <p:spPr bwMode="auto">
          <a:xfrm>
            <a:off x="4979988" y="1511300"/>
            <a:ext cx="2054225" cy="2781300"/>
          </a:xfrm>
          <a:custGeom>
            <a:avLst/>
            <a:gdLst>
              <a:gd name="T0" fmla="*/ 2147483647 w 1294"/>
              <a:gd name="T1" fmla="*/ 2147483647 h 1752"/>
              <a:gd name="T2" fmla="*/ 0 w 1294"/>
              <a:gd name="T3" fmla="*/ 0 h 175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94" h="1752">
                <a:moveTo>
                  <a:pt x="1294" y="1752"/>
                </a:moveTo>
                <a:lnTo>
                  <a:pt x="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6" name="Freeform 10"/>
          <p:cNvSpPr>
            <a:spLocks/>
          </p:cNvSpPr>
          <p:nvPr/>
        </p:nvSpPr>
        <p:spPr bwMode="auto">
          <a:xfrm rot="8396169" flipH="1">
            <a:off x="4835525" y="1555750"/>
            <a:ext cx="247650" cy="273050"/>
          </a:xfrm>
          <a:custGeom>
            <a:avLst/>
            <a:gdLst>
              <a:gd name="T0" fmla="*/ 0 w 156"/>
              <a:gd name="T1" fmla="*/ 2147483647 h 172"/>
              <a:gd name="T2" fmla="*/ 0 w 156"/>
              <a:gd name="T3" fmla="*/ 0 h 172"/>
              <a:gd name="T4" fmla="*/ 2147483647 w 156"/>
              <a:gd name="T5" fmla="*/ 0 h 1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" h="172">
                <a:moveTo>
                  <a:pt x="0" y="172"/>
                </a:moveTo>
                <a:lnTo>
                  <a:pt x="0" y="0"/>
                </a:lnTo>
                <a:lnTo>
                  <a:pt x="156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1103313" y="43068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4760913" y="4267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graphicFrame>
        <p:nvGraphicFramePr>
          <p:cNvPr id="259085" name="Object 13"/>
          <p:cNvGraphicFramePr>
            <a:graphicFrameLocks noChangeAspect="1"/>
          </p:cNvGraphicFramePr>
          <p:nvPr/>
        </p:nvGraphicFramePr>
        <p:xfrm>
          <a:off x="381000" y="1905000"/>
          <a:ext cx="2678113" cy="688975"/>
        </p:xfrm>
        <a:graphic>
          <a:graphicData uri="http://schemas.openxmlformats.org/presentationml/2006/ole">
            <p:oleObj spid="_x0000_s7170" name="Формула" r:id="rId5" imgW="889000" imgH="228600" progId="Equation.3">
              <p:embed/>
            </p:oleObj>
          </a:graphicData>
        </a:graphic>
      </p:graphicFrame>
      <p:graphicFrame>
        <p:nvGraphicFramePr>
          <p:cNvPr id="259086" name="Object 14"/>
          <p:cNvGraphicFramePr>
            <a:graphicFrameLocks noChangeAspect="1"/>
          </p:cNvGraphicFramePr>
          <p:nvPr/>
        </p:nvGraphicFramePr>
        <p:xfrm>
          <a:off x="6248400" y="1905000"/>
          <a:ext cx="2538413" cy="703263"/>
        </p:xfrm>
        <a:graphic>
          <a:graphicData uri="http://schemas.openxmlformats.org/presentationml/2006/ole">
            <p:oleObj spid="_x0000_s7171" name="Формула" r:id="rId6" imgW="825500" imgH="228600" progId="Equation.3">
              <p:embed/>
            </p:oleObj>
          </a:graphicData>
        </a:graphic>
      </p:graphicFrame>
      <p:graphicFrame>
        <p:nvGraphicFramePr>
          <p:cNvPr id="259087" name="Object 15"/>
          <p:cNvGraphicFramePr>
            <a:graphicFrameLocks noChangeAspect="1"/>
          </p:cNvGraphicFramePr>
          <p:nvPr/>
        </p:nvGraphicFramePr>
        <p:xfrm>
          <a:off x="3429000" y="5334000"/>
          <a:ext cx="2606675" cy="722313"/>
        </p:xfrm>
        <a:graphic>
          <a:graphicData uri="http://schemas.openxmlformats.org/presentationml/2006/ole">
            <p:oleObj spid="_x0000_s7172" name="Формула" r:id="rId7" imgW="825500" imgH="228600" progId="Equation.3">
              <p:embed/>
            </p:oleObj>
          </a:graphicData>
        </a:graphic>
      </p:graphicFrame>
      <p:sp>
        <p:nvSpPr>
          <p:cNvPr id="12303" name="Text Box 17"/>
          <p:cNvSpPr txBox="1">
            <a:spLocks noChangeArrowheads="1"/>
          </p:cNvSpPr>
          <p:nvPr/>
        </p:nvSpPr>
        <p:spPr bwMode="auto">
          <a:xfrm>
            <a:off x="2743200" y="4267200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16</a:t>
            </a:r>
          </a:p>
        </p:txBody>
      </p:sp>
      <p:sp>
        <p:nvSpPr>
          <p:cNvPr id="12304" name="Text Box 18"/>
          <p:cNvSpPr txBox="1">
            <a:spLocks noChangeArrowheads="1"/>
          </p:cNvSpPr>
          <p:nvPr/>
        </p:nvSpPr>
        <p:spPr bwMode="auto">
          <a:xfrm>
            <a:off x="5943600" y="42672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9</a:t>
            </a:r>
          </a:p>
        </p:txBody>
      </p:sp>
      <p:sp>
        <p:nvSpPr>
          <p:cNvPr id="259091" name="Text Box 19"/>
          <p:cNvSpPr txBox="1">
            <a:spLocks noChangeArrowheads="1"/>
          </p:cNvSpPr>
          <p:nvPr/>
        </p:nvSpPr>
        <p:spPr bwMode="auto">
          <a:xfrm>
            <a:off x="2819400" y="25146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259092" name="Text Box 20"/>
          <p:cNvSpPr txBox="1">
            <a:spLocks noChangeArrowheads="1"/>
          </p:cNvSpPr>
          <p:nvPr/>
        </p:nvSpPr>
        <p:spPr bwMode="auto">
          <a:xfrm>
            <a:off x="5910263" y="2624138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</a:p>
        </p:txBody>
      </p:sp>
      <p:sp>
        <p:nvSpPr>
          <p:cNvPr id="259093" name="Text Box 21"/>
          <p:cNvSpPr txBox="1">
            <a:spLocks noChangeArrowheads="1"/>
          </p:cNvSpPr>
          <p:nvPr/>
        </p:nvSpPr>
        <p:spPr bwMode="auto">
          <a:xfrm>
            <a:off x="4495800" y="28194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</a:t>
            </a:r>
          </a:p>
        </p:txBody>
      </p:sp>
      <p:graphicFrame>
        <p:nvGraphicFramePr>
          <p:cNvPr id="12310" name="Object 23"/>
          <p:cNvGraphicFramePr>
            <a:graphicFrameLocks noChangeAspect="1"/>
          </p:cNvGraphicFramePr>
          <p:nvPr/>
        </p:nvGraphicFramePr>
        <p:xfrm>
          <a:off x="7467600" y="457200"/>
          <a:ext cx="1454150" cy="474663"/>
        </p:xfrm>
        <a:graphic>
          <a:graphicData uri="http://schemas.openxmlformats.org/presentationml/2006/ole">
            <p:oleObj spid="_x0000_s7173" name="Формула" r:id="rId8" imgW="622030" imgH="203112" progId="Equation.3">
              <p:embed/>
            </p:oleObj>
          </a:graphicData>
        </a:graphic>
      </p:graphicFrame>
      <p:pic>
        <p:nvPicPr>
          <p:cNvPr id="26" name="Рисунок 25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786" y="500042"/>
            <a:ext cx="214314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>
            <a:stCxn id="12295" idx="1"/>
            <a:endCxn id="12297" idx="0"/>
          </p:cNvCxnSpPr>
          <p:nvPr/>
        </p:nvCxnSpPr>
        <p:spPr>
          <a:xfrm flipH="1">
            <a:off x="1313657" y="1511300"/>
            <a:ext cx="3666331" cy="2795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2295" idx="1"/>
          </p:cNvCxnSpPr>
          <p:nvPr/>
        </p:nvCxnSpPr>
        <p:spPr>
          <a:xfrm>
            <a:off x="4979988" y="1511300"/>
            <a:ext cx="2020904" cy="2774956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2297" idx="0"/>
            <a:endCxn id="12298" idx="0"/>
          </p:cNvCxnSpPr>
          <p:nvPr/>
        </p:nvCxnSpPr>
        <p:spPr>
          <a:xfrm rot="5400000" flipH="1" flipV="1">
            <a:off x="3127772" y="2453085"/>
            <a:ext cx="39688" cy="3667919"/>
          </a:xfrm>
          <a:prstGeom prst="line">
            <a:avLst/>
          </a:prstGeom>
          <a:ln w="889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2298" idx="0"/>
          </p:cNvCxnSpPr>
          <p:nvPr/>
        </p:nvCxnSpPr>
        <p:spPr>
          <a:xfrm rot="16200000" flipH="1">
            <a:off x="5981706" y="3267070"/>
            <a:ext cx="19056" cy="2019316"/>
          </a:xfrm>
          <a:prstGeom prst="line">
            <a:avLst/>
          </a:prstGeom>
          <a:ln w="857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285853" y="4357694"/>
            <a:ext cx="5715041" cy="3"/>
          </a:xfrm>
          <a:prstGeom prst="line">
            <a:avLst/>
          </a:prstGeom>
          <a:ln w="69850">
            <a:solidFill>
              <a:srgbClr val="7030A0"/>
            </a:solidFill>
          </a:ln>
          <a:effectLst>
            <a:outerShdw blurRad="152400" dist="63500" dir="5400000" algn="ctr" rotWithShape="0">
              <a:schemeClr val="accent5">
                <a:lumMod val="60000"/>
                <a:lumOff val="40000"/>
                <a:alpha val="86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59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5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59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25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259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91" grpId="0"/>
      <p:bldP spid="259092" grpId="0"/>
      <p:bldP spid="25909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477000" y="3124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endParaRPr lang="ru-RU" sz="280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76600" y="1219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endParaRPr lang="ru-RU" sz="280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 rot="-1569045">
            <a:off x="533400" y="1905000"/>
            <a:ext cx="5649913" cy="2794000"/>
            <a:chOff x="872" y="944"/>
            <a:chExt cx="3559" cy="1760"/>
          </a:xfrm>
        </p:grpSpPr>
        <p:sp>
          <p:nvSpPr>
            <p:cNvPr id="13335" name="Freeform 8"/>
            <p:cNvSpPr>
              <a:spLocks/>
            </p:cNvSpPr>
            <p:nvPr/>
          </p:nvSpPr>
          <p:spPr bwMode="auto">
            <a:xfrm>
              <a:off x="872" y="2688"/>
              <a:ext cx="3559" cy="9"/>
            </a:xfrm>
            <a:custGeom>
              <a:avLst/>
              <a:gdLst>
                <a:gd name="T0" fmla="*/ 3559 w 3559"/>
                <a:gd name="T1" fmla="*/ 0 h 9"/>
                <a:gd name="T2" fmla="*/ 0 w 3559"/>
                <a:gd name="T3" fmla="*/ 9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59" h="9">
                  <a:moveTo>
                    <a:pt x="3559" y="0"/>
                  </a:moveTo>
                  <a:lnTo>
                    <a:pt x="0" y="9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885" y="944"/>
              <a:ext cx="3546" cy="1760"/>
              <a:chOff x="885" y="944"/>
              <a:chExt cx="3546" cy="1760"/>
            </a:xfrm>
          </p:grpSpPr>
          <p:sp>
            <p:nvSpPr>
              <p:cNvPr id="13337" name="Freeform 4"/>
              <p:cNvSpPr>
                <a:spLocks/>
              </p:cNvSpPr>
              <p:nvPr/>
            </p:nvSpPr>
            <p:spPr bwMode="auto">
              <a:xfrm>
                <a:off x="885" y="948"/>
                <a:ext cx="2252" cy="1739"/>
              </a:xfrm>
              <a:custGeom>
                <a:avLst/>
                <a:gdLst>
                  <a:gd name="T0" fmla="*/ 2252 w 2252"/>
                  <a:gd name="T1" fmla="*/ 0 h 1739"/>
                  <a:gd name="T2" fmla="*/ 0 w 2252"/>
                  <a:gd name="T3" fmla="*/ 1739 h 17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252" h="1739">
                    <a:moveTo>
                      <a:pt x="2252" y="0"/>
                    </a:moveTo>
                    <a:lnTo>
                      <a:pt x="0" y="1739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135" y="944"/>
                <a:ext cx="216" cy="1744"/>
                <a:chOff x="2728" y="1568"/>
                <a:chExt cx="216" cy="1744"/>
              </a:xfrm>
            </p:grpSpPr>
            <p:sp>
              <p:nvSpPr>
                <p:cNvPr id="13341" name="Freeform 6"/>
                <p:cNvSpPr>
                  <a:spLocks/>
                </p:cNvSpPr>
                <p:nvPr/>
              </p:nvSpPr>
              <p:spPr bwMode="auto">
                <a:xfrm rot="8396169">
                  <a:off x="2806" y="3026"/>
                  <a:ext cx="138" cy="276"/>
                </a:xfrm>
                <a:custGeom>
                  <a:avLst/>
                  <a:gdLst>
                    <a:gd name="T0" fmla="*/ 138 w 138"/>
                    <a:gd name="T1" fmla="*/ 0 h 276"/>
                    <a:gd name="T2" fmla="*/ 0 w 138"/>
                    <a:gd name="T3" fmla="*/ 162 h 276"/>
                    <a:gd name="T4" fmla="*/ 138 w 138"/>
                    <a:gd name="T5" fmla="*/ 276 h 276"/>
                    <a:gd name="T6" fmla="*/ 132 w 138"/>
                    <a:gd name="T7" fmla="*/ 270 h 27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38" h="276">
                      <a:moveTo>
                        <a:pt x="138" y="0"/>
                      </a:moveTo>
                      <a:lnTo>
                        <a:pt x="0" y="162"/>
                      </a:lnTo>
                      <a:lnTo>
                        <a:pt x="138" y="276"/>
                      </a:lnTo>
                      <a:lnTo>
                        <a:pt x="132" y="270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2" name="Freeform 7"/>
                <p:cNvSpPr>
                  <a:spLocks/>
                </p:cNvSpPr>
                <p:nvPr/>
              </p:nvSpPr>
              <p:spPr bwMode="auto">
                <a:xfrm>
                  <a:off x="2728" y="1568"/>
                  <a:ext cx="9" cy="1744"/>
                </a:xfrm>
                <a:custGeom>
                  <a:avLst/>
                  <a:gdLst>
                    <a:gd name="T0" fmla="*/ 0 w 9"/>
                    <a:gd name="T1" fmla="*/ 0 h 1744"/>
                    <a:gd name="T2" fmla="*/ 9 w 9"/>
                    <a:gd name="T3" fmla="*/ 1744 h 1744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9" h="1744">
                      <a:moveTo>
                        <a:pt x="0" y="0"/>
                      </a:moveTo>
                      <a:lnTo>
                        <a:pt x="9" y="1744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39" name="Freeform 9"/>
              <p:cNvSpPr>
                <a:spLocks/>
              </p:cNvSpPr>
              <p:nvPr/>
            </p:nvSpPr>
            <p:spPr bwMode="auto">
              <a:xfrm>
                <a:off x="3137" y="952"/>
                <a:ext cx="1294" cy="1752"/>
              </a:xfrm>
              <a:custGeom>
                <a:avLst/>
                <a:gdLst>
                  <a:gd name="T0" fmla="*/ 1294 w 1294"/>
                  <a:gd name="T1" fmla="*/ 1752 h 1752"/>
                  <a:gd name="T2" fmla="*/ 0 w 1294"/>
                  <a:gd name="T3" fmla="*/ 0 h 175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94" h="1752">
                    <a:moveTo>
                      <a:pt x="1294" y="1752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0" name="Freeform 10"/>
              <p:cNvSpPr>
                <a:spLocks/>
              </p:cNvSpPr>
              <p:nvPr/>
            </p:nvSpPr>
            <p:spPr bwMode="auto">
              <a:xfrm rot="8396169" flipH="1">
                <a:off x="3046" y="980"/>
                <a:ext cx="156" cy="172"/>
              </a:xfrm>
              <a:custGeom>
                <a:avLst/>
                <a:gdLst>
                  <a:gd name="T0" fmla="*/ 0 w 156"/>
                  <a:gd name="T1" fmla="*/ 172 h 172"/>
                  <a:gd name="T2" fmla="*/ 0 w 156"/>
                  <a:gd name="T3" fmla="*/ 0 h 172"/>
                  <a:gd name="T4" fmla="*/ 156 w 156"/>
                  <a:gd name="T5" fmla="*/ 0 h 17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172">
                    <a:moveTo>
                      <a:pt x="0" y="172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317" name="Text Box 11"/>
          <p:cNvSpPr txBox="1">
            <a:spLocks noChangeArrowheads="1"/>
          </p:cNvSpPr>
          <p:nvPr/>
        </p:nvSpPr>
        <p:spPr bwMode="auto">
          <a:xfrm>
            <a:off x="9906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13318" name="Text Box 12"/>
          <p:cNvSpPr txBox="1">
            <a:spLocks noChangeArrowheads="1"/>
          </p:cNvSpPr>
          <p:nvPr/>
        </p:nvSpPr>
        <p:spPr bwMode="auto">
          <a:xfrm>
            <a:off x="4435475" y="4191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graphicFrame>
        <p:nvGraphicFramePr>
          <p:cNvPr id="261133" name="Object 13"/>
          <p:cNvGraphicFramePr>
            <a:graphicFrameLocks noChangeAspect="1"/>
          </p:cNvGraphicFramePr>
          <p:nvPr/>
        </p:nvGraphicFramePr>
        <p:xfrm>
          <a:off x="152400" y="2438400"/>
          <a:ext cx="2678113" cy="688975"/>
        </p:xfrm>
        <a:graphic>
          <a:graphicData uri="http://schemas.openxmlformats.org/presentationml/2006/ole">
            <p:oleObj spid="_x0000_s8194" name="Формула" r:id="rId5" imgW="889000" imgH="228600" progId="Equation.3">
              <p:embed/>
            </p:oleObj>
          </a:graphicData>
        </a:graphic>
      </p:graphicFrame>
      <p:graphicFrame>
        <p:nvGraphicFramePr>
          <p:cNvPr id="261134" name="Object 14"/>
          <p:cNvGraphicFramePr>
            <a:graphicFrameLocks noChangeAspect="1"/>
          </p:cNvGraphicFramePr>
          <p:nvPr/>
        </p:nvGraphicFramePr>
        <p:xfrm>
          <a:off x="6248400" y="1905000"/>
          <a:ext cx="2538413" cy="703263"/>
        </p:xfrm>
        <a:graphic>
          <a:graphicData uri="http://schemas.openxmlformats.org/presentationml/2006/ole">
            <p:oleObj spid="_x0000_s8195" name="Формула" r:id="rId6" imgW="825500" imgH="228600" progId="Equation.3">
              <p:embed/>
            </p:oleObj>
          </a:graphicData>
        </a:graphic>
      </p:graphicFrame>
      <p:graphicFrame>
        <p:nvGraphicFramePr>
          <p:cNvPr id="261135" name="Object 15"/>
          <p:cNvGraphicFramePr>
            <a:graphicFrameLocks noChangeAspect="1"/>
          </p:cNvGraphicFramePr>
          <p:nvPr/>
        </p:nvGraphicFramePr>
        <p:xfrm>
          <a:off x="4724400" y="4800600"/>
          <a:ext cx="2606675" cy="722313"/>
        </p:xfrm>
        <a:graphic>
          <a:graphicData uri="http://schemas.openxmlformats.org/presentationml/2006/ole">
            <p:oleObj spid="_x0000_s8196" name="Формула" r:id="rId7" imgW="825500" imgH="228600" progId="Equation.3">
              <p:embed/>
            </p:oleObj>
          </a:graphicData>
        </a:graphic>
      </p:graphicFrame>
      <p:sp>
        <p:nvSpPr>
          <p:cNvPr id="13323" name="Text Box 17"/>
          <p:cNvSpPr txBox="1">
            <a:spLocks noChangeArrowheads="1"/>
          </p:cNvSpPr>
          <p:nvPr/>
        </p:nvSpPr>
        <p:spPr bwMode="auto">
          <a:xfrm>
            <a:off x="2895600" y="4876800"/>
            <a:ext cx="58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18</a:t>
            </a:r>
          </a:p>
        </p:txBody>
      </p:sp>
      <p:sp>
        <p:nvSpPr>
          <p:cNvPr id="13324" name="Text Box 18"/>
          <p:cNvSpPr txBox="1">
            <a:spLocks noChangeArrowheads="1"/>
          </p:cNvSpPr>
          <p:nvPr/>
        </p:nvSpPr>
        <p:spPr bwMode="auto">
          <a:xfrm>
            <a:off x="5638800" y="3581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2</a:t>
            </a:r>
          </a:p>
        </p:txBody>
      </p:sp>
      <p:sp>
        <p:nvSpPr>
          <p:cNvPr id="261141" name="Text Box 21"/>
          <p:cNvSpPr txBox="1">
            <a:spLocks noChangeArrowheads="1"/>
          </p:cNvSpPr>
          <p:nvPr/>
        </p:nvSpPr>
        <p:spPr bwMode="auto">
          <a:xfrm>
            <a:off x="3760788" y="2895600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181600" y="2133600"/>
            <a:ext cx="862013" cy="457200"/>
            <a:chOff x="3264" y="1344"/>
            <a:chExt cx="543" cy="288"/>
          </a:xfrm>
        </p:grpSpPr>
        <p:sp>
          <p:nvSpPr>
            <p:cNvPr id="261140" name="Text Box 20"/>
            <p:cNvSpPr txBox="1">
              <a:spLocks noChangeArrowheads="1"/>
            </p:cNvSpPr>
            <p:nvPr/>
          </p:nvSpPr>
          <p:spPr bwMode="auto">
            <a:xfrm>
              <a:off x="3264" y="1344"/>
              <a:ext cx="54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ru-RU" sz="24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2  10</a:t>
              </a:r>
            </a:p>
          </p:txBody>
        </p:sp>
        <p:sp>
          <p:nvSpPr>
            <p:cNvPr id="13334" name="Freeform 24"/>
            <p:cNvSpPr>
              <a:spLocks/>
            </p:cNvSpPr>
            <p:nvPr/>
          </p:nvSpPr>
          <p:spPr bwMode="auto">
            <a:xfrm>
              <a:off x="3456" y="1344"/>
              <a:ext cx="296" cy="240"/>
            </a:xfrm>
            <a:custGeom>
              <a:avLst/>
              <a:gdLst>
                <a:gd name="T0" fmla="*/ 0 w 296"/>
                <a:gd name="T1" fmla="*/ 48 h 240"/>
                <a:gd name="T2" fmla="*/ 48 w 296"/>
                <a:gd name="T3" fmla="*/ 240 h 240"/>
                <a:gd name="T4" fmla="*/ 48 w 296"/>
                <a:gd name="T5" fmla="*/ 0 h 240"/>
                <a:gd name="T6" fmla="*/ 296 w 296"/>
                <a:gd name="T7" fmla="*/ 0 h 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6" h="240">
                  <a:moveTo>
                    <a:pt x="0" y="48"/>
                  </a:moveTo>
                  <a:lnTo>
                    <a:pt x="48" y="240"/>
                  </a:lnTo>
                  <a:lnTo>
                    <a:pt x="48" y="0"/>
                  </a:lnTo>
                  <a:lnTo>
                    <a:pt x="296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1524000" y="3581400"/>
            <a:ext cx="862013" cy="457200"/>
            <a:chOff x="3264" y="1344"/>
            <a:chExt cx="543" cy="288"/>
          </a:xfrm>
        </p:grpSpPr>
        <p:sp>
          <p:nvSpPr>
            <p:cNvPr id="261147" name="Text Box 27"/>
            <p:cNvSpPr txBox="1">
              <a:spLocks noChangeArrowheads="1"/>
            </p:cNvSpPr>
            <p:nvPr/>
          </p:nvSpPr>
          <p:spPr bwMode="auto">
            <a:xfrm>
              <a:off x="3264" y="1344"/>
              <a:ext cx="54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ru-RU" sz="2400" b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6  10</a:t>
              </a:r>
            </a:p>
          </p:txBody>
        </p:sp>
        <p:sp>
          <p:nvSpPr>
            <p:cNvPr id="13332" name="Freeform 28"/>
            <p:cNvSpPr>
              <a:spLocks/>
            </p:cNvSpPr>
            <p:nvPr/>
          </p:nvSpPr>
          <p:spPr bwMode="auto">
            <a:xfrm>
              <a:off x="3456" y="1344"/>
              <a:ext cx="296" cy="240"/>
            </a:xfrm>
            <a:custGeom>
              <a:avLst/>
              <a:gdLst>
                <a:gd name="T0" fmla="*/ 0 w 296"/>
                <a:gd name="T1" fmla="*/ 48 h 240"/>
                <a:gd name="T2" fmla="*/ 48 w 296"/>
                <a:gd name="T3" fmla="*/ 240 h 240"/>
                <a:gd name="T4" fmla="*/ 48 w 296"/>
                <a:gd name="T5" fmla="*/ 0 h 240"/>
                <a:gd name="T6" fmla="*/ 296 w 296"/>
                <a:gd name="T7" fmla="*/ 0 h 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6" h="240">
                  <a:moveTo>
                    <a:pt x="0" y="48"/>
                  </a:moveTo>
                  <a:lnTo>
                    <a:pt x="48" y="240"/>
                  </a:lnTo>
                  <a:lnTo>
                    <a:pt x="48" y="0"/>
                  </a:lnTo>
                  <a:lnTo>
                    <a:pt x="296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3330" name="Object 31"/>
          <p:cNvGraphicFramePr>
            <a:graphicFrameLocks noChangeAspect="1"/>
          </p:cNvGraphicFramePr>
          <p:nvPr/>
        </p:nvGraphicFramePr>
        <p:xfrm>
          <a:off x="7315200" y="381000"/>
          <a:ext cx="1454150" cy="474663"/>
        </p:xfrm>
        <a:graphic>
          <a:graphicData uri="http://schemas.openxmlformats.org/presentationml/2006/ole">
            <p:oleObj spid="_x0000_s8197" name="Формула" r:id="rId8" imgW="622030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6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1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6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1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1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26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ГБОУ СОШ №122 Троицкая Е.Ю.</a:t>
            </a:r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6477000" y="3124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endParaRPr lang="ru-RU" sz="2800"/>
          </a:p>
        </p:txBody>
      </p:sp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3276600" y="1219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endParaRPr lang="ru-RU" sz="280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 rot="-1569045">
            <a:off x="533400" y="1905000"/>
            <a:ext cx="5649913" cy="2794000"/>
            <a:chOff x="872" y="944"/>
            <a:chExt cx="3559" cy="1760"/>
          </a:xfrm>
        </p:grpSpPr>
        <p:sp>
          <p:nvSpPr>
            <p:cNvPr id="6165" name="Freeform 8"/>
            <p:cNvSpPr>
              <a:spLocks/>
            </p:cNvSpPr>
            <p:nvPr/>
          </p:nvSpPr>
          <p:spPr bwMode="auto">
            <a:xfrm>
              <a:off x="872" y="2688"/>
              <a:ext cx="3559" cy="9"/>
            </a:xfrm>
            <a:custGeom>
              <a:avLst/>
              <a:gdLst>
                <a:gd name="T0" fmla="*/ 3559 w 3559"/>
                <a:gd name="T1" fmla="*/ 0 h 9"/>
                <a:gd name="T2" fmla="*/ 0 w 3559"/>
                <a:gd name="T3" fmla="*/ 9 h 9"/>
                <a:gd name="T4" fmla="*/ 0 60000 65536"/>
                <a:gd name="T5" fmla="*/ 0 60000 65536"/>
                <a:gd name="T6" fmla="*/ 0 w 3559"/>
                <a:gd name="T7" fmla="*/ 0 h 9"/>
                <a:gd name="T8" fmla="*/ 3559 w 3559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59" h="9">
                  <a:moveTo>
                    <a:pt x="3559" y="0"/>
                  </a:moveTo>
                  <a:lnTo>
                    <a:pt x="0" y="9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885" y="944"/>
              <a:ext cx="3546" cy="1760"/>
              <a:chOff x="885" y="944"/>
              <a:chExt cx="3546" cy="1760"/>
            </a:xfrm>
          </p:grpSpPr>
          <p:sp>
            <p:nvSpPr>
              <p:cNvPr id="6167" name="Freeform 4"/>
              <p:cNvSpPr>
                <a:spLocks/>
              </p:cNvSpPr>
              <p:nvPr/>
            </p:nvSpPr>
            <p:spPr bwMode="auto">
              <a:xfrm>
                <a:off x="885" y="948"/>
                <a:ext cx="2252" cy="1739"/>
              </a:xfrm>
              <a:custGeom>
                <a:avLst/>
                <a:gdLst>
                  <a:gd name="T0" fmla="*/ 2252 w 2252"/>
                  <a:gd name="T1" fmla="*/ 0 h 1739"/>
                  <a:gd name="T2" fmla="*/ 0 w 2252"/>
                  <a:gd name="T3" fmla="*/ 1739 h 1739"/>
                  <a:gd name="T4" fmla="*/ 0 60000 65536"/>
                  <a:gd name="T5" fmla="*/ 0 60000 65536"/>
                  <a:gd name="T6" fmla="*/ 0 w 2252"/>
                  <a:gd name="T7" fmla="*/ 0 h 1739"/>
                  <a:gd name="T8" fmla="*/ 2252 w 2252"/>
                  <a:gd name="T9" fmla="*/ 1739 h 17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252" h="1739">
                    <a:moveTo>
                      <a:pt x="2252" y="0"/>
                    </a:moveTo>
                    <a:lnTo>
                      <a:pt x="0" y="173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135" y="944"/>
                <a:ext cx="216" cy="1744"/>
                <a:chOff x="2728" y="1568"/>
                <a:chExt cx="216" cy="1744"/>
              </a:xfrm>
            </p:grpSpPr>
            <p:sp>
              <p:nvSpPr>
                <p:cNvPr id="6171" name="Freeform 6"/>
                <p:cNvSpPr>
                  <a:spLocks/>
                </p:cNvSpPr>
                <p:nvPr/>
              </p:nvSpPr>
              <p:spPr bwMode="auto">
                <a:xfrm rot="8396169">
                  <a:off x="2806" y="3026"/>
                  <a:ext cx="138" cy="276"/>
                </a:xfrm>
                <a:custGeom>
                  <a:avLst/>
                  <a:gdLst>
                    <a:gd name="T0" fmla="*/ 138 w 138"/>
                    <a:gd name="T1" fmla="*/ 0 h 276"/>
                    <a:gd name="T2" fmla="*/ 0 w 138"/>
                    <a:gd name="T3" fmla="*/ 162 h 276"/>
                    <a:gd name="T4" fmla="*/ 138 w 138"/>
                    <a:gd name="T5" fmla="*/ 276 h 276"/>
                    <a:gd name="T6" fmla="*/ 132 w 138"/>
                    <a:gd name="T7" fmla="*/ 270 h 27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38"/>
                    <a:gd name="T13" fmla="*/ 0 h 276"/>
                    <a:gd name="T14" fmla="*/ 138 w 138"/>
                    <a:gd name="T15" fmla="*/ 276 h 27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38" h="276">
                      <a:moveTo>
                        <a:pt x="138" y="0"/>
                      </a:moveTo>
                      <a:lnTo>
                        <a:pt x="0" y="162"/>
                      </a:lnTo>
                      <a:lnTo>
                        <a:pt x="138" y="276"/>
                      </a:lnTo>
                      <a:lnTo>
                        <a:pt x="132" y="27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72" name="Freeform 7"/>
                <p:cNvSpPr>
                  <a:spLocks/>
                </p:cNvSpPr>
                <p:nvPr/>
              </p:nvSpPr>
              <p:spPr bwMode="auto">
                <a:xfrm>
                  <a:off x="2728" y="1568"/>
                  <a:ext cx="9" cy="1744"/>
                </a:xfrm>
                <a:custGeom>
                  <a:avLst/>
                  <a:gdLst>
                    <a:gd name="T0" fmla="*/ 0 w 9"/>
                    <a:gd name="T1" fmla="*/ 0 h 1744"/>
                    <a:gd name="T2" fmla="*/ 9 w 9"/>
                    <a:gd name="T3" fmla="*/ 1744 h 1744"/>
                    <a:gd name="T4" fmla="*/ 0 60000 65536"/>
                    <a:gd name="T5" fmla="*/ 0 60000 65536"/>
                    <a:gd name="T6" fmla="*/ 0 w 9"/>
                    <a:gd name="T7" fmla="*/ 0 h 1744"/>
                    <a:gd name="T8" fmla="*/ 9 w 9"/>
                    <a:gd name="T9" fmla="*/ 1744 h 174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1744">
                      <a:moveTo>
                        <a:pt x="0" y="0"/>
                      </a:moveTo>
                      <a:lnTo>
                        <a:pt x="9" y="1744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69" name="Freeform 9"/>
              <p:cNvSpPr>
                <a:spLocks/>
              </p:cNvSpPr>
              <p:nvPr/>
            </p:nvSpPr>
            <p:spPr bwMode="auto">
              <a:xfrm>
                <a:off x="3137" y="952"/>
                <a:ext cx="1294" cy="1752"/>
              </a:xfrm>
              <a:custGeom>
                <a:avLst/>
                <a:gdLst>
                  <a:gd name="T0" fmla="*/ 1294 w 1294"/>
                  <a:gd name="T1" fmla="*/ 1752 h 1752"/>
                  <a:gd name="T2" fmla="*/ 0 w 1294"/>
                  <a:gd name="T3" fmla="*/ 0 h 1752"/>
                  <a:gd name="T4" fmla="*/ 0 60000 65536"/>
                  <a:gd name="T5" fmla="*/ 0 60000 65536"/>
                  <a:gd name="T6" fmla="*/ 0 w 1294"/>
                  <a:gd name="T7" fmla="*/ 0 h 1752"/>
                  <a:gd name="T8" fmla="*/ 1294 w 1294"/>
                  <a:gd name="T9" fmla="*/ 1752 h 175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94" h="1752">
                    <a:moveTo>
                      <a:pt x="1294" y="1752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10"/>
              <p:cNvSpPr>
                <a:spLocks/>
              </p:cNvSpPr>
              <p:nvPr/>
            </p:nvSpPr>
            <p:spPr bwMode="auto">
              <a:xfrm rot="8396169" flipH="1">
                <a:off x="3046" y="980"/>
                <a:ext cx="156" cy="172"/>
              </a:xfrm>
              <a:custGeom>
                <a:avLst/>
                <a:gdLst>
                  <a:gd name="T0" fmla="*/ 0 w 156"/>
                  <a:gd name="T1" fmla="*/ 172 h 172"/>
                  <a:gd name="T2" fmla="*/ 0 w 156"/>
                  <a:gd name="T3" fmla="*/ 0 h 172"/>
                  <a:gd name="T4" fmla="*/ 156 w 156"/>
                  <a:gd name="T5" fmla="*/ 0 h 172"/>
                  <a:gd name="T6" fmla="*/ 0 60000 65536"/>
                  <a:gd name="T7" fmla="*/ 0 60000 65536"/>
                  <a:gd name="T8" fmla="*/ 0 60000 65536"/>
                  <a:gd name="T9" fmla="*/ 0 w 156"/>
                  <a:gd name="T10" fmla="*/ 0 h 172"/>
                  <a:gd name="T11" fmla="*/ 156 w 156"/>
                  <a:gd name="T12" fmla="*/ 172 h 1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6" h="172">
                    <a:moveTo>
                      <a:pt x="0" y="172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9906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6153" name="Text Box 12"/>
          <p:cNvSpPr txBox="1">
            <a:spLocks noChangeArrowheads="1"/>
          </p:cNvSpPr>
          <p:nvPr/>
        </p:nvSpPr>
        <p:spPr bwMode="auto">
          <a:xfrm>
            <a:off x="4435475" y="4191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642910" y="428604"/>
            <a:ext cx="197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</a:rPr>
              <a:t>Задача 1.</a:t>
            </a:r>
            <a:r>
              <a:rPr lang="ru-RU" sz="3600" dirty="0">
                <a:solidFill>
                  <a:srgbClr val="0000FF"/>
                </a:solidFill>
              </a:rPr>
              <a:t>   </a:t>
            </a:r>
          </a:p>
        </p:txBody>
      </p:sp>
      <p:sp>
        <p:nvSpPr>
          <p:cNvPr id="6155" name="Text Box 17"/>
          <p:cNvSpPr txBox="1">
            <a:spLocks noChangeArrowheads="1"/>
          </p:cNvSpPr>
          <p:nvPr/>
        </p:nvSpPr>
        <p:spPr bwMode="auto">
          <a:xfrm>
            <a:off x="2895600" y="4876800"/>
            <a:ext cx="5501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/>
              <a:t>16</a:t>
            </a:r>
            <a:endParaRPr lang="ru-RU" sz="2800" dirty="0"/>
          </a:p>
        </p:txBody>
      </p:sp>
      <p:sp>
        <p:nvSpPr>
          <p:cNvPr id="6156" name="Text Box 18"/>
          <p:cNvSpPr txBox="1">
            <a:spLocks noChangeArrowheads="1"/>
          </p:cNvSpPr>
          <p:nvPr/>
        </p:nvSpPr>
        <p:spPr bwMode="auto">
          <a:xfrm>
            <a:off x="5638800" y="3581400"/>
            <a:ext cx="3674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261141" name="Text Box 21"/>
          <p:cNvSpPr txBox="1">
            <a:spLocks noChangeArrowheads="1"/>
          </p:cNvSpPr>
          <p:nvPr/>
        </p:nvSpPr>
        <p:spPr bwMode="auto">
          <a:xfrm>
            <a:off x="3760788" y="2895600"/>
            <a:ext cx="38258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1928794" y="3143248"/>
            <a:ext cx="38258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5000628" y="1857364"/>
            <a:ext cx="38258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41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715000" y="3124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514600" y="1219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endParaRPr lang="ru-RU" sz="280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-1569045">
            <a:off x="-228600" y="1905000"/>
            <a:ext cx="5649913" cy="2794000"/>
            <a:chOff x="872" y="944"/>
            <a:chExt cx="3559" cy="1760"/>
          </a:xfrm>
        </p:grpSpPr>
        <p:sp>
          <p:nvSpPr>
            <p:cNvPr id="14351" name="Freeform 5"/>
            <p:cNvSpPr>
              <a:spLocks/>
            </p:cNvSpPr>
            <p:nvPr/>
          </p:nvSpPr>
          <p:spPr bwMode="auto">
            <a:xfrm>
              <a:off x="872" y="2688"/>
              <a:ext cx="3559" cy="9"/>
            </a:xfrm>
            <a:custGeom>
              <a:avLst/>
              <a:gdLst>
                <a:gd name="T0" fmla="*/ 3559 w 3559"/>
                <a:gd name="T1" fmla="*/ 0 h 9"/>
                <a:gd name="T2" fmla="*/ 0 w 3559"/>
                <a:gd name="T3" fmla="*/ 9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59" h="9">
                  <a:moveTo>
                    <a:pt x="3559" y="0"/>
                  </a:moveTo>
                  <a:lnTo>
                    <a:pt x="0" y="9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85" y="944"/>
              <a:ext cx="3546" cy="1760"/>
              <a:chOff x="885" y="944"/>
              <a:chExt cx="3546" cy="1760"/>
            </a:xfrm>
          </p:grpSpPr>
          <p:sp>
            <p:nvSpPr>
              <p:cNvPr id="14353" name="Freeform 7"/>
              <p:cNvSpPr>
                <a:spLocks/>
              </p:cNvSpPr>
              <p:nvPr/>
            </p:nvSpPr>
            <p:spPr bwMode="auto">
              <a:xfrm>
                <a:off x="885" y="948"/>
                <a:ext cx="2252" cy="1739"/>
              </a:xfrm>
              <a:custGeom>
                <a:avLst/>
                <a:gdLst>
                  <a:gd name="T0" fmla="*/ 2252 w 2252"/>
                  <a:gd name="T1" fmla="*/ 0 h 1739"/>
                  <a:gd name="T2" fmla="*/ 0 w 2252"/>
                  <a:gd name="T3" fmla="*/ 1739 h 17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252" h="1739">
                    <a:moveTo>
                      <a:pt x="2252" y="0"/>
                    </a:moveTo>
                    <a:lnTo>
                      <a:pt x="0" y="1739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3135" y="944"/>
                <a:ext cx="216" cy="1744"/>
                <a:chOff x="2728" y="1568"/>
                <a:chExt cx="216" cy="1744"/>
              </a:xfrm>
            </p:grpSpPr>
            <p:sp>
              <p:nvSpPr>
                <p:cNvPr id="14357" name="Freeform 9"/>
                <p:cNvSpPr>
                  <a:spLocks/>
                </p:cNvSpPr>
                <p:nvPr/>
              </p:nvSpPr>
              <p:spPr bwMode="auto">
                <a:xfrm rot="8396169">
                  <a:off x="2806" y="3026"/>
                  <a:ext cx="138" cy="276"/>
                </a:xfrm>
                <a:custGeom>
                  <a:avLst/>
                  <a:gdLst>
                    <a:gd name="T0" fmla="*/ 138 w 138"/>
                    <a:gd name="T1" fmla="*/ 0 h 276"/>
                    <a:gd name="T2" fmla="*/ 0 w 138"/>
                    <a:gd name="T3" fmla="*/ 162 h 276"/>
                    <a:gd name="T4" fmla="*/ 138 w 138"/>
                    <a:gd name="T5" fmla="*/ 276 h 276"/>
                    <a:gd name="T6" fmla="*/ 132 w 138"/>
                    <a:gd name="T7" fmla="*/ 270 h 27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38" h="276">
                      <a:moveTo>
                        <a:pt x="138" y="0"/>
                      </a:moveTo>
                      <a:lnTo>
                        <a:pt x="0" y="162"/>
                      </a:lnTo>
                      <a:lnTo>
                        <a:pt x="138" y="276"/>
                      </a:lnTo>
                      <a:lnTo>
                        <a:pt x="132" y="270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58" name="Freeform 10"/>
                <p:cNvSpPr>
                  <a:spLocks/>
                </p:cNvSpPr>
                <p:nvPr/>
              </p:nvSpPr>
              <p:spPr bwMode="auto">
                <a:xfrm>
                  <a:off x="2728" y="1568"/>
                  <a:ext cx="9" cy="1744"/>
                </a:xfrm>
                <a:custGeom>
                  <a:avLst/>
                  <a:gdLst>
                    <a:gd name="T0" fmla="*/ 0 w 9"/>
                    <a:gd name="T1" fmla="*/ 0 h 1744"/>
                    <a:gd name="T2" fmla="*/ 9 w 9"/>
                    <a:gd name="T3" fmla="*/ 1744 h 1744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9" h="1744">
                      <a:moveTo>
                        <a:pt x="0" y="0"/>
                      </a:moveTo>
                      <a:lnTo>
                        <a:pt x="9" y="1744"/>
                      </a:ln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355" name="Freeform 11"/>
              <p:cNvSpPr>
                <a:spLocks/>
              </p:cNvSpPr>
              <p:nvPr/>
            </p:nvSpPr>
            <p:spPr bwMode="auto">
              <a:xfrm>
                <a:off x="3137" y="952"/>
                <a:ext cx="1294" cy="1752"/>
              </a:xfrm>
              <a:custGeom>
                <a:avLst/>
                <a:gdLst>
                  <a:gd name="T0" fmla="*/ 1294 w 1294"/>
                  <a:gd name="T1" fmla="*/ 1752 h 1752"/>
                  <a:gd name="T2" fmla="*/ 0 w 1294"/>
                  <a:gd name="T3" fmla="*/ 0 h 175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94" h="1752">
                    <a:moveTo>
                      <a:pt x="1294" y="1752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6" name="Freeform 12"/>
              <p:cNvSpPr>
                <a:spLocks/>
              </p:cNvSpPr>
              <p:nvPr/>
            </p:nvSpPr>
            <p:spPr bwMode="auto">
              <a:xfrm rot="8396169" flipH="1">
                <a:off x="3046" y="980"/>
                <a:ext cx="156" cy="172"/>
              </a:xfrm>
              <a:custGeom>
                <a:avLst/>
                <a:gdLst>
                  <a:gd name="T0" fmla="*/ 0 w 156"/>
                  <a:gd name="T1" fmla="*/ 172 h 172"/>
                  <a:gd name="T2" fmla="*/ 0 w 156"/>
                  <a:gd name="T3" fmla="*/ 0 h 172"/>
                  <a:gd name="T4" fmla="*/ 156 w 156"/>
                  <a:gd name="T5" fmla="*/ 0 h 17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172">
                    <a:moveTo>
                      <a:pt x="0" y="172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2286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14342" name="Text Box 14"/>
          <p:cNvSpPr txBox="1">
            <a:spLocks noChangeArrowheads="1"/>
          </p:cNvSpPr>
          <p:nvPr/>
        </p:nvSpPr>
        <p:spPr bwMode="auto">
          <a:xfrm>
            <a:off x="3673475" y="4191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Н</a:t>
            </a:r>
          </a:p>
        </p:txBody>
      </p:sp>
      <p:graphicFrame>
        <p:nvGraphicFramePr>
          <p:cNvPr id="279567" name="Object 15"/>
          <p:cNvGraphicFramePr>
            <a:graphicFrameLocks noChangeAspect="1"/>
          </p:cNvGraphicFramePr>
          <p:nvPr/>
        </p:nvGraphicFramePr>
        <p:xfrm>
          <a:off x="6149975" y="1082675"/>
          <a:ext cx="2198688" cy="722313"/>
        </p:xfrm>
        <a:graphic>
          <a:graphicData uri="http://schemas.openxmlformats.org/presentationml/2006/ole">
            <p:oleObj spid="_x0000_s9218" name="Формула" r:id="rId5" imgW="622030" imgH="228501" progId="Equation.3">
              <p:embed/>
            </p:oleObj>
          </a:graphicData>
        </a:graphic>
      </p:graphicFrame>
      <p:sp>
        <p:nvSpPr>
          <p:cNvPr id="14344" name="Text Box 16"/>
          <p:cNvSpPr txBox="1">
            <a:spLocks noChangeArrowheads="1"/>
          </p:cNvSpPr>
          <p:nvPr/>
        </p:nvSpPr>
        <p:spPr bwMode="auto">
          <a:xfrm>
            <a:off x="4191000" y="2057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6</a:t>
            </a:r>
          </a:p>
        </p:txBody>
      </p:sp>
      <p:sp>
        <p:nvSpPr>
          <p:cNvPr id="14345" name="Text Box 17"/>
          <p:cNvSpPr txBox="1">
            <a:spLocks noChangeArrowheads="1"/>
          </p:cNvSpPr>
          <p:nvPr/>
        </p:nvSpPr>
        <p:spPr bwMode="auto">
          <a:xfrm>
            <a:off x="4800600" y="36576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2</a:t>
            </a:r>
          </a:p>
        </p:txBody>
      </p:sp>
      <p:sp>
        <p:nvSpPr>
          <p:cNvPr id="279570" name="Text Box 18"/>
          <p:cNvSpPr txBox="1">
            <a:spLocks noChangeArrowheads="1"/>
          </p:cNvSpPr>
          <p:nvPr/>
        </p:nvSpPr>
        <p:spPr bwMode="auto">
          <a:xfrm>
            <a:off x="3657600" y="5181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279575" name="Text Box 23"/>
          <p:cNvSpPr txBox="1">
            <a:spLocks noChangeArrowheads="1"/>
          </p:cNvSpPr>
          <p:nvPr/>
        </p:nvSpPr>
        <p:spPr bwMode="auto">
          <a:xfrm>
            <a:off x="6384925" y="1066800"/>
            <a:ext cx="2759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4000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(         )</a:t>
            </a:r>
            <a:r>
              <a:rPr lang="ru-RU" sz="4000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79586" name="Text Box 34"/>
          <p:cNvSpPr txBox="1">
            <a:spLocks noChangeArrowheads="1"/>
          </p:cNvSpPr>
          <p:nvPr/>
        </p:nvSpPr>
        <p:spPr bwMode="auto">
          <a:xfrm>
            <a:off x="2133600" y="48768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79587" name="Freeform 35"/>
          <p:cNvSpPr>
            <a:spLocks/>
          </p:cNvSpPr>
          <p:nvPr/>
        </p:nvSpPr>
        <p:spPr bwMode="auto">
          <a:xfrm>
            <a:off x="685800" y="3429000"/>
            <a:ext cx="5029200" cy="2438400"/>
          </a:xfrm>
          <a:custGeom>
            <a:avLst/>
            <a:gdLst>
              <a:gd name="T0" fmla="*/ 0 w 3168"/>
              <a:gd name="T1" fmla="*/ 2147483647 h 1536"/>
              <a:gd name="T2" fmla="*/ 2147483647 w 3168"/>
              <a:gd name="T3" fmla="*/ 2147483647 h 1536"/>
              <a:gd name="T4" fmla="*/ 2147483647 w 3168"/>
              <a:gd name="T5" fmla="*/ 0 h 15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68" h="1536">
                <a:moveTo>
                  <a:pt x="0" y="1536"/>
                </a:moveTo>
                <a:cubicBezTo>
                  <a:pt x="337" y="1464"/>
                  <a:pt x="1496" y="1360"/>
                  <a:pt x="2024" y="1104"/>
                </a:cubicBezTo>
                <a:cubicBezTo>
                  <a:pt x="2552" y="848"/>
                  <a:pt x="2930" y="230"/>
                  <a:pt x="31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642910" y="428604"/>
            <a:ext cx="197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</a:rPr>
              <a:t>Задача </a:t>
            </a:r>
            <a:r>
              <a:rPr lang="ru-RU" sz="2800" dirty="0" smtClean="0">
                <a:solidFill>
                  <a:srgbClr val="0000FF"/>
                </a:solidFill>
              </a:rPr>
              <a:t>2.</a:t>
            </a:r>
            <a:r>
              <a:rPr lang="ru-RU" sz="3600" dirty="0" smtClean="0">
                <a:solidFill>
                  <a:srgbClr val="0000FF"/>
                </a:solidFill>
              </a:rPr>
              <a:t>   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9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9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9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279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70" grpId="0"/>
      <p:bldP spid="279575" grpId="0"/>
      <p:bldP spid="27958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ГБОУ СОШ №122 Троицкая Е.Ю.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5715000" y="3124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B</a:t>
            </a:r>
            <a:endParaRPr lang="ru-RU" sz="280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514600" y="1219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C</a:t>
            </a:r>
            <a:endParaRPr lang="ru-RU" sz="280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-1569045">
            <a:off x="-228600" y="1905000"/>
            <a:ext cx="5649913" cy="2794000"/>
            <a:chOff x="872" y="944"/>
            <a:chExt cx="3559" cy="1760"/>
          </a:xfrm>
        </p:grpSpPr>
        <p:sp>
          <p:nvSpPr>
            <p:cNvPr id="8218" name="Freeform 5"/>
            <p:cNvSpPr>
              <a:spLocks/>
            </p:cNvSpPr>
            <p:nvPr/>
          </p:nvSpPr>
          <p:spPr bwMode="auto">
            <a:xfrm>
              <a:off x="872" y="2688"/>
              <a:ext cx="3559" cy="9"/>
            </a:xfrm>
            <a:custGeom>
              <a:avLst/>
              <a:gdLst>
                <a:gd name="T0" fmla="*/ 3559 w 3559"/>
                <a:gd name="T1" fmla="*/ 0 h 9"/>
                <a:gd name="T2" fmla="*/ 0 w 3559"/>
                <a:gd name="T3" fmla="*/ 9 h 9"/>
                <a:gd name="T4" fmla="*/ 0 60000 65536"/>
                <a:gd name="T5" fmla="*/ 0 60000 65536"/>
                <a:gd name="T6" fmla="*/ 0 w 3559"/>
                <a:gd name="T7" fmla="*/ 0 h 9"/>
                <a:gd name="T8" fmla="*/ 3559 w 3559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59" h="9">
                  <a:moveTo>
                    <a:pt x="3559" y="0"/>
                  </a:moveTo>
                  <a:lnTo>
                    <a:pt x="0" y="9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85" y="944"/>
              <a:ext cx="3546" cy="1760"/>
              <a:chOff x="885" y="944"/>
              <a:chExt cx="3546" cy="1760"/>
            </a:xfrm>
          </p:grpSpPr>
          <p:sp>
            <p:nvSpPr>
              <p:cNvPr id="8220" name="Freeform 7"/>
              <p:cNvSpPr>
                <a:spLocks/>
              </p:cNvSpPr>
              <p:nvPr/>
            </p:nvSpPr>
            <p:spPr bwMode="auto">
              <a:xfrm>
                <a:off x="885" y="948"/>
                <a:ext cx="2252" cy="1739"/>
              </a:xfrm>
              <a:custGeom>
                <a:avLst/>
                <a:gdLst>
                  <a:gd name="T0" fmla="*/ 2252 w 2252"/>
                  <a:gd name="T1" fmla="*/ 0 h 1739"/>
                  <a:gd name="T2" fmla="*/ 0 w 2252"/>
                  <a:gd name="T3" fmla="*/ 1739 h 1739"/>
                  <a:gd name="T4" fmla="*/ 0 60000 65536"/>
                  <a:gd name="T5" fmla="*/ 0 60000 65536"/>
                  <a:gd name="T6" fmla="*/ 0 w 2252"/>
                  <a:gd name="T7" fmla="*/ 0 h 1739"/>
                  <a:gd name="T8" fmla="*/ 2252 w 2252"/>
                  <a:gd name="T9" fmla="*/ 1739 h 173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252" h="1739">
                    <a:moveTo>
                      <a:pt x="2252" y="0"/>
                    </a:moveTo>
                    <a:lnTo>
                      <a:pt x="0" y="173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3135" y="944"/>
                <a:ext cx="216" cy="1744"/>
                <a:chOff x="2728" y="1568"/>
                <a:chExt cx="216" cy="1744"/>
              </a:xfrm>
            </p:grpSpPr>
            <p:sp>
              <p:nvSpPr>
                <p:cNvPr id="8224" name="Freeform 9"/>
                <p:cNvSpPr>
                  <a:spLocks/>
                </p:cNvSpPr>
                <p:nvPr/>
              </p:nvSpPr>
              <p:spPr bwMode="auto">
                <a:xfrm rot="8396169">
                  <a:off x="2806" y="3026"/>
                  <a:ext cx="138" cy="276"/>
                </a:xfrm>
                <a:custGeom>
                  <a:avLst/>
                  <a:gdLst>
                    <a:gd name="T0" fmla="*/ 138 w 138"/>
                    <a:gd name="T1" fmla="*/ 0 h 276"/>
                    <a:gd name="T2" fmla="*/ 0 w 138"/>
                    <a:gd name="T3" fmla="*/ 162 h 276"/>
                    <a:gd name="T4" fmla="*/ 138 w 138"/>
                    <a:gd name="T5" fmla="*/ 276 h 276"/>
                    <a:gd name="T6" fmla="*/ 132 w 138"/>
                    <a:gd name="T7" fmla="*/ 270 h 27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38"/>
                    <a:gd name="T13" fmla="*/ 0 h 276"/>
                    <a:gd name="T14" fmla="*/ 138 w 138"/>
                    <a:gd name="T15" fmla="*/ 276 h 27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38" h="276">
                      <a:moveTo>
                        <a:pt x="138" y="0"/>
                      </a:moveTo>
                      <a:lnTo>
                        <a:pt x="0" y="162"/>
                      </a:lnTo>
                      <a:lnTo>
                        <a:pt x="138" y="276"/>
                      </a:lnTo>
                      <a:lnTo>
                        <a:pt x="132" y="27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5" name="Freeform 10"/>
                <p:cNvSpPr>
                  <a:spLocks/>
                </p:cNvSpPr>
                <p:nvPr/>
              </p:nvSpPr>
              <p:spPr bwMode="auto">
                <a:xfrm>
                  <a:off x="2728" y="1568"/>
                  <a:ext cx="9" cy="1744"/>
                </a:xfrm>
                <a:custGeom>
                  <a:avLst/>
                  <a:gdLst>
                    <a:gd name="T0" fmla="*/ 0 w 9"/>
                    <a:gd name="T1" fmla="*/ 0 h 1744"/>
                    <a:gd name="T2" fmla="*/ 9 w 9"/>
                    <a:gd name="T3" fmla="*/ 1744 h 1744"/>
                    <a:gd name="T4" fmla="*/ 0 60000 65536"/>
                    <a:gd name="T5" fmla="*/ 0 60000 65536"/>
                    <a:gd name="T6" fmla="*/ 0 w 9"/>
                    <a:gd name="T7" fmla="*/ 0 h 1744"/>
                    <a:gd name="T8" fmla="*/ 9 w 9"/>
                    <a:gd name="T9" fmla="*/ 1744 h 174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1744">
                      <a:moveTo>
                        <a:pt x="0" y="0"/>
                      </a:moveTo>
                      <a:lnTo>
                        <a:pt x="9" y="1744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222" name="Freeform 11"/>
              <p:cNvSpPr>
                <a:spLocks/>
              </p:cNvSpPr>
              <p:nvPr/>
            </p:nvSpPr>
            <p:spPr bwMode="auto">
              <a:xfrm>
                <a:off x="3137" y="952"/>
                <a:ext cx="1294" cy="1752"/>
              </a:xfrm>
              <a:custGeom>
                <a:avLst/>
                <a:gdLst>
                  <a:gd name="T0" fmla="*/ 1294 w 1294"/>
                  <a:gd name="T1" fmla="*/ 1752 h 1752"/>
                  <a:gd name="T2" fmla="*/ 0 w 1294"/>
                  <a:gd name="T3" fmla="*/ 0 h 1752"/>
                  <a:gd name="T4" fmla="*/ 0 60000 65536"/>
                  <a:gd name="T5" fmla="*/ 0 60000 65536"/>
                  <a:gd name="T6" fmla="*/ 0 w 1294"/>
                  <a:gd name="T7" fmla="*/ 0 h 1752"/>
                  <a:gd name="T8" fmla="*/ 1294 w 1294"/>
                  <a:gd name="T9" fmla="*/ 1752 h 175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94" h="1752">
                    <a:moveTo>
                      <a:pt x="1294" y="1752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3" name="Freeform 12"/>
              <p:cNvSpPr>
                <a:spLocks/>
              </p:cNvSpPr>
              <p:nvPr/>
            </p:nvSpPr>
            <p:spPr bwMode="auto">
              <a:xfrm rot="8396169" flipH="1">
                <a:off x="3046" y="980"/>
                <a:ext cx="156" cy="172"/>
              </a:xfrm>
              <a:custGeom>
                <a:avLst/>
                <a:gdLst>
                  <a:gd name="T0" fmla="*/ 0 w 156"/>
                  <a:gd name="T1" fmla="*/ 172 h 172"/>
                  <a:gd name="T2" fmla="*/ 0 w 156"/>
                  <a:gd name="T3" fmla="*/ 0 h 172"/>
                  <a:gd name="T4" fmla="*/ 156 w 156"/>
                  <a:gd name="T5" fmla="*/ 0 h 172"/>
                  <a:gd name="T6" fmla="*/ 0 60000 65536"/>
                  <a:gd name="T7" fmla="*/ 0 60000 65536"/>
                  <a:gd name="T8" fmla="*/ 0 60000 65536"/>
                  <a:gd name="T9" fmla="*/ 0 w 156"/>
                  <a:gd name="T10" fmla="*/ 0 h 172"/>
                  <a:gd name="T11" fmla="*/ 156 w 156"/>
                  <a:gd name="T12" fmla="*/ 172 h 1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6" h="172">
                    <a:moveTo>
                      <a:pt x="0" y="172"/>
                    </a:moveTo>
                    <a:lnTo>
                      <a:pt x="0" y="0"/>
                    </a:lnTo>
                    <a:lnTo>
                      <a:pt x="156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2286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8199" name="Text Box 14"/>
          <p:cNvSpPr txBox="1">
            <a:spLocks noChangeArrowheads="1"/>
          </p:cNvSpPr>
          <p:nvPr/>
        </p:nvSpPr>
        <p:spPr bwMode="auto">
          <a:xfrm>
            <a:off x="3673475" y="4191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graphicFrame>
        <p:nvGraphicFramePr>
          <p:cNvPr id="263185" name="Object 17"/>
          <p:cNvGraphicFramePr>
            <a:graphicFrameLocks noChangeAspect="1"/>
          </p:cNvGraphicFramePr>
          <p:nvPr/>
        </p:nvGraphicFramePr>
        <p:xfrm>
          <a:off x="6172200" y="1082675"/>
          <a:ext cx="2154238" cy="722313"/>
        </p:xfrm>
        <a:graphic>
          <a:graphicData uri="http://schemas.openxmlformats.org/presentationml/2006/ole">
            <p:oleObj spid="_x0000_s27650" name="Формула" r:id="rId5" imgW="609480" imgH="228600" progId="Equation.3">
              <p:embed/>
            </p:oleObj>
          </a:graphicData>
        </a:graphic>
      </p:graphicFrame>
      <p:sp>
        <p:nvSpPr>
          <p:cNvPr id="8200" name="Text Box 19"/>
          <p:cNvSpPr txBox="1">
            <a:spLocks noChangeArrowheads="1"/>
          </p:cNvSpPr>
          <p:nvPr/>
        </p:nvSpPr>
        <p:spPr bwMode="auto">
          <a:xfrm>
            <a:off x="2971800" y="2819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3</a:t>
            </a:r>
          </a:p>
        </p:txBody>
      </p:sp>
      <p:sp>
        <p:nvSpPr>
          <p:cNvPr id="8201" name="Text Box 20"/>
          <p:cNvSpPr txBox="1">
            <a:spLocks noChangeArrowheads="1"/>
          </p:cNvSpPr>
          <p:nvPr/>
        </p:nvSpPr>
        <p:spPr bwMode="auto">
          <a:xfrm>
            <a:off x="2362200" y="48768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4</a:t>
            </a:r>
          </a:p>
        </p:txBody>
      </p:sp>
      <p:sp>
        <p:nvSpPr>
          <p:cNvPr id="263189" name="Text Box 21"/>
          <p:cNvSpPr txBox="1">
            <a:spLocks noChangeArrowheads="1"/>
          </p:cNvSpPr>
          <p:nvPr/>
        </p:nvSpPr>
        <p:spPr bwMode="auto">
          <a:xfrm>
            <a:off x="1295400" y="3429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263199" name="Text Box 31"/>
          <p:cNvSpPr txBox="1">
            <a:spLocks noChangeArrowheads="1"/>
          </p:cNvSpPr>
          <p:nvPr/>
        </p:nvSpPr>
        <p:spPr bwMode="auto">
          <a:xfrm>
            <a:off x="4876800" y="36068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sp>
        <p:nvSpPr>
          <p:cNvPr id="263201" name="Text Box 33"/>
          <p:cNvSpPr txBox="1">
            <a:spLocks noChangeArrowheads="1"/>
          </p:cNvSpPr>
          <p:nvPr/>
        </p:nvSpPr>
        <p:spPr bwMode="auto">
          <a:xfrm>
            <a:off x="6324600" y="1066800"/>
            <a:ext cx="2759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(        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)</a:t>
            </a:r>
            <a:r>
              <a:rPr lang="ru-RU" sz="4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63203" name="Text Box 35"/>
          <p:cNvSpPr txBox="1">
            <a:spLocks noChangeArrowheads="1"/>
          </p:cNvSpPr>
          <p:nvPr/>
        </p:nvSpPr>
        <p:spPr bwMode="auto">
          <a:xfrm>
            <a:off x="6248400" y="1997075"/>
            <a:ext cx="182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2"/>
                </a:solidFill>
              </a:rPr>
              <a:t>9 = 4х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6400800" y="2759075"/>
            <a:ext cx="1143000" cy="1006475"/>
            <a:chOff x="2688" y="3235"/>
            <a:chExt cx="720" cy="634"/>
          </a:xfrm>
        </p:grpSpPr>
        <p:sp>
          <p:nvSpPr>
            <p:cNvPr id="8214" name="Text Box 37"/>
            <p:cNvSpPr txBox="1">
              <a:spLocks noChangeArrowheads="1"/>
            </p:cNvSpPr>
            <p:nvPr/>
          </p:nvSpPr>
          <p:spPr bwMode="auto">
            <a:xfrm>
              <a:off x="2688" y="3360"/>
              <a:ext cx="4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>
                  <a:solidFill>
                    <a:schemeClr val="tx2"/>
                  </a:solidFill>
                </a:rPr>
                <a:t>х =</a:t>
              </a:r>
            </a:p>
          </p:txBody>
        </p:sp>
        <p:sp>
          <p:nvSpPr>
            <p:cNvPr id="8215" name="Text Box 38"/>
            <p:cNvSpPr txBox="1">
              <a:spLocks noChangeArrowheads="1"/>
            </p:cNvSpPr>
            <p:nvPr/>
          </p:nvSpPr>
          <p:spPr bwMode="auto">
            <a:xfrm>
              <a:off x="3120" y="3235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>
                  <a:solidFill>
                    <a:schemeClr val="tx2"/>
                  </a:solidFill>
                </a:rPr>
                <a:t>9</a:t>
              </a:r>
            </a:p>
          </p:txBody>
        </p:sp>
        <p:sp>
          <p:nvSpPr>
            <p:cNvPr id="8216" name="Text Box 39"/>
            <p:cNvSpPr txBox="1">
              <a:spLocks noChangeArrowheads="1"/>
            </p:cNvSpPr>
            <p:nvPr/>
          </p:nvSpPr>
          <p:spPr bwMode="auto">
            <a:xfrm>
              <a:off x="3120" y="3504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8217" name="Line 40"/>
            <p:cNvSpPr>
              <a:spLocks noChangeShapeType="1"/>
            </p:cNvSpPr>
            <p:nvPr/>
          </p:nvSpPr>
          <p:spPr bwMode="auto">
            <a:xfrm>
              <a:off x="3120" y="3552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7086600" y="2743200"/>
            <a:ext cx="457200" cy="1006475"/>
            <a:chOff x="4848" y="2640"/>
            <a:chExt cx="288" cy="634"/>
          </a:xfrm>
        </p:grpSpPr>
        <p:sp>
          <p:nvSpPr>
            <p:cNvPr id="8211" name="Text Box 44"/>
            <p:cNvSpPr txBox="1">
              <a:spLocks noChangeArrowheads="1"/>
            </p:cNvSpPr>
            <p:nvPr/>
          </p:nvSpPr>
          <p:spPr bwMode="auto">
            <a:xfrm>
              <a:off x="4848" y="2640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>
                  <a:solidFill>
                    <a:schemeClr val="tx2"/>
                  </a:solidFill>
                </a:rPr>
                <a:t>9</a:t>
              </a:r>
            </a:p>
          </p:txBody>
        </p:sp>
        <p:sp>
          <p:nvSpPr>
            <p:cNvPr id="8212" name="Text Box 45"/>
            <p:cNvSpPr txBox="1">
              <a:spLocks noChangeArrowheads="1"/>
            </p:cNvSpPr>
            <p:nvPr/>
          </p:nvSpPr>
          <p:spPr bwMode="auto">
            <a:xfrm>
              <a:off x="4848" y="2909"/>
              <a:ext cx="2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8213" name="Line 46"/>
            <p:cNvSpPr>
              <a:spLocks noChangeShapeType="1"/>
            </p:cNvSpPr>
            <p:nvPr/>
          </p:nvSpPr>
          <p:spPr bwMode="auto">
            <a:xfrm>
              <a:off x="4848" y="2957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3216" name="Text Box 48"/>
          <p:cNvSpPr txBox="1">
            <a:spLocks noChangeArrowheads="1"/>
          </p:cNvSpPr>
          <p:nvPr/>
        </p:nvSpPr>
        <p:spPr bwMode="auto">
          <a:xfrm>
            <a:off x="4191000" y="200818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8210" name="TextBox 34"/>
          <p:cNvSpPr txBox="1">
            <a:spLocks noChangeArrowheads="1"/>
          </p:cNvSpPr>
          <p:nvPr/>
        </p:nvSpPr>
        <p:spPr bwMode="auto">
          <a:xfrm>
            <a:off x="357158" y="571480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</a:rPr>
              <a:t>Задача 3.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6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3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3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63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32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3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26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63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5 0.12222 " pathEditMode="relative" ptsTypes="AA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3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3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26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89" grpId="0"/>
      <p:bldP spid="263199" grpId="0"/>
      <p:bldP spid="263199" grpId="1"/>
      <p:bldP spid="263201" grpId="0"/>
      <p:bldP spid="263203" grpId="0"/>
      <p:bldP spid="2632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Рисунок 1" descr="36_19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1428760" cy="1250165"/>
          </a:xfrm>
          <a:prstGeom prst="rect">
            <a:avLst/>
          </a:prstGeom>
          <a:noFill/>
        </p:spPr>
      </p:pic>
      <p:pic>
        <p:nvPicPr>
          <p:cNvPr id="184322" name="Рисунок 2" descr="36_13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000240"/>
            <a:ext cx="1500198" cy="1116426"/>
          </a:xfrm>
          <a:prstGeom prst="rect">
            <a:avLst/>
          </a:prstGeom>
          <a:noFill/>
        </p:spPr>
      </p:pic>
      <p:pic>
        <p:nvPicPr>
          <p:cNvPr id="184321" name="Рисунок 4" descr="36_1_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643050"/>
            <a:ext cx="1643074" cy="1607592"/>
          </a:xfrm>
          <a:prstGeom prst="rect">
            <a:avLst/>
          </a:prstGeom>
          <a:noFill/>
        </p:spPr>
      </p:pic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45720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500042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Оцените по шкале свою работу на уроке:</a:t>
            </a:r>
          </a:p>
          <a:p>
            <a:r>
              <a:rPr lang="ru-RU" sz="2800" dirty="0" smtClean="0"/>
              <a:t>                    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57628"/>
            <a:ext cx="77732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 1    2    3    4    5   6    7     8      9      10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45720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45720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2" descr="E:\Мои рисунки\ГИФ 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71546"/>
            <a:ext cx="3500462" cy="3130695"/>
          </a:xfrm>
          <a:prstGeom prst="rect">
            <a:avLst/>
          </a:prstGeom>
          <a:noFill/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071670" y="4714884"/>
            <a:ext cx="52212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i="1" dirty="0">
                <a:solidFill>
                  <a:srgbClr val="C00000"/>
                </a:solidFill>
                <a:latin typeface="Book Antiqua" pitchFamily="18" charset="0"/>
              </a:rPr>
              <a:t>Желаю 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 descr="http://www.georgehart.com/DC/vertex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49"/>
            <a:ext cx="4500594" cy="3462957"/>
          </a:xfrm>
          <a:prstGeom prst="rect">
            <a:avLst/>
          </a:prstGeom>
          <a:solidFill>
            <a:schemeClr val="accent3">
              <a:lumMod val="40000"/>
              <a:lumOff val="60000"/>
              <a:alpha val="71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/>
              <a:t>Истина или ложь</a:t>
            </a:r>
            <a:r>
              <a:rPr lang="en-US" sz="3600" dirty="0" smtClean="0"/>
              <a:t>?</a:t>
            </a:r>
            <a:endParaRPr lang="ru-RU" sz="3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25336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785926"/>
            <a:ext cx="37814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14282" y="1143000"/>
            <a:ext cx="86439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  <a:tabLst>
                <a:tab pos="355600" algn="l"/>
              </a:tabLst>
            </a:pPr>
            <a:r>
              <a:rPr lang="ru-RU" sz="2400" dirty="0" smtClean="0"/>
              <a:t>Два </a:t>
            </a:r>
            <a:r>
              <a:rPr lang="ru-RU" sz="2400" dirty="0"/>
              <a:t>треугольника подобны, если их углы соответственно равны и сходственные стороны пропорциональны.  </a:t>
            </a:r>
            <a:endParaRPr lang="ru-RU" sz="2400" dirty="0" smtClean="0"/>
          </a:p>
          <a:p>
            <a:pPr marL="457200" indent="-457200">
              <a:buAutoNum type="arabicPeriod"/>
              <a:tabLst>
                <a:tab pos="355600" algn="l"/>
              </a:tabLst>
            </a:pPr>
            <a:endParaRPr lang="ru-RU" sz="2400" dirty="0"/>
          </a:p>
          <a:p>
            <a:pPr marL="457200" indent="-457200">
              <a:buAutoNum type="arabicPeriod" startAt="2"/>
              <a:tabLst>
                <a:tab pos="355600" algn="l"/>
              </a:tabLst>
            </a:pPr>
            <a:r>
              <a:rPr lang="ru-RU" sz="2400" dirty="0" smtClean="0"/>
              <a:t>Два </a:t>
            </a:r>
            <a:r>
              <a:rPr lang="ru-RU" sz="2400" dirty="0"/>
              <a:t>равносторонних треугольника всегда подобны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 startAt="2"/>
              <a:tabLst>
                <a:tab pos="355600" algn="l"/>
              </a:tabLst>
            </a:pPr>
            <a:endParaRPr lang="ru-RU" sz="2400" dirty="0"/>
          </a:p>
          <a:p>
            <a:pPr marL="457200" indent="-457200">
              <a:buAutoNum type="arabicPeriod" startAt="3"/>
              <a:tabLst>
                <a:tab pos="355600" algn="l"/>
              </a:tabLst>
            </a:pPr>
            <a:r>
              <a:rPr lang="ru-RU" sz="2400" dirty="0" smtClean="0"/>
              <a:t>Стороны </a:t>
            </a:r>
            <a:r>
              <a:rPr lang="ru-RU" sz="2400" dirty="0"/>
              <a:t>одного треугольника имеют длины 3, 4, 6 см, стороны другого треугольника равны 9, 14, 18 см. Подобны ли эти треугольники</a:t>
            </a:r>
            <a:r>
              <a:rPr lang="ru-RU" sz="2400" dirty="0" smtClean="0"/>
              <a:t>?</a:t>
            </a:r>
          </a:p>
          <a:p>
            <a:pPr marL="457200" indent="-457200">
              <a:buAutoNum type="arabicPeriod" startAt="3"/>
              <a:tabLst>
                <a:tab pos="355600" algn="l"/>
              </a:tabLst>
            </a:pPr>
            <a:endParaRPr lang="ru-RU" sz="2400" dirty="0"/>
          </a:p>
          <a:p>
            <a:pPr marL="457200" indent="-457200">
              <a:buAutoNum type="arabicPeriod" startAt="4"/>
              <a:tabLst>
                <a:tab pos="355600" algn="l"/>
              </a:tabLst>
            </a:pPr>
            <a:r>
              <a:rPr lang="ru-RU" sz="2400" dirty="0" smtClean="0"/>
              <a:t>Периметры подобных треугольников равны.</a:t>
            </a:r>
          </a:p>
          <a:p>
            <a:pPr marL="457200" indent="-457200">
              <a:buAutoNum type="arabicPeriod" startAt="4"/>
              <a:tabLst>
                <a:tab pos="355600" algn="l"/>
              </a:tabLst>
            </a:pPr>
            <a:endParaRPr lang="ru-RU" sz="2400" dirty="0"/>
          </a:p>
          <a:p>
            <a:pPr marL="355600" indent="-355600">
              <a:tabLst>
                <a:tab pos="355600" algn="l"/>
              </a:tabLst>
            </a:pPr>
            <a:r>
              <a:rPr lang="ru-RU" sz="2400" dirty="0" smtClean="0"/>
              <a:t>5.    Два </a:t>
            </a:r>
            <a:r>
              <a:rPr lang="ru-RU" sz="2400" dirty="0"/>
              <a:t>прямоугольных треугольника подобны, если имеют по равному острому углу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17500" y="6280150"/>
            <a:ext cx="861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Ключ: </a:t>
            </a:r>
            <a:r>
              <a:rPr lang="ru-RU" dirty="0">
                <a:solidFill>
                  <a:srgbClr val="C00000"/>
                </a:solidFill>
              </a:rPr>
              <a:t>1. да; 2. да; </a:t>
            </a:r>
            <a:r>
              <a:rPr lang="ru-RU" dirty="0" smtClean="0">
                <a:solidFill>
                  <a:srgbClr val="C00000"/>
                </a:solidFill>
              </a:rPr>
              <a:t>3. </a:t>
            </a:r>
            <a:r>
              <a:rPr lang="ru-RU" dirty="0">
                <a:solidFill>
                  <a:srgbClr val="C00000"/>
                </a:solidFill>
              </a:rPr>
              <a:t>нет; </a:t>
            </a:r>
            <a:r>
              <a:rPr lang="ru-RU" dirty="0" smtClean="0">
                <a:solidFill>
                  <a:srgbClr val="C00000"/>
                </a:solidFill>
              </a:rPr>
              <a:t>4. </a:t>
            </a:r>
            <a:r>
              <a:rPr lang="ru-RU" dirty="0">
                <a:solidFill>
                  <a:srgbClr val="C00000"/>
                </a:solidFill>
              </a:rPr>
              <a:t>нет; </a:t>
            </a:r>
            <a:r>
              <a:rPr lang="ru-RU" dirty="0" smtClean="0">
                <a:solidFill>
                  <a:srgbClr val="C00000"/>
                </a:solidFill>
              </a:rPr>
              <a:t>5. да.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Freeform 19"/>
          <p:cNvSpPr>
            <a:spLocks/>
          </p:cNvSpPr>
          <p:nvPr/>
        </p:nvSpPr>
        <p:spPr bwMode="auto">
          <a:xfrm>
            <a:off x="1143000" y="1752600"/>
            <a:ext cx="5334000" cy="3048000"/>
          </a:xfrm>
          <a:custGeom>
            <a:avLst/>
            <a:gdLst>
              <a:gd name="T0" fmla="*/ 0 w 3360"/>
              <a:gd name="T1" fmla="*/ 2147483647 h 1920"/>
              <a:gd name="T2" fmla="*/ 2147483647 w 3360"/>
              <a:gd name="T3" fmla="*/ 0 h 1920"/>
              <a:gd name="T4" fmla="*/ 2147483647 w 3360"/>
              <a:gd name="T5" fmla="*/ 2147483647 h 1920"/>
              <a:gd name="T6" fmla="*/ 0 w 3360"/>
              <a:gd name="T7" fmla="*/ 2147483647 h 1920"/>
              <a:gd name="T8" fmla="*/ 0 w 3360"/>
              <a:gd name="T9" fmla="*/ 2147483647 h 1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60" h="1920">
                <a:moveTo>
                  <a:pt x="0" y="1920"/>
                </a:moveTo>
                <a:lnTo>
                  <a:pt x="1920" y="0"/>
                </a:lnTo>
                <a:lnTo>
                  <a:pt x="3360" y="1680"/>
                </a:lnTo>
                <a:lnTo>
                  <a:pt x="0" y="19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73" name="Freeform 41"/>
          <p:cNvSpPr>
            <a:spLocks/>
          </p:cNvSpPr>
          <p:nvPr/>
        </p:nvSpPr>
        <p:spPr bwMode="auto">
          <a:xfrm>
            <a:off x="1168400" y="1752600"/>
            <a:ext cx="3022600" cy="3022600"/>
          </a:xfrm>
          <a:custGeom>
            <a:avLst/>
            <a:gdLst>
              <a:gd name="T0" fmla="*/ 2147483647 w 1904"/>
              <a:gd name="T1" fmla="*/ 0 h 1904"/>
              <a:gd name="T2" fmla="*/ 0 w 1904"/>
              <a:gd name="T3" fmla="*/ 2147483647 h 19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904" h="1904">
                <a:moveTo>
                  <a:pt x="1904" y="0"/>
                </a:moveTo>
                <a:lnTo>
                  <a:pt x="0" y="1904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2" name="Freeform 2"/>
          <p:cNvSpPr>
            <a:spLocks/>
          </p:cNvSpPr>
          <p:nvPr/>
        </p:nvSpPr>
        <p:spPr bwMode="auto">
          <a:xfrm>
            <a:off x="2679700" y="3238500"/>
            <a:ext cx="1168400" cy="1371600"/>
          </a:xfrm>
          <a:custGeom>
            <a:avLst/>
            <a:gdLst>
              <a:gd name="T0" fmla="*/ 2147483647 w 736"/>
              <a:gd name="T1" fmla="*/ 2147483647 h 864"/>
              <a:gd name="T2" fmla="*/ 0 w 736"/>
              <a:gd name="T3" fmla="*/ 0 h 86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35" name="Freeform 3"/>
          <p:cNvSpPr>
            <a:spLocks/>
          </p:cNvSpPr>
          <p:nvPr/>
        </p:nvSpPr>
        <p:spPr bwMode="auto">
          <a:xfrm>
            <a:off x="3848100" y="3060700"/>
            <a:ext cx="1473200" cy="1549400"/>
          </a:xfrm>
          <a:custGeom>
            <a:avLst/>
            <a:gdLst>
              <a:gd name="T0" fmla="*/ 2147483647 w 928"/>
              <a:gd name="T1" fmla="*/ 0 h 976"/>
              <a:gd name="T2" fmla="*/ 0 w 928"/>
              <a:gd name="T3" fmla="*/ 2147483647 h 97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533400" y="4648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А</a:t>
            </a:r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3886200" y="12954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С</a:t>
            </a:r>
          </a:p>
        </p:txBody>
      </p:sp>
      <p:sp>
        <p:nvSpPr>
          <p:cNvPr id="7176" name="Text Box 6"/>
          <p:cNvSpPr txBox="1">
            <a:spLocks noChangeArrowheads="1"/>
          </p:cNvSpPr>
          <p:nvPr/>
        </p:nvSpPr>
        <p:spPr bwMode="auto">
          <a:xfrm>
            <a:off x="6477000" y="4191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В</a:t>
            </a:r>
          </a:p>
        </p:txBody>
      </p:sp>
      <p:sp>
        <p:nvSpPr>
          <p:cNvPr id="7177" name="Freeform 8"/>
          <p:cNvSpPr>
            <a:spLocks/>
          </p:cNvSpPr>
          <p:nvPr/>
        </p:nvSpPr>
        <p:spPr bwMode="auto">
          <a:xfrm>
            <a:off x="2705100" y="3086100"/>
            <a:ext cx="2565400" cy="127000"/>
          </a:xfrm>
          <a:custGeom>
            <a:avLst/>
            <a:gdLst>
              <a:gd name="T0" fmla="*/ 0 w 1616"/>
              <a:gd name="T1" fmla="*/ 2147483647 h 80"/>
              <a:gd name="T2" fmla="*/ 2147483647 w 1616"/>
              <a:gd name="T3" fmla="*/ 0 h 8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Freeform 9"/>
          <p:cNvSpPr>
            <a:spLocks/>
          </p:cNvSpPr>
          <p:nvPr/>
        </p:nvSpPr>
        <p:spPr bwMode="auto">
          <a:xfrm>
            <a:off x="3352800" y="24384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Freeform 10"/>
          <p:cNvSpPr>
            <a:spLocks/>
          </p:cNvSpPr>
          <p:nvPr/>
        </p:nvSpPr>
        <p:spPr bwMode="auto">
          <a:xfrm>
            <a:off x="1905000" y="38100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724400" y="2438400"/>
            <a:ext cx="1066800" cy="1295400"/>
            <a:chOff x="2592" y="1440"/>
            <a:chExt cx="672" cy="816"/>
          </a:xfrm>
        </p:grpSpPr>
        <p:sp>
          <p:nvSpPr>
            <p:cNvPr id="7198" name="Oval 12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7203" name="Freeform 14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Freeform 15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7201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81" name="Oval 20"/>
          <p:cNvSpPr>
            <a:spLocks noChangeArrowheads="1"/>
          </p:cNvSpPr>
          <p:nvPr/>
        </p:nvSpPr>
        <p:spPr bwMode="auto">
          <a:xfrm flipH="1">
            <a:off x="38100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 flipH="1">
            <a:off x="5232400" y="4419600"/>
            <a:ext cx="177800" cy="190500"/>
            <a:chOff x="1768" y="2256"/>
            <a:chExt cx="112" cy="120"/>
          </a:xfrm>
        </p:grpSpPr>
        <p:sp>
          <p:nvSpPr>
            <p:cNvPr id="7195" name="Freeform 22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Freeform 23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Freeform 24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 flipH="1">
            <a:off x="2514600" y="4610100"/>
            <a:ext cx="177800" cy="190500"/>
            <a:chOff x="1768" y="2256"/>
            <a:chExt cx="112" cy="120"/>
          </a:xfrm>
        </p:grpSpPr>
        <p:sp>
          <p:nvSpPr>
            <p:cNvPr id="7192" name="Freeform 26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Freeform 27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Freeform 28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4" name="Oval 29"/>
          <p:cNvSpPr>
            <a:spLocks noChangeArrowheads="1"/>
          </p:cNvSpPr>
          <p:nvPr/>
        </p:nvSpPr>
        <p:spPr bwMode="auto">
          <a:xfrm>
            <a:off x="26670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Rectangle 30"/>
          <p:cNvSpPr>
            <a:spLocks noChangeArrowheads="1"/>
          </p:cNvSpPr>
          <p:nvPr/>
        </p:nvSpPr>
        <p:spPr bwMode="auto">
          <a:xfrm>
            <a:off x="4572000" y="38100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7 см</a:t>
            </a:r>
          </a:p>
        </p:txBody>
      </p:sp>
      <p:sp>
        <p:nvSpPr>
          <p:cNvPr id="274465" name="Text Box 33"/>
          <p:cNvSpPr txBox="1">
            <a:spLocks noChangeArrowheads="1"/>
          </p:cNvSpPr>
          <p:nvPr/>
        </p:nvSpPr>
        <p:spPr bwMode="auto">
          <a:xfrm>
            <a:off x="2286000" y="2895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4466" name="Text Box 34"/>
          <p:cNvSpPr txBox="1">
            <a:spLocks noChangeArrowheads="1"/>
          </p:cNvSpPr>
          <p:nvPr/>
        </p:nvSpPr>
        <p:spPr bwMode="auto">
          <a:xfrm>
            <a:off x="5334000" y="2819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N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4467" name="Text Box 35"/>
          <p:cNvSpPr txBox="1">
            <a:spLocks noChangeArrowheads="1"/>
          </p:cNvSpPr>
          <p:nvPr/>
        </p:nvSpPr>
        <p:spPr bwMode="auto">
          <a:xfrm>
            <a:off x="3657600" y="4572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O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4470" name="Rectangle 38"/>
          <p:cNvSpPr>
            <a:spLocks noChangeArrowheads="1"/>
          </p:cNvSpPr>
          <p:nvPr/>
        </p:nvSpPr>
        <p:spPr bwMode="auto">
          <a:xfrm>
            <a:off x="4572000" y="38100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14</a:t>
            </a:r>
          </a:p>
        </p:txBody>
      </p:sp>
      <p:sp>
        <p:nvSpPr>
          <p:cNvPr id="7190" name="Text Box 39"/>
          <p:cNvSpPr txBox="1">
            <a:spLocks noChangeArrowheads="1"/>
          </p:cNvSpPr>
          <p:nvPr/>
        </p:nvSpPr>
        <p:spPr bwMode="auto">
          <a:xfrm>
            <a:off x="900113" y="477838"/>
            <a:ext cx="764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entury Schoolbook" pitchFamily="18" charset="0"/>
              </a:rPr>
              <a:t>Какую сторону треугольника АВС </a:t>
            </a:r>
          </a:p>
          <a:p>
            <a:pPr algn="ctr"/>
            <a:r>
              <a:rPr lang="ru-RU" sz="2400" b="1">
                <a:latin typeface="Century Schoolbook" pitchFamily="18" charset="0"/>
              </a:rPr>
              <a:t>можно найти?</a:t>
            </a:r>
          </a:p>
        </p:txBody>
      </p:sp>
      <p:sp>
        <p:nvSpPr>
          <p:cNvPr id="274472" name="Freeform 40"/>
          <p:cNvSpPr>
            <a:spLocks/>
          </p:cNvSpPr>
          <p:nvPr/>
        </p:nvSpPr>
        <p:spPr bwMode="auto">
          <a:xfrm>
            <a:off x="1066800" y="1752600"/>
            <a:ext cx="3124200" cy="3048000"/>
          </a:xfrm>
          <a:custGeom>
            <a:avLst/>
            <a:gdLst>
              <a:gd name="T0" fmla="*/ 0 w 1968"/>
              <a:gd name="T1" fmla="*/ 2147483647 h 1920"/>
              <a:gd name="T2" fmla="*/ 2147483647 w 1968"/>
              <a:gd name="T3" fmla="*/ 2147483647 h 1920"/>
              <a:gd name="T4" fmla="*/ 2147483647 w 1968"/>
              <a:gd name="T5" fmla="*/ 0 h 19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68" h="1920">
                <a:moveTo>
                  <a:pt x="0" y="1920"/>
                </a:moveTo>
                <a:cubicBezTo>
                  <a:pt x="292" y="1456"/>
                  <a:pt x="584" y="992"/>
                  <a:pt x="912" y="672"/>
                </a:cubicBezTo>
                <a:cubicBezTo>
                  <a:pt x="1240" y="352"/>
                  <a:pt x="1604" y="176"/>
                  <a:pt x="19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27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28698 -0.17778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74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8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73" grpId="0" animBg="1"/>
      <p:bldP spid="274473" grpId="1" animBg="1"/>
      <p:bldP spid="274435" grpId="0" animBg="1"/>
      <p:bldP spid="274470" grpId="0"/>
      <p:bldP spid="274470" grpId="1"/>
      <p:bldP spid="2744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Freeform 2"/>
          <p:cNvSpPr>
            <a:spLocks/>
          </p:cNvSpPr>
          <p:nvPr/>
        </p:nvSpPr>
        <p:spPr bwMode="auto">
          <a:xfrm>
            <a:off x="1143000" y="1752600"/>
            <a:ext cx="5334000" cy="3048000"/>
          </a:xfrm>
          <a:custGeom>
            <a:avLst/>
            <a:gdLst>
              <a:gd name="T0" fmla="*/ 0 w 3360"/>
              <a:gd name="T1" fmla="*/ 2147483647 h 1920"/>
              <a:gd name="T2" fmla="*/ 2147483647 w 3360"/>
              <a:gd name="T3" fmla="*/ 0 h 1920"/>
              <a:gd name="T4" fmla="*/ 2147483647 w 3360"/>
              <a:gd name="T5" fmla="*/ 2147483647 h 1920"/>
              <a:gd name="T6" fmla="*/ 0 w 3360"/>
              <a:gd name="T7" fmla="*/ 2147483647 h 1920"/>
              <a:gd name="T8" fmla="*/ 0 w 3360"/>
              <a:gd name="T9" fmla="*/ 2147483647 h 1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60" h="1920">
                <a:moveTo>
                  <a:pt x="0" y="1920"/>
                </a:moveTo>
                <a:lnTo>
                  <a:pt x="1920" y="0"/>
                </a:lnTo>
                <a:lnTo>
                  <a:pt x="3360" y="1680"/>
                </a:lnTo>
                <a:lnTo>
                  <a:pt x="0" y="19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" name="Freeform 4"/>
          <p:cNvSpPr>
            <a:spLocks/>
          </p:cNvSpPr>
          <p:nvPr/>
        </p:nvSpPr>
        <p:spPr bwMode="auto">
          <a:xfrm>
            <a:off x="2679700" y="3238500"/>
            <a:ext cx="1168400" cy="1371600"/>
          </a:xfrm>
          <a:custGeom>
            <a:avLst/>
            <a:gdLst>
              <a:gd name="T0" fmla="*/ 2147483647 w 736"/>
              <a:gd name="T1" fmla="*/ 2147483647 h 864"/>
              <a:gd name="T2" fmla="*/ 0 w 736"/>
              <a:gd name="T3" fmla="*/ 0 h 86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736" h="864">
                <a:moveTo>
                  <a:pt x="736" y="864"/>
                </a:move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" name="Freeform 5"/>
          <p:cNvSpPr>
            <a:spLocks/>
          </p:cNvSpPr>
          <p:nvPr/>
        </p:nvSpPr>
        <p:spPr bwMode="auto">
          <a:xfrm>
            <a:off x="3848100" y="3060700"/>
            <a:ext cx="1473200" cy="1549400"/>
          </a:xfrm>
          <a:custGeom>
            <a:avLst/>
            <a:gdLst>
              <a:gd name="T0" fmla="*/ 2147483647 w 928"/>
              <a:gd name="T1" fmla="*/ 0 h 976"/>
              <a:gd name="T2" fmla="*/ 0 w 928"/>
              <a:gd name="T3" fmla="*/ 2147483647 h 97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928" h="976">
                <a:moveTo>
                  <a:pt x="928" y="0"/>
                </a:moveTo>
                <a:lnTo>
                  <a:pt x="0" y="976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533400" y="4648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А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3886200" y="12954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С</a:t>
            </a:r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6477000" y="4191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В</a:t>
            </a:r>
          </a:p>
        </p:txBody>
      </p:sp>
      <p:sp>
        <p:nvSpPr>
          <p:cNvPr id="8200" name="Freeform 9"/>
          <p:cNvSpPr>
            <a:spLocks/>
          </p:cNvSpPr>
          <p:nvPr/>
        </p:nvSpPr>
        <p:spPr bwMode="auto">
          <a:xfrm>
            <a:off x="2705100" y="3086100"/>
            <a:ext cx="2565400" cy="127000"/>
          </a:xfrm>
          <a:custGeom>
            <a:avLst/>
            <a:gdLst>
              <a:gd name="T0" fmla="*/ 0 w 1616"/>
              <a:gd name="T1" fmla="*/ 2147483647 h 80"/>
              <a:gd name="T2" fmla="*/ 2147483647 w 1616"/>
              <a:gd name="T3" fmla="*/ 0 h 8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Freeform 10"/>
          <p:cNvSpPr>
            <a:spLocks/>
          </p:cNvSpPr>
          <p:nvPr/>
        </p:nvSpPr>
        <p:spPr bwMode="auto">
          <a:xfrm>
            <a:off x="3352800" y="24384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2" name="Freeform 11"/>
          <p:cNvSpPr>
            <a:spLocks/>
          </p:cNvSpPr>
          <p:nvPr/>
        </p:nvSpPr>
        <p:spPr bwMode="auto">
          <a:xfrm>
            <a:off x="1905000" y="38100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724400" y="2438400"/>
            <a:ext cx="1066800" cy="1295400"/>
            <a:chOff x="2592" y="1440"/>
            <a:chExt cx="672" cy="816"/>
          </a:xfrm>
        </p:grpSpPr>
        <p:sp>
          <p:nvSpPr>
            <p:cNvPr id="8227" name="Oval 13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8232" name="Freeform 15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Freeform 16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8230" name="Freeform 18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1" name="Freeform 19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204" name="Oval 20"/>
          <p:cNvSpPr>
            <a:spLocks noChangeArrowheads="1"/>
          </p:cNvSpPr>
          <p:nvPr/>
        </p:nvSpPr>
        <p:spPr bwMode="auto">
          <a:xfrm flipH="1">
            <a:off x="38100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 flipH="1">
            <a:off x="5232400" y="4419600"/>
            <a:ext cx="177800" cy="190500"/>
            <a:chOff x="1768" y="2256"/>
            <a:chExt cx="112" cy="120"/>
          </a:xfrm>
        </p:grpSpPr>
        <p:sp>
          <p:nvSpPr>
            <p:cNvPr id="8224" name="Freeform 22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Freeform 23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Freeform 24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 flipH="1">
            <a:off x="2514600" y="4610100"/>
            <a:ext cx="177800" cy="190500"/>
            <a:chOff x="1768" y="2256"/>
            <a:chExt cx="112" cy="120"/>
          </a:xfrm>
        </p:grpSpPr>
        <p:sp>
          <p:nvSpPr>
            <p:cNvPr id="8221" name="Freeform 26"/>
            <p:cNvSpPr>
              <a:spLocks/>
            </p:cNvSpPr>
            <p:nvPr/>
          </p:nvSpPr>
          <p:spPr bwMode="auto">
            <a:xfrm>
              <a:off x="1768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Freeform 27"/>
            <p:cNvSpPr>
              <a:spLocks/>
            </p:cNvSpPr>
            <p:nvPr/>
          </p:nvSpPr>
          <p:spPr bwMode="auto">
            <a:xfrm>
              <a:off x="1872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Freeform 28"/>
            <p:cNvSpPr>
              <a:spLocks/>
            </p:cNvSpPr>
            <p:nvPr/>
          </p:nvSpPr>
          <p:spPr bwMode="auto">
            <a:xfrm>
              <a:off x="1824" y="2256"/>
              <a:ext cx="8" cy="120"/>
            </a:xfrm>
            <a:custGeom>
              <a:avLst/>
              <a:gdLst>
                <a:gd name="T0" fmla="*/ 8 w 8"/>
                <a:gd name="T1" fmla="*/ 0 h 120"/>
                <a:gd name="T2" fmla="*/ 0 w 8"/>
                <a:gd name="T3" fmla="*/ 120 h 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120">
                  <a:moveTo>
                    <a:pt x="8" y="0"/>
                  </a:moveTo>
                  <a:lnTo>
                    <a:pt x="0" y="12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7" name="Oval 29"/>
          <p:cNvSpPr>
            <a:spLocks noChangeArrowheads="1"/>
          </p:cNvSpPr>
          <p:nvPr/>
        </p:nvSpPr>
        <p:spPr bwMode="auto">
          <a:xfrm>
            <a:off x="26670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Rectangle 30"/>
          <p:cNvSpPr>
            <a:spLocks noChangeArrowheads="1"/>
          </p:cNvSpPr>
          <p:nvPr/>
        </p:nvSpPr>
        <p:spPr bwMode="auto">
          <a:xfrm>
            <a:off x="4572000" y="38100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7 см</a:t>
            </a:r>
          </a:p>
        </p:txBody>
      </p:sp>
      <p:sp>
        <p:nvSpPr>
          <p:cNvPr id="275487" name="Text Box 31"/>
          <p:cNvSpPr txBox="1">
            <a:spLocks noChangeArrowheads="1"/>
          </p:cNvSpPr>
          <p:nvPr/>
        </p:nvSpPr>
        <p:spPr bwMode="auto">
          <a:xfrm>
            <a:off x="2286000" y="2895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5488" name="Text Box 32"/>
          <p:cNvSpPr txBox="1">
            <a:spLocks noChangeArrowheads="1"/>
          </p:cNvSpPr>
          <p:nvPr/>
        </p:nvSpPr>
        <p:spPr bwMode="auto">
          <a:xfrm>
            <a:off x="5334000" y="2819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N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5489" name="Text Box 33"/>
          <p:cNvSpPr txBox="1">
            <a:spLocks noChangeArrowheads="1"/>
          </p:cNvSpPr>
          <p:nvPr/>
        </p:nvSpPr>
        <p:spPr bwMode="auto">
          <a:xfrm>
            <a:off x="3657600" y="4572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O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5490" name="Rectangle 34"/>
          <p:cNvSpPr>
            <a:spLocks noChangeArrowheads="1"/>
          </p:cNvSpPr>
          <p:nvPr/>
        </p:nvSpPr>
        <p:spPr bwMode="auto">
          <a:xfrm>
            <a:off x="4572000" y="38100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14</a:t>
            </a:r>
          </a:p>
        </p:txBody>
      </p:sp>
      <p:sp>
        <p:nvSpPr>
          <p:cNvPr id="8213" name="Text Box 35"/>
          <p:cNvSpPr txBox="1">
            <a:spLocks noChangeArrowheads="1"/>
          </p:cNvSpPr>
          <p:nvPr/>
        </p:nvSpPr>
        <p:spPr bwMode="auto">
          <a:xfrm>
            <a:off x="1524000" y="457200"/>
            <a:ext cx="6935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entury Schoolbook" pitchFamily="18" charset="0"/>
              </a:rPr>
              <a:t>Найдите стороны треугольника АВС.</a:t>
            </a:r>
          </a:p>
        </p:txBody>
      </p:sp>
      <p:sp>
        <p:nvSpPr>
          <p:cNvPr id="275492" name="Freeform 36"/>
          <p:cNvSpPr>
            <a:spLocks/>
          </p:cNvSpPr>
          <p:nvPr/>
        </p:nvSpPr>
        <p:spPr bwMode="auto">
          <a:xfrm>
            <a:off x="1066800" y="1752600"/>
            <a:ext cx="3124200" cy="3048000"/>
          </a:xfrm>
          <a:custGeom>
            <a:avLst/>
            <a:gdLst>
              <a:gd name="T0" fmla="*/ 0 w 1968"/>
              <a:gd name="T1" fmla="*/ 2147483647 h 1920"/>
              <a:gd name="T2" fmla="*/ 2147483647 w 1968"/>
              <a:gd name="T3" fmla="*/ 2147483647 h 1920"/>
              <a:gd name="T4" fmla="*/ 2147483647 w 1968"/>
              <a:gd name="T5" fmla="*/ 0 h 19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68" h="1920">
                <a:moveTo>
                  <a:pt x="0" y="1920"/>
                </a:moveTo>
                <a:cubicBezTo>
                  <a:pt x="292" y="1456"/>
                  <a:pt x="584" y="992"/>
                  <a:pt x="912" y="672"/>
                </a:cubicBezTo>
                <a:cubicBezTo>
                  <a:pt x="1240" y="352"/>
                  <a:pt x="1604" y="176"/>
                  <a:pt x="196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Rectangle 37"/>
          <p:cNvSpPr>
            <a:spLocks noChangeArrowheads="1"/>
          </p:cNvSpPr>
          <p:nvPr/>
        </p:nvSpPr>
        <p:spPr bwMode="auto">
          <a:xfrm>
            <a:off x="3733800" y="2743200"/>
            <a:ext cx="800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8 см</a:t>
            </a:r>
          </a:p>
        </p:txBody>
      </p:sp>
      <p:sp>
        <p:nvSpPr>
          <p:cNvPr id="8216" name="Rectangle 38"/>
          <p:cNvSpPr>
            <a:spLocks noChangeArrowheads="1"/>
          </p:cNvSpPr>
          <p:nvPr/>
        </p:nvSpPr>
        <p:spPr bwMode="auto">
          <a:xfrm>
            <a:off x="2438400" y="3886200"/>
            <a:ext cx="96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5,5см</a:t>
            </a:r>
          </a:p>
        </p:txBody>
      </p:sp>
      <p:sp>
        <p:nvSpPr>
          <p:cNvPr id="275495" name="Rectangle 39"/>
          <p:cNvSpPr>
            <a:spLocks noChangeArrowheads="1"/>
          </p:cNvSpPr>
          <p:nvPr/>
        </p:nvSpPr>
        <p:spPr bwMode="auto">
          <a:xfrm>
            <a:off x="3733800" y="25908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16</a:t>
            </a:r>
          </a:p>
        </p:txBody>
      </p:sp>
      <p:sp>
        <p:nvSpPr>
          <p:cNvPr id="275496" name="Rectangle 40"/>
          <p:cNvSpPr>
            <a:spLocks noChangeArrowheads="1"/>
          </p:cNvSpPr>
          <p:nvPr/>
        </p:nvSpPr>
        <p:spPr bwMode="auto">
          <a:xfrm>
            <a:off x="2438400" y="38862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11</a:t>
            </a:r>
          </a:p>
        </p:txBody>
      </p:sp>
      <p:sp>
        <p:nvSpPr>
          <p:cNvPr id="275497" name="Freeform 41"/>
          <p:cNvSpPr>
            <a:spLocks/>
          </p:cNvSpPr>
          <p:nvPr/>
        </p:nvSpPr>
        <p:spPr bwMode="auto">
          <a:xfrm>
            <a:off x="1247775" y="4495800"/>
            <a:ext cx="5191125" cy="742950"/>
          </a:xfrm>
          <a:custGeom>
            <a:avLst/>
            <a:gdLst>
              <a:gd name="T0" fmla="*/ 2147483647 w 3270"/>
              <a:gd name="T1" fmla="*/ 0 h 468"/>
              <a:gd name="T2" fmla="*/ 2147483647 w 3270"/>
              <a:gd name="T3" fmla="*/ 2147483647 h 468"/>
              <a:gd name="T4" fmla="*/ 0 w 3270"/>
              <a:gd name="T5" fmla="*/ 2147483647 h 46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70" h="468">
                <a:moveTo>
                  <a:pt x="3270" y="0"/>
                </a:moveTo>
                <a:cubicBezTo>
                  <a:pt x="3014" y="69"/>
                  <a:pt x="2247" y="396"/>
                  <a:pt x="1702" y="432"/>
                </a:cubicBezTo>
                <a:cubicBezTo>
                  <a:pt x="1157" y="468"/>
                  <a:pt x="355" y="260"/>
                  <a:pt x="0" y="21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5498" name="Freeform 42"/>
          <p:cNvSpPr>
            <a:spLocks/>
          </p:cNvSpPr>
          <p:nvPr/>
        </p:nvSpPr>
        <p:spPr bwMode="auto">
          <a:xfrm>
            <a:off x="4254500" y="1727200"/>
            <a:ext cx="2159000" cy="2616200"/>
          </a:xfrm>
          <a:custGeom>
            <a:avLst/>
            <a:gdLst>
              <a:gd name="T0" fmla="*/ 0 w 1360"/>
              <a:gd name="T1" fmla="*/ 0 h 1648"/>
              <a:gd name="T2" fmla="*/ 2147483647 w 1360"/>
              <a:gd name="T3" fmla="*/ 2147483647 h 1648"/>
              <a:gd name="T4" fmla="*/ 2147483647 w 1360"/>
              <a:gd name="T5" fmla="*/ 2147483647 h 16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60" h="1648">
                <a:moveTo>
                  <a:pt x="0" y="0"/>
                </a:moveTo>
                <a:cubicBezTo>
                  <a:pt x="147" y="120"/>
                  <a:pt x="653" y="430"/>
                  <a:pt x="880" y="704"/>
                </a:cubicBezTo>
                <a:cubicBezTo>
                  <a:pt x="1107" y="978"/>
                  <a:pt x="1260" y="1451"/>
                  <a:pt x="1360" y="16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28698 -0.1777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75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8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0.00469 0.4111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0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0.36302 -0.2111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75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10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90" grpId="0"/>
      <p:bldP spid="275490" grpId="1"/>
      <p:bldP spid="275492" grpId="0" animBg="1"/>
      <p:bldP spid="275495" grpId="0"/>
      <p:bldP spid="275495" grpId="1"/>
      <p:bldP spid="275496" grpId="0"/>
      <p:bldP spid="275496" grpId="1"/>
      <p:bldP spid="275497" grpId="0" animBg="1"/>
      <p:bldP spid="2754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9" name="Freeform 39"/>
          <p:cNvSpPr>
            <a:spLocks/>
          </p:cNvSpPr>
          <p:nvPr/>
        </p:nvSpPr>
        <p:spPr bwMode="auto">
          <a:xfrm>
            <a:off x="2717800" y="2133600"/>
            <a:ext cx="2590800" cy="1447800"/>
          </a:xfrm>
          <a:custGeom>
            <a:avLst/>
            <a:gdLst>
              <a:gd name="T0" fmla="*/ 0 w 1632"/>
              <a:gd name="T1" fmla="*/ 2147483647 h 912"/>
              <a:gd name="T2" fmla="*/ 2147483647 w 1632"/>
              <a:gd name="T3" fmla="*/ 2147483647 h 912"/>
              <a:gd name="T4" fmla="*/ 2147483647 w 1632"/>
              <a:gd name="T5" fmla="*/ 2147483647 h 912"/>
              <a:gd name="T6" fmla="*/ 2147483647 w 1632"/>
              <a:gd name="T7" fmla="*/ 0 h 912"/>
              <a:gd name="T8" fmla="*/ 0 w 1632"/>
              <a:gd name="T9" fmla="*/ 2147483647 h 9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2" h="912">
                <a:moveTo>
                  <a:pt x="0" y="912"/>
                </a:moveTo>
                <a:lnTo>
                  <a:pt x="1632" y="832"/>
                </a:lnTo>
                <a:lnTo>
                  <a:pt x="928" y="0"/>
                </a:lnTo>
                <a:lnTo>
                  <a:pt x="0" y="912"/>
                </a:lnTo>
                <a:close/>
              </a:path>
            </a:pathLst>
          </a:custGeom>
          <a:solidFill>
            <a:srgbClr val="FF00FF">
              <a:alpha val="3803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80" name="Freeform 40"/>
          <p:cNvSpPr>
            <a:spLocks/>
          </p:cNvSpPr>
          <p:nvPr/>
        </p:nvSpPr>
        <p:spPr bwMode="auto">
          <a:xfrm>
            <a:off x="1092200" y="2143125"/>
            <a:ext cx="5384800" cy="3038475"/>
          </a:xfrm>
          <a:custGeom>
            <a:avLst/>
            <a:gdLst>
              <a:gd name="T0" fmla="*/ 0 w 3392"/>
              <a:gd name="T1" fmla="*/ 2147483647 h 1914"/>
              <a:gd name="T2" fmla="*/ 2147483647 w 3392"/>
              <a:gd name="T3" fmla="*/ 2147483647 h 1914"/>
              <a:gd name="T4" fmla="*/ 2147483647 w 3392"/>
              <a:gd name="T5" fmla="*/ 2147483647 h 1914"/>
              <a:gd name="T6" fmla="*/ 2147483647 w 3392"/>
              <a:gd name="T7" fmla="*/ 0 h 1914"/>
              <a:gd name="T8" fmla="*/ 2147483647 w 3392"/>
              <a:gd name="T9" fmla="*/ 2147483647 h 1914"/>
              <a:gd name="T10" fmla="*/ 0 w 3392"/>
              <a:gd name="T11" fmla="*/ 2147483647 h 19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392" h="1914">
                <a:moveTo>
                  <a:pt x="0" y="1914"/>
                </a:moveTo>
                <a:lnTo>
                  <a:pt x="3392" y="1674"/>
                </a:lnTo>
                <a:lnTo>
                  <a:pt x="1968" y="10"/>
                </a:lnTo>
                <a:lnTo>
                  <a:pt x="1949" y="0"/>
                </a:lnTo>
                <a:lnTo>
                  <a:pt x="965" y="966"/>
                </a:lnTo>
                <a:lnTo>
                  <a:pt x="0" y="1914"/>
                </a:lnTo>
                <a:close/>
              </a:path>
            </a:pathLst>
          </a:custGeom>
          <a:solidFill>
            <a:srgbClr val="FFFF00">
              <a:alpha val="3803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5029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86200" y="16764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77000" y="4572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2705100" y="3467100"/>
            <a:ext cx="2565400" cy="127000"/>
          </a:xfrm>
          <a:custGeom>
            <a:avLst/>
            <a:gdLst>
              <a:gd name="T0" fmla="*/ 0 w 1616"/>
              <a:gd name="T1" fmla="*/ 2147483647 h 80"/>
              <a:gd name="T2" fmla="*/ 2147483647 w 1616"/>
              <a:gd name="T3" fmla="*/ 0 h 8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616" h="80">
                <a:moveTo>
                  <a:pt x="0" y="80"/>
                </a:moveTo>
                <a:lnTo>
                  <a:pt x="1616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3352800" y="28194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Freeform 10"/>
          <p:cNvSpPr>
            <a:spLocks/>
          </p:cNvSpPr>
          <p:nvPr/>
        </p:nvSpPr>
        <p:spPr bwMode="auto">
          <a:xfrm>
            <a:off x="1905000" y="4191000"/>
            <a:ext cx="177800" cy="165100"/>
          </a:xfrm>
          <a:custGeom>
            <a:avLst/>
            <a:gdLst>
              <a:gd name="T0" fmla="*/ 0 w 112"/>
              <a:gd name="T1" fmla="*/ 0 h 104"/>
              <a:gd name="T2" fmla="*/ 2147483647 w 112"/>
              <a:gd name="T3" fmla="*/ 2147483647 h 10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2" h="104">
                <a:moveTo>
                  <a:pt x="0" y="0"/>
                </a:moveTo>
                <a:lnTo>
                  <a:pt x="112" y="10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724400" y="2819400"/>
            <a:ext cx="1066800" cy="1295400"/>
            <a:chOff x="2592" y="1440"/>
            <a:chExt cx="672" cy="816"/>
          </a:xfrm>
        </p:grpSpPr>
        <p:sp>
          <p:nvSpPr>
            <p:cNvPr id="10257" name="Oval 12"/>
            <p:cNvSpPr>
              <a:spLocks noChangeArrowheads="1"/>
            </p:cNvSpPr>
            <p:nvPr/>
          </p:nvSpPr>
          <p:spPr bwMode="auto">
            <a:xfrm>
              <a:off x="2928" y="182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592" y="1440"/>
              <a:ext cx="144" cy="144"/>
              <a:chOff x="2592" y="1440"/>
              <a:chExt cx="144" cy="144"/>
            </a:xfrm>
          </p:grpSpPr>
          <p:sp>
            <p:nvSpPr>
              <p:cNvPr id="10262" name="Freeform 14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Freeform 15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3120" y="2112"/>
              <a:ext cx="144" cy="144"/>
              <a:chOff x="2592" y="1440"/>
              <a:chExt cx="144" cy="144"/>
            </a:xfrm>
          </p:grpSpPr>
          <p:sp>
            <p:nvSpPr>
              <p:cNvPr id="10260" name="Freeform 17"/>
              <p:cNvSpPr>
                <a:spLocks/>
              </p:cNvSpPr>
              <p:nvPr/>
            </p:nvSpPr>
            <p:spPr bwMode="auto">
              <a:xfrm flipH="1">
                <a:off x="2592" y="144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Freeform 18"/>
              <p:cNvSpPr>
                <a:spLocks/>
              </p:cNvSpPr>
              <p:nvPr/>
            </p:nvSpPr>
            <p:spPr bwMode="auto">
              <a:xfrm flipH="1">
                <a:off x="2624" y="1480"/>
                <a:ext cx="112" cy="104"/>
              </a:xfrm>
              <a:custGeom>
                <a:avLst/>
                <a:gdLst>
                  <a:gd name="T0" fmla="*/ 0 w 112"/>
                  <a:gd name="T1" fmla="*/ 0 h 104"/>
                  <a:gd name="T2" fmla="*/ 112 w 112"/>
                  <a:gd name="T3" fmla="*/ 104 h 10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2" h="104">
                    <a:moveTo>
                      <a:pt x="0" y="0"/>
                    </a:moveTo>
                    <a:lnTo>
                      <a:pt x="112" y="10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52" name="Freeform 19"/>
          <p:cNvSpPr>
            <a:spLocks/>
          </p:cNvSpPr>
          <p:nvPr/>
        </p:nvSpPr>
        <p:spPr bwMode="auto">
          <a:xfrm>
            <a:off x="1079500" y="2133600"/>
            <a:ext cx="5397500" cy="3060700"/>
          </a:xfrm>
          <a:custGeom>
            <a:avLst/>
            <a:gdLst>
              <a:gd name="T0" fmla="*/ 0 w 3400"/>
              <a:gd name="T1" fmla="*/ 2147483647 h 1928"/>
              <a:gd name="T2" fmla="*/ 2147483647 w 3400"/>
              <a:gd name="T3" fmla="*/ 0 h 1928"/>
              <a:gd name="T4" fmla="*/ 2147483647 w 3400"/>
              <a:gd name="T5" fmla="*/ 2147483647 h 1928"/>
              <a:gd name="T6" fmla="*/ 2147483647 w 3400"/>
              <a:gd name="T7" fmla="*/ 2147483647 h 1928"/>
              <a:gd name="T8" fmla="*/ 0 w 3400"/>
              <a:gd name="T9" fmla="*/ 2147483647 h 19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00" h="1928">
                <a:moveTo>
                  <a:pt x="0" y="1928"/>
                </a:moveTo>
                <a:lnTo>
                  <a:pt x="1960" y="0"/>
                </a:lnTo>
                <a:lnTo>
                  <a:pt x="3400" y="1680"/>
                </a:lnTo>
                <a:lnTo>
                  <a:pt x="16" y="1928"/>
                </a:lnTo>
                <a:lnTo>
                  <a:pt x="0" y="19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3" name="Oval 29"/>
          <p:cNvSpPr>
            <a:spLocks noChangeArrowheads="1"/>
          </p:cNvSpPr>
          <p:nvPr/>
        </p:nvSpPr>
        <p:spPr bwMode="auto">
          <a:xfrm>
            <a:off x="26670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72" name="Rectangle 32"/>
          <p:cNvSpPr>
            <a:spLocks noChangeArrowheads="1"/>
          </p:cNvSpPr>
          <p:nvPr/>
        </p:nvSpPr>
        <p:spPr bwMode="auto">
          <a:xfrm>
            <a:off x="3505200" y="2743200"/>
            <a:ext cx="1300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</a:t>
            </a:r>
            <a:r>
              <a:rPr lang="en-US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=21</a:t>
            </a:r>
            <a:r>
              <a:rPr lang="ru-RU" sz="24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см</a:t>
            </a:r>
          </a:p>
        </p:txBody>
      </p:sp>
      <p:sp>
        <p:nvSpPr>
          <p:cNvPr id="266273" name="Text Box 33"/>
          <p:cNvSpPr txBox="1">
            <a:spLocks noChangeArrowheads="1"/>
          </p:cNvSpPr>
          <p:nvPr/>
        </p:nvSpPr>
        <p:spPr bwMode="auto">
          <a:xfrm>
            <a:off x="2286000" y="3276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Р</a:t>
            </a:r>
          </a:p>
        </p:txBody>
      </p:sp>
      <p:sp>
        <p:nvSpPr>
          <p:cNvPr id="266274" name="Text Box 34"/>
          <p:cNvSpPr txBox="1">
            <a:spLocks noChangeArrowheads="1"/>
          </p:cNvSpPr>
          <p:nvPr/>
        </p:nvSpPr>
        <p:spPr bwMode="auto">
          <a:xfrm>
            <a:off x="5410200" y="31242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Q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9" grpId="0" animBg="1"/>
      <p:bldP spid="2662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Freeform 5"/>
          <p:cNvSpPr>
            <a:spLocks/>
          </p:cNvSpPr>
          <p:nvPr/>
        </p:nvSpPr>
        <p:spPr bwMode="auto">
          <a:xfrm>
            <a:off x="723900" y="2133600"/>
            <a:ext cx="5334000" cy="3695700"/>
          </a:xfrm>
          <a:custGeom>
            <a:avLst/>
            <a:gdLst>
              <a:gd name="T0" fmla="*/ 0 w 3360"/>
              <a:gd name="T1" fmla="*/ 2147483647 h 2328"/>
              <a:gd name="T2" fmla="*/ 2147483647 w 3360"/>
              <a:gd name="T3" fmla="*/ 0 h 2328"/>
              <a:gd name="T4" fmla="*/ 2147483647 w 3360"/>
              <a:gd name="T5" fmla="*/ 2147483647 h 2328"/>
              <a:gd name="T6" fmla="*/ 2147483647 w 3360"/>
              <a:gd name="T7" fmla="*/ 2147483647 h 2328"/>
              <a:gd name="T8" fmla="*/ 0 w 3360"/>
              <a:gd name="T9" fmla="*/ 2147483647 h 23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60" h="2328">
                <a:moveTo>
                  <a:pt x="0" y="2328"/>
                </a:moveTo>
                <a:lnTo>
                  <a:pt x="2176" y="0"/>
                </a:lnTo>
                <a:lnTo>
                  <a:pt x="3360" y="2280"/>
                </a:lnTo>
                <a:lnTo>
                  <a:pt x="16" y="2328"/>
                </a:lnTo>
                <a:lnTo>
                  <a:pt x="0" y="23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3048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3886200" y="16764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6096000" y="57150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В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00200" y="2971800"/>
            <a:ext cx="4432300" cy="2781300"/>
            <a:chOff x="1008" y="1872"/>
            <a:chExt cx="2792" cy="1752"/>
          </a:xfrm>
        </p:grpSpPr>
        <p:sp>
          <p:nvSpPr>
            <p:cNvPr id="14375" name="Freeform 12"/>
            <p:cNvSpPr>
              <a:spLocks/>
            </p:cNvSpPr>
            <p:nvPr/>
          </p:nvSpPr>
          <p:spPr bwMode="auto">
            <a:xfrm>
              <a:off x="2064" y="1872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Freeform 13"/>
            <p:cNvSpPr>
              <a:spLocks/>
            </p:cNvSpPr>
            <p:nvPr/>
          </p:nvSpPr>
          <p:spPr bwMode="auto">
            <a:xfrm>
              <a:off x="1008" y="2976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Freeform 14"/>
            <p:cNvSpPr>
              <a:spLocks/>
            </p:cNvSpPr>
            <p:nvPr/>
          </p:nvSpPr>
          <p:spPr bwMode="auto">
            <a:xfrm>
              <a:off x="1560" y="2520"/>
              <a:ext cx="2240" cy="1104"/>
            </a:xfrm>
            <a:custGeom>
              <a:avLst/>
              <a:gdLst>
                <a:gd name="T0" fmla="*/ 2240 w 2240"/>
                <a:gd name="T1" fmla="*/ 1104 h 1104"/>
                <a:gd name="T2" fmla="*/ 0 w 2240"/>
                <a:gd name="T3" fmla="*/ 0 h 1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40" h="1104">
                  <a:moveTo>
                    <a:pt x="2240" y="1104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660066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Oval 15"/>
            <p:cNvSpPr>
              <a:spLocks noChangeArrowheads="1"/>
            </p:cNvSpPr>
            <p:nvPr/>
          </p:nvSpPr>
          <p:spPr bwMode="auto">
            <a:xfrm>
              <a:off x="1488" y="244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0352" name="Text Box 16"/>
            <p:cNvSpPr txBox="1">
              <a:spLocks noChangeArrowheads="1"/>
            </p:cNvSpPr>
            <p:nvPr/>
          </p:nvSpPr>
          <p:spPr bwMode="auto">
            <a:xfrm>
              <a:off x="1056" y="2256"/>
              <a:ext cx="36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rPr>
                <a:t>В</a:t>
              </a:r>
              <a:r>
                <a:rPr lang="ru-RU" sz="2800" b="1" baseline="-250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rPr>
                <a:t>1</a:t>
              </a:r>
              <a:endPara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14343" name="Freeform 18"/>
          <p:cNvSpPr>
            <a:spLocks/>
          </p:cNvSpPr>
          <p:nvPr/>
        </p:nvSpPr>
        <p:spPr bwMode="auto">
          <a:xfrm>
            <a:off x="774700" y="4000500"/>
            <a:ext cx="4292600" cy="1803400"/>
          </a:xfrm>
          <a:custGeom>
            <a:avLst/>
            <a:gdLst>
              <a:gd name="T0" fmla="*/ 0 w 2704"/>
              <a:gd name="T1" fmla="*/ 2147483647 h 1136"/>
              <a:gd name="T2" fmla="*/ 2147483647 w 2704"/>
              <a:gd name="T3" fmla="*/ 0 h 113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704" h="1136">
                <a:moveTo>
                  <a:pt x="0" y="1136"/>
                </a:moveTo>
                <a:lnTo>
                  <a:pt x="27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Oval 19"/>
          <p:cNvSpPr>
            <a:spLocks noChangeArrowheads="1"/>
          </p:cNvSpPr>
          <p:nvPr/>
        </p:nvSpPr>
        <p:spPr bwMode="auto">
          <a:xfrm>
            <a:off x="5029200" y="3886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572000" y="2971800"/>
            <a:ext cx="228600" cy="228600"/>
            <a:chOff x="2592" y="1440"/>
            <a:chExt cx="144" cy="144"/>
          </a:xfrm>
        </p:grpSpPr>
        <p:sp>
          <p:nvSpPr>
            <p:cNvPr id="14373" name="Freeform 21"/>
            <p:cNvSpPr>
              <a:spLocks/>
            </p:cNvSpPr>
            <p:nvPr/>
          </p:nvSpPr>
          <p:spPr bwMode="auto">
            <a:xfrm flipH="1">
              <a:off x="2592" y="1440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Freeform 22"/>
            <p:cNvSpPr>
              <a:spLocks/>
            </p:cNvSpPr>
            <p:nvPr/>
          </p:nvSpPr>
          <p:spPr bwMode="auto">
            <a:xfrm flipH="1">
              <a:off x="2624" y="1480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486400" y="4800600"/>
            <a:ext cx="228600" cy="228600"/>
            <a:chOff x="2592" y="1440"/>
            <a:chExt cx="144" cy="144"/>
          </a:xfrm>
        </p:grpSpPr>
        <p:sp>
          <p:nvSpPr>
            <p:cNvPr id="14371" name="Freeform 24"/>
            <p:cNvSpPr>
              <a:spLocks/>
            </p:cNvSpPr>
            <p:nvPr/>
          </p:nvSpPr>
          <p:spPr bwMode="auto">
            <a:xfrm flipH="1">
              <a:off x="2592" y="1440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Freeform 25"/>
            <p:cNvSpPr>
              <a:spLocks/>
            </p:cNvSpPr>
            <p:nvPr/>
          </p:nvSpPr>
          <p:spPr bwMode="auto">
            <a:xfrm flipH="1">
              <a:off x="2624" y="1480"/>
              <a:ext cx="112" cy="104"/>
            </a:xfrm>
            <a:custGeom>
              <a:avLst/>
              <a:gdLst>
                <a:gd name="T0" fmla="*/ 0 w 112"/>
                <a:gd name="T1" fmla="*/ 0 h 104"/>
                <a:gd name="T2" fmla="*/ 112 w 112"/>
                <a:gd name="T3" fmla="*/ 104 h 10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2" h="104">
                  <a:moveTo>
                    <a:pt x="0" y="0"/>
                  </a:moveTo>
                  <a:lnTo>
                    <a:pt x="112" y="10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0362" name="Text Box 26"/>
          <p:cNvSpPr txBox="1">
            <a:spLocks noChangeArrowheads="1"/>
          </p:cNvSpPr>
          <p:nvPr/>
        </p:nvSpPr>
        <p:spPr bwMode="auto">
          <a:xfrm>
            <a:off x="5257800" y="3733800"/>
            <a:ext cx="576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А</a:t>
            </a:r>
            <a:r>
              <a:rPr lang="ru-RU" sz="28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0363" name="Text Box 27"/>
          <p:cNvSpPr txBox="1">
            <a:spLocks noChangeArrowheads="1"/>
          </p:cNvSpPr>
          <p:nvPr/>
        </p:nvSpPr>
        <p:spPr bwMode="auto">
          <a:xfrm>
            <a:off x="3276600" y="40386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О</a:t>
            </a:r>
          </a:p>
        </p:txBody>
      </p:sp>
      <p:sp>
        <p:nvSpPr>
          <p:cNvPr id="14351" name="Freeform 60"/>
          <p:cNvSpPr>
            <a:spLocks/>
          </p:cNvSpPr>
          <p:nvPr/>
        </p:nvSpPr>
        <p:spPr bwMode="auto">
          <a:xfrm>
            <a:off x="3429000" y="2146300"/>
            <a:ext cx="749300" cy="3644900"/>
          </a:xfrm>
          <a:custGeom>
            <a:avLst/>
            <a:gdLst>
              <a:gd name="T0" fmla="*/ 2147483647 w 472"/>
              <a:gd name="T1" fmla="*/ 0 h 2296"/>
              <a:gd name="T2" fmla="*/ 0 w 472"/>
              <a:gd name="T3" fmla="*/ 2147483647 h 229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72" h="2296">
                <a:moveTo>
                  <a:pt x="472" y="0"/>
                </a:moveTo>
                <a:lnTo>
                  <a:pt x="0" y="229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2" name="Oval 61"/>
          <p:cNvSpPr>
            <a:spLocks noChangeArrowheads="1"/>
          </p:cNvSpPr>
          <p:nvPr/>
        </p:nvSpPr>
        <p:spPr bwMode="auto">
          <a:xfrm>
            <a:off x="3352800" y="5715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0398" name="Text Box 62"/>
          <p:cNvSpPr txBox="1">
            <a:spLocks noChangeArrowheads="1"/>
          </p:cNvSpPr>
          <p:nvPr/>
        </p:nvSpPr>
        <p:spPr bwMode="auto">
          <a:xfrm>
            <a:off x="3124200" y="5791200"/>
            <a:ext cx="576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</a:t>
            </a:r>
            <a:r>
              <a:rPr lang="ru-RU" sz="28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</a:t>
            </a:r>
            <a:endParaRPr lang="ru-RU" sz="28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354" name="Text Box 63"/>
          <p:cNvSpPr txBox="1">
            <a:spLocks noChangeArrowheads="1"/>
          </p:cNvSpPr>
          <p:nvPr/>
        </p:nvSpPr>
        <p:spPr bwMode="auto">
          <a:xfrm>
            <a:off x="642910" y="571480"/>
            <a:ext cx="70009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 smtClean="0"/>
              <a:t>АА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,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, СС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– медианы, ВВ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</a:t>
            </a:r>
            <a:r>
              <a:rPr lang="ru-RU" sz="2400" dirty="0"/>
              <a:t>= 15 </a:t>
            </a:r>
            <a:r>
              <a:rPr lang="ru-RU" sz="2400" dirty="0" smtClean="0"/>
              <a:t>см </a:t>
            </a:r>
          </a:p>
          <a:p>
            <a:r>
              <a:rPr lang="ru-RU" sz="2400" dirty="0" smtClean="0"/>
              <a:t>Найти  ВО и ОВ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2282825" y="4038600"/>
            <a:ext cx="3736975" cy="1676400"/>
            <a:chOff x="1438" y="2544"/>
            <a:chExt cx="2354" cy="1056"/>
          </a:xfrm>
        </p:grpSpPr>
        <p:sp>
          <p:nvSpPr>
            <p:cNvPr id="14360" name="Freeform 65"/>
            <p:cNvSpPr>
              <a:spLocks/>
            </p:cNvSpPr>
            <p:nvPr/>
          </p:nvSpPr>
          <p:spPr bwMode="auto">
            <a:xfrm>
              <a:off x="1536" y="2544"/>
              <a:ext cx="2256" cy="1056"/>
            </a:xfrm>
            <a:custGeom>
              <a:avLst/>
              <a:gdLst>
                <a:gd name="T0" fmla="*/ 2256 w 2256"/>
                <a:gd name="T1" fmla="*/ 1056 h 1056"/>
                <a:gd name="T2" fmla="*/ 1576 w 2256"/>
                <a:gd name="T3" fmla="*/ 504 h 1056"/>
                <a:gd name="T4" fmla="*/ 768 w 2256"/>
                <a:gd name="T5" fmla="*/ 336 h 1056"/>
                <a:gd name="T6" fmla="*/ 240 w 2256"/>
                <a:gd name="T7" fmla="*/ 240 h 1056"/>
                <a:gd name="T8" fmla="*/ 0 w 2256"/>
                <a:gd name="T9" fmla="*/ 0 h 10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56" h="1056">
                  <a:moveTo>
                    <a:pt x="2256" y="1056"/>
                  </a:moveTo>
                  <a:cubicBezTo>
                    <a:pt x="2143" y="964"/>
                    <a:pt x="1824" y="624"/>
                    <a:pt x="1576" y="504"/>
                  </a:cubicBezTo>
                  <a:cubicBezTo>
                    <a:pt x="1328" y="384"/>
                    <a:pt x="991" y="380"/>
                    <a:pt x="768" y="336"/>
                  </a:cubicBezTo>
                  <a:cubicBezTo>
                    <a:pt x="545" y="292"/>
                    <a:pt x="368" y="296"/>
                    <a:pt x="240" y="240"/>
                  </a:cubicBezTo>
                  <a:cubicBezTo>
                    <a:pt x="112" y="184"/>
                    <a:pt x="56" y="92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70402" name="Text Box 66"/>
            <p:cNvSpPr txBox="1">
              <a:spLocks noChangeArrowheads="1"/>
            </p:cNvSpPr>
            <p:nvPr/>
          </p:nvSpPr>
          <p:spPr bwMode="auto">
            <a:xfrm rot="1304665">
              <a:off x="2878" y="2885"/>
              <a:ext cx="6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rPr>
                <a:t>2 части</a:t>
              </a:r>
            </a:p>
          </p:txBody>
        </p:sp>
        <p:sp>
          <p:nvSpPr>
            <p:cNvPr id="270403" name="Text Box 67"/>
            <p:cNvSpPr txBox="1">
              <a:spLocks noChangeArrowheads="1"/>
            </p:cNvSpPr>
            <p:nvPr/>
          </p:nvSpPr>
          <p:spPr bwMode="auto">
            <a:xfrm rot="1304665">
              <a:off x="1438" y="2703"/>
              <a:ext cx="6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+mn-cs"/>
                </a:rPr>
                <a:t>1 часть</a:t>
              </a:r>
            </a:p>
          </p:txBody>
        </p:sp>
      </p:grpSp>
      <p:sp>
        <p:nvSpPr>
          <p:cNvPr id="270406" name="Rectangle 70"/>
          <p:cNvSpPr>
            <a:spLocks noChangeArrowheads="1"/>
          </p:cNvSpPr>
          <p:nvPr/>
        </p:nvSpPr>
        <p:spPr bwMode="auto">
          <a:xfrm>
            <a:off x="4343400" y="49530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270407" name="Rectangle 71"/>
          <p:cNvSpPr>
            <a:spLocks noChangeArrowheads="1"/>
          </p:cNvSpPr>
          <p:nvPr/>
        </p:nvSpPr>
        <p:spPr bwMode="auto">
          <a:xfrm>
            <a:off x="2895600" y="38100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406" grpId="0"/>
      <p:bldP spid="2704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565"/>
            <a:ext cx="9144000" cy="68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66"/>
            <a:ext cx="82868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858016" y="50006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17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072462" y="50006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</a:t>
            </a: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7858149" y="1714488"/>
          <a:ext cx="571503" cy="428627"/>
        </p:xfrm>
        <a:graphic>
          <a:graphicData uri="http://schemas.openxmlformats.org/presentationml/2006/ole">
            <p:oleObj spid="_x0000_s150531" name="Формула" r:id="rId5" imgW="3045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668</Words>
  <PresentationFormat>Экран (4:3)</PresentationFormat>
  <Paragraphs>167</Paragraphs>
  <Slides>28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Формула</vt:lpstr>
      <vt:lpstr>Слайд 1</vt:lpstr>
      <vt:lpstr>Мир вокруг нас</vt:lpstr>
      <vt:lpstr>Слайд 3</vt:lpstr>
      <vt:lpstr>Истина или ложь?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основных сведений.</dc:title>
  <cp:lastModifiedBy>Admin</cp:lastModifiedBy>
  <cp:revision>26</cp:revision>
  <dcterms:modified xsi:type="dcterms:W3CDTF">2020-08-13T08:18:43Z</dcterms:modified>
</cp:coreProperties>
</file>