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8"/>
  </p:notesMasterIdLst>
  <p:sldIdLst>
    <p:sldId id="256" r:id="rId2"/>
    <p:sldId id="269" r:id="rId3"/>
    <p:sldId id="272" r:id="rId4"/>
    <p:sldId id="257" r:id="rId5"/>
    <p:sldId id="270" r:id="rId6"/>
    <p:sldId id="266" r:id="rId7"/>
    <p:sldId id="259" r:id="rId8"/>
    <p:sldId id="260" r:id="rId9"/>
    <p:sldId id="258" r:id="rId10"/>
    <p:sldId id="261" r:id="rId11"/>
    <p:sldId id="262" r:id="rId12"/>
    <p:sldId id="263" r:id="rId13"/>
    <p:sldId id="275" r:id="rId14"/>
    <p:sldId id="264" r:id="rId15"/>
    <p:sldId id="278" r:id="rId16"/>
    <p:sldId id="276"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p:scale>
          <a:sx n="60" d="100"/>
          <a:sy n="60" d="100"/>
        </p:scale>
        <p:origin x="-1656" y="-2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15F9D0-8621-4CE2-A543-112B1640AEAD}" type="datetimeFigureOut">
              <a:rPr lang="ru-RU" smtClean="0"/>
              <a:t>13.08.2020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87B33B-7A75-4AB3-8E8F-51E0E7895D4D}" type="slidenum">
              <a:rPr lang="ru-RU" smtClean="0"/>
              <a:t>‹#›</a:t>
            </a:fld>
            <a:endParaRPr lang="ru-RU"/>
          </a:p>
        </p:txBody>
      </p:sp>
    </p:spTree>
    <p:extLst>
      <p:ext uri="{BB962C8B-B14F-4D97-AF65-F5344CB8AC3E}">
        <p14:creationId xmlns:p14="http://schemas.microsoft.com/office/powerpoint/2010/main" val="2287555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387B33B-7A75-4AB3-8E8F-51E0E7895D4D}" type="slidenum">
              <a:rPr lang="ru-RU" smtClean="0"/>
              <a:t>13</a:t>
            </a:fld>
            <a:endParaRPr lang="ru-RU"/>
          </a:p>
        </p:txBody>
      </p:sp>
    </p:spTree>
    <p:extLst>
      <p:ext uri="{BB962C8B-B14F-4D97-AF65-F5344CB8AC3E}">
        <p14:creationId xmlns:p14="http://schemas.microsoft.com/office/powerpoint/2010/main" val="2780604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13.08.2020</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t>13.08.2020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13.08.2020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t>13.08.2020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13.08.2020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13.08.2020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13.08.2020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t>13.08.2020</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16632"/>
            <a:ext cx="8280920" cy="3103985"/>
          </a:xfrm>
        </p:spPr>
        <p:txBody>
          <a:bodyPr/>
          <a:lstStyle/>
          <a:p>
            <a:r>
              <a:rPr lang="ru-RU" sz="3600" dirty="0" smtClean="0">
                <a:solidFill>
                  <a:schemeClr val="tx2">
                    <a:lumMod val="50000"/>
                  </a:schemeClr>
                </a:solidFill>
              </a:rPr>
              <a:t>Семейное ресурсное объединение «ВЗАИМОДЕЙСТВИЕ»</a:t>
            </a:r>
            <a:br>
              <a:rPr lang="ru-RU" sz="3600" dirty="0" smtClean="0">
                <a:solidFill>
                  <a:schemeClr val="tx2">
                    <a:lumMod val="50000"/>
                  </a:schemeClr>
                </a:solidFill>
              </a:rPr>
            </a:br>
            <a:r>
              <a:rPr lang="ru-RU" sz="3600" dirty="0" smtClean="0">
                <a:solidFill>
                  <a:schemeClr val="tx2">
                    <a:lumMod val="50000"/>
                  </a:schemeClr>
                </a:solidFill>
              </a:rPr>
              <a:t>23.04.2020г</a:t>
            </a:r>
            <a:br>
              <a:rPr lang="ru-RU" sz="3600" dirty="0" smtClean="0">
                <a:solidFill>
                  <a:schemeClr val="tx2">
                    <a:lumMod val="50000"/>
                  </a:schemeClr>
                </a:solidFill>
              </a:rPr>
            </a:br>
            <a:r>
              <a:rPr lang="ru-RU" sz="3600" dirty="0" smtClean="0">
                <a:solidFill>
                  <a:schemeClr val="tx2">
                    <a:lumMod val="50000"/>
                  </a:schemeClr>
                </a:solidFill>
              </a:rPr>
              <a:t>«</a:t>
            </a:r>
            <a:r>
              <a:rPr lang="ru-RU" sz="3600" dirty="0" smtClean="0"/>
              <a:t>Развитие и выработка речевого дыхания при дизартрии»</a:t>
            </a:r>
            <a:endParaRPr lang="ru-RU" sz="3600" dirty="0"/>
          </a:p>
        </p:txBody>
      </p:sp>
      <p:sp>
        <p:nvSpPr>
          <p:cNvPr id="3" name="Подзаголовок 2"/>
          <p:cNvSpPr>
            <a:spLocks noGrp="1"/>
          </p:cNvSpPr>
          <p:nvPr>
            <p:ph type="subTitle" idx="1"/>
          </p:nvPr>
        </p:nvSpPr>
        <p:spPr>
          <a:xfrm>
            <a:off x="395536" y="6021288"/>
            <a:ext cx="8496944" cy="648072"/>
          </a:xfrm>
        </p:spPr>
        <p:txBody>
          <a:bodyPr/>
          <a:lstStyle/>
          <a:p>
            <a:r>
              <a:rPr lang="ru-RU" dirty="0" smtClean="0">
                <a:solidFill>
                  <a:schemeClr val="tx2">
                    <a:lumMod val="50000"/>
                  </a:schemeClr>
                </a:solidFill>
              </a:rPr>
              <a:t>Учитель-логопед Феоктистова Людмила Николаевна</a:t>
            </a:r>
            <a:endParaRPr lang="ru-RU" dirty="0">
              <a:solidFill>
                <a:schemeClr val="tx2">
                  <a:lumMod val="50000"/>
                </a:schemeClr>
              </a:solidFill>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27784" y="3169599"/>
            <a:ext cx="3904729" cy="2930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98255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1"/>
            <a:ext cx="8496944"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908720"/>
            <a:ext cx="8928992" cy="5410712"/>
          </a:xfrm>
          <a:prstGeom prst="rect">
            <a:avLst/>
          </a:prstGeom>
        </p:spPr>
        <p:txBody>
          <a:bodyPr wrap="square">
            <a:spAutoFit/>
          </a:bodyPr>
          <a:lstStyle/>
          <a:p>
            <a:pPr marL="88900" indent="-88900">
              <a:lnSpc>
                <a:spcPct val="90000"/>
              </a:lnSpc>
              <a:buFont typeface="Wingdings" pitchFamily="2" charset="2"/>
              <a:buNone/>
            </a:pPr>
            <a:r>
              <a:rPr lang="ru-RU" altLang="ru-RU" sz="2400" b="1" i="1" dirty="0"/>
              <a:t>Все задания ребенок должен выполнять по подражанию.</a:t>
            </a:r>
          </a:p>
          <a:p>
            <a:pPr marL="88900" indent="-88900">
              <a:lnSpc>
                <a:spcPct val="90000"/>
              </a:lnSpc>
              <a:buFont typeface="Wingdings" pitchFamily="2" charset="2"/>
              <a:buNone/>
            </a:pPr>
            <a:r>
              <a:rPr lang="en-US" altLang="ru-RU" sz="2400" b="1" dirty="0"/>
              <a:t>I</a:t>
            </a:r>
            <a:r>
              <a:rPr lang="ru-RU" altLang="ru-RU" sz="2400" dirty="0"/>
              <a:t>.Для формирования правильной ротовой воздушной струи, необходимой для речевого дыхания, используются следующие упражнения:</a:t>
            </a:r>
          </a:p>
          <a:p>
            <a:pPr marL="88900" indent="-88900">
              <a:lnSpc>
                <a:spcPct val="90000"/>
              </a:lnSpc>
              <a:buFont typeface="Wingdings" pitchFamily="2" charset="2"/>
              <a:buNone/>
            </a:pPr>
            <a:r>
              <a:rPr lang="ru-RU" altLang="ru-RU" sz="2400" dirty="0"/>
              <a:t>1) вдох и выдох носом;</a:t>
            </a:r>
          </a:p>
          <a:p>
            <a:pPr marL="88900" indent="-88900">
              <a:lnSpc>
                <a:spcPct val="90000"/>
              </a:lnSpc>
              <a:buFont typeface="Wingdings" pitchFamily="2" charset="2"/>
              <a:buNone/>
            </a:pPr>
            <a:r>
              <a:rPr lang="ru-RU" altLang="ru-RU" sz="2400" dirty="0"/>
              <a:t>2) вдох и выдох ртом;</a:t>
            </a:r>
          </a:p>
          <a:p>
            <a:pPr marL="88900" indent="-88900">
              <a:lnSpc>
                <a:spcPct val="90000"/>
              </a:lnSpc>
              <a:buFont typeface="Wingdings" pitchFamily="2" charset="2"/>
              <a:buNone/>
            </a:pPr>
            <a:r>
              <a:rPr lang="ru-RU" altLang="ru-RU" sz="2400" dirty="0"/>
              <a:t>3) вдох ртом — выдох носом;</a:t>
            </a:r>
          </a:p>
          <a:p>
            <a:pPr marL="88900" indent="-88900">
              <a:lnSpc>
                <a:spcPct val="90000"/>
              </a:lnSpc>
              <a:buFont typeface="Wingdings" pitchFamily="2" charset="2"/>
              <a:buNone/>
            </a:pPr>
            <a:r>
              <a:rPr lang="ru-RU" altLang="ru-RU" sz="2400" dirty="0"/>
              <a:t>4) вдох носом — выдох ртом.</a:t>
            </a:r>
          </a:p>
          <a:p>
            <a:pPr marL="88900" indent="-88900">
              <a:lnSpc>
                <a:spcPct val="90000"/>
              </a:lnSpc>
              <a:buFont typeface="Wingdings" pitchFamily="2" charset="2"/>
              <a:buNone/>
            </a:pPr>
            <a:r>
              <a:rPr lang="ru-RU" altLang="ru-RU" sz="2400" dirty="0" smtClean="0"/>
              <a:t>     По </a:t>
            </a:r>
            <a:r>
              <a:rPr lang="ru-RU" altLang="ru-RU" sz="2400" dirty="0"/>
              <a:t>ходу выполнения этих упражнений необходимо осуществлять постоянный контроль, так как ребенку на первых этапах коррекции речевого дыхания еще трудно ощутить утечку воздушной струи через носовые проходы. Так, если при выдохе через рот часть воздуха проникает в нос, то нужно зажимать нос пальцами, далее ребенок сам сможет улавливать разницу в направлении воздушной струи. </a:t>
            </a:r>
          </a:p>
        </p:txBody>
      </p:sp>
      <p:pic>
        <p:nvPicPr>
          <p:cNvPr id="717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84168" y="1988840"/>
            <a:ext cx="2448272" cy="1634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27449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2" y="44595"/>
            <a:ext cx="8856984"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79512" y="980728"/>
            <a:ext cx="8856984" cy="5714257"/>
          </a:xfrm>
          <a:prstGeom prst="rect">
            <a:avLst/>
          </a:prstGeom>
        </p:spPr>
        <p:txBody>
          <a:bodyPr wrap="square">
            <a:spAutoFit/>
          </a:bodyPr>
          <a:lstStyle/>
          <a:p>
            <a:pPr>
              <a:lnSpc>
                <a:spcPct val="80000"/>
              </a:lnSpc>
              <a:buFont typeface="Wingdings" pitchFamily="2" charset="2"/>
              <a:buNone/>
            </a:pPr>
            <a:r>
              <a:rPr lang="ru-RU" altLang="ru-RU" sz="2400" dirty="0" smtClean="0"/>
              <a:t>   Тренируем </a:t>
            </a:r>
            <a:r>
              <a:rPr lang="ru-RU" altLang="ru-RU" sz="2400" dirty="0"/>
              <a:t>плавный длинный выдох с беззвучной артикуляцией гласных звуков [а], [о], [у] или с переднеязычных глухих согласных, например звука [т]. Контролю над правильным дыханием также способствуют такие приемы, как дутье на ватку, на полоски бумаги и т. д.</a:t>
            </a:r>
          </a:p>
          <a:p>
            <a:pPr>
              <a:lnSpc>
                <a:spcPct val="80000"/>
              </a:lnSpc>
              <a:buFont typeface="Wingdings" pitchFamily="2" charset="2"/>
              <a:buNone/>
            </a:pPr>
            <a:r>
              <a:rPr lang="ru-RU" altLang="ru-RU" sz="2400" dirty="0" smtClean="0"/>
              <a:t>   Можно </a:t>
            </a:r>
            <a:r>
              <a:rPr lang="ru-RU" altLang="ru-RU" sz="2400" dirty="0"/>
              <a:t>использовать следующие игровые упражнения:</a:t>
            </a:r>
          </a:p>
          <a:p>
            <a:pPr>
              <a:lnSpc>
                <a:spcPct val="80000"/>
              </a:lnSpc>
            </a:pPr>
            <a:r>
              <a:rPr lang="ru-RU" altLang="ru-RU" sz="2400" dirty="0"/>
              <a:t> </a:t>
            </a:r>
            <a:r>
              <a:rPr lang="ru-RU" altLang="ru-RU" sz="2400" i="1" dirty="0"/>
              <a:t>«Греем ручки». </a:t>
            </a:r>
            <a:r>
              <a:rPr lang="ru-RU" altLang="ru-RU" sz="2400" dirty="0"/>
              <a:t>Ребенок вдыхает через нос и с удлиненным выдохом беззвучного [а] «греет» руки.</a:t>
            </a:r>
            <a:endParaRPr lang="ru-RU" altLang="ru-RU" sz="2400" i="1" dirty="0"/>
          </a:p>
          <a:p>
            <a:pPr>
              <a:lnSpc>
                <a:spcPct val="80000"/>
              </a:lnSpc>
            </a:pPr>
            <a:r>
              <a:rPr lang="ru-RU" altLang="ru-RU" sz="2400" i="1" dirty="0"/>
              <a:t>«Ветер в трубе». </a:t>
            </a:r>
            <a:r>
              <a:rPr lang="ru-RU" altLang="ru-RU" sz="2400" dirty="0"/>
              <a:t>Предлагается представить, как ветер дует в трубе долго и протяжно. Нужно как можно дольше протянуть без участия голоса звук У. Вдох осуществляется через нос.</a:t>
            </a:r>
            <a:endParaRPr lang="ru-RU" altLang="ru-RU" sz="2400" i="1" dirty="0"/>
          </a:p>
          <a:p>
            <a:pPr>
              <a:lnSpc>
                <a:spcPct val="80000"/>
              </a:lnSpc>
            </a:pPr>
            <a:r>
              <a:rPr lang="ru-RU" altLang="ru-RU" sz="2400" i="1" dirty="0"/>
              <a:t>«Сдутый шарик». </a:t>
            </a:r>
            <a:r>
              <a:rPr lang="ru-RU" altLang="ru-RU" sz="2400" dirty="0"/>
              <a:t>Ребенка просят надуть и спустить шарик, а затем повторить звуки, которые ребенок слышал во время выполнения задания. Сначала должны произноситься короткие сильные беззвучные [ф-ф-ф] (надувание шарика), затем медленно, протяжно шепотом — звуки [т-т-т] (шарик сдувается). В результате правильного произнесения к звуку т добавляется легкий свистящий оттенок [тс-с-с</a:t>
            </a:r>
            <a:r>
              <a:rPr lang="ru-RU" altLang="ru-RU" sz="2400" dirty="0" smtClean="0"/>
              <a:t>].</a:t>
            </a:r>
            <a:endParaRPr lang="ru-RU" altLang="ru-RU" sz="2400" i="1" dirty="0"/>
          </a:p>
        </p:txBody>
      </p:sp>
    </p:spTree>
    <p:extLst>
      <p:ext uri="{BB962C8B-B14F-4D97-AF65-F5344CB8AC3E}">
        <p14:creationId xmlns:p14="http://schemas.microsoft.com/office/powerpoint/2010/main" val="15876052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504" y="0"/>
            <a:ext cx="9036496"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052736"/>
            <a:ext cx="8784976" cy="1569660"/>
          </a:xfrm>
          <a:prstGeom prst="rect">
            <a:avLst/>
          </a:prstGeom>
        </p:spPr>
        <p:txBody>
          <a:bodyPr wrap="square">
            <a:spAutoFit/>
          </a:bodyPr>
          <a:lstStyle/>
          <a:p>
            <a:pPr>
              <a:lnSpc>
                <a:spcPct val="80000"/>
              </a:lnSpc>
            </a:pPr>
            <a:r>
              <a:rPr lang="ru-RU" altLang="ru-RU" sz="2400" i="1" dirty="0"/>
              <a:t>«Пауза». </a:t>
            </a:r>
            <a:r>
              <a:rPr lang="ru-RU" altLang="ru-RU" sz="2400" dirty="0"/>
              <a:t>Логопед читает хорошо известное ребенку четверостишие. По его просьбе в местах паузы ребенок должен одновременно с раскрытием ладоней и напряжением пальцев кистей произнести короткие сильные шепотные звуки [па]. </a:t>
            </a:r>
          </a:p>
        </p:txBody>
      </p:sp>
      <p:sp>
        <p:nvSpPr>
          <p:cNvPr id="4" name="Прямоугольник 3"/>
          <p:cNvSpPr/>
          <p:nvPr/>
        </p:nvSpPr>
        <p:spPr>
          <a:xfrm>
            <a:off x="83599" y="2622396"/>
            <a:ext cx="8856984" cy="1938992"/>
          </a:xfrm>
          <a:prstGeom prst="rect">
            <a:avLst/>
          </a:prstGeom>
        </p:spPr>
        <p:txBody>
          <a:bodyPr wrap="square">
            <a:spAutoFit/>
          </a:bodyPr>
          <a:lstStyle/>
          <a:p>
            <a:r>
              <a:rPr lang="ru-RU" sz="2400" i="1" dirty="0"/>
              <a:t>«Ветер и занавеска».</a:t>
            </a:r>
            <a:r>
              <a:rPr lang="ru-RU" sz="2400" dirty="0"/>
              <a:t> Ребенок выдыхает то слабую, то сильную струю воздуха через рот на тонкие полоски бумаги («занавеску») по сигналу логопеда.</a:t>
            </a:r>
          </a:p>
          <a:p>
            <a:r>
              <a:rPr lang="ru-RU" sz="2400" i="1" dirty="0"/>
              <a:t>«Грустный слоненок».</a:t>
            </a:r>
            <a:r>
              <a:rPr lang="ru-RU" sz="2400" dirty="0"/>
              <a:t> Ребенку предлагается поднять голову вверх, вдохнуть ртом, опустить голову, выдохнуть через нос.</a:t>
            </a:r>
          </a:p>
        </p:txBody>
      </p:sp>
      <p:pic>
        <p:nvPicPr>
          <p:cNvPr id="9218"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059832" y="4647142"/>
            <a:ext cx="3948094" cy="2206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115616" y="4519823"/>
            <a:ext cx="1011382" cy="2244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98642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424936" cy="2031325"/>
          </a:xfrm>
          <a:prstGeom prst="rect">
            <a:avLst/>
          </a:prstGeom>
        </p:spPr>
        <p:txBody>
          <a:bodyPr wrap="square">
            <a:spAutoFit/>
          </a:bodyPr>
          <a:lstStyle/>
          <a:p>
            <a:r>
              <a:rPr lang="ru-RU" dirty="0" smtClean="0"/>
              <a:t>1. </a:t>
            </a:r>
            <a:r>
              <a:rPr lang="ru-RU" dirty="0"/>
              <a:t>Бык </a:t>
            </a:r>
            <a:r>
              <a:rPr lang="ru-RU" dirty="0" err="1"/>
              <a:t>тупогуб</a:t>
            </a:r>
            <a:r>
              <a:rPr lang="ru-RU" dirty="0"/>
              <a:t>, </a:t>
            </a:r>
            <a:r>
              <a:rPr lang="ru-RU" dirty="0" err="1"/>
              <a:t>тупогубенький</a:t>
            </a:r>
            <a:r>
              <a:rPr lang="ru-RU" dirty="0"/>
              <a:t> бычок,</a:t>
            </a:r>
          </a:p>
          <a:p>
            <a:r>
              <a:rPr lang="ru-RU" dirty="0"/>
              <a:t>у быка бела губа тупа.</a:t>
            </a:r>
            <a:br>
              <a:rPr lang="ru-RU" dirty="0"/>
            </a:br>
            <a:r>
              <a:rPr lang="ru-RU" dirty="0"/>
              <a:t>2. От топота копыт пыль по полю летит, пыль по полю летит от топота копыт</a:t>
            </a:r>
            <a:r>
              <a:rPr lang="ru-RU" dirty="0" smtClean="0"/>
              <a:t>.</a:t>
            </a:r>
            <a:r>
              <a:rPr lang="ru-RU" dirty="0"/>
              <a:t/>
            </a:r>
            <a:br>
              <a:rPr lang="ru-RU" dirty="0"/>
            </a:br>
            <a:r>
              <a:rPr lang="ru-RU" dirty="0" smtClean="0"/>
              <a:t>3. </a:t>
            </a:r>
            <a:r>
              <a:rPr lang="ru-RU" dirty="0"/>
              <a:t>Говорил попугай попугаю: "Я тебя, попугай, попугаю". Отвечает ему попугай: "Попугай, попугай, попугай!"</a:t>
            </a:r>
            <a:br>
              <a:rPr lang="ru-RU" dirty="0"/>
            </a:br>
            <a:endParaRPr lang="ru-RU" dirty="0"/>
          </a:p>
        </p:txBody>
      </p:sp>
      <p:sp>
        <p:nvSpPr>
          <p:cNvPr id="3" name="Прямоугольник 2"/>
          <p:cNvSpPr/>
          <p:nvPr/>
        </p:nvSpPr>
        <p:spPr>
          <a:xfrm>
            <a:off x="35559" y="2492896"/>
            <a:ext cx="8748464" cy="2954655"/>
          </a:xfrm>
          <a:prstGeom prst="rect">
            <a:avLst/>
          </a:prstGeom>
        </p:spPr>
        <p:txBody>
          <a:bodyPr wrap="square">
            <a:spAutoFit/>
          </a:bodyPr>
          <a:lstStyle/>
          <a:p>
            <a:pPr lvl="0"/>
            <a:r>
              <a:rPr lang="ru-RU" dirty="0"/>
              <a:t>Прочтите пословицы, поговорки, скороговорки на одном выдохе. </a:t>
            </a:r>
            <a:endParaRPr lang="ru-RU" dirty="0" smtClean="0"/>
          </a:p>
          <a:p>
            <a:pPr lvl="0" algn="ctr"/>
            <a:endParaRPr lang="ru-RU" sz="2400" i="1" dirty="0" smtClean="0"/>
          </a:p>
          <a:p>
            <a:pPr lvl="0" algn="ctr"/>
            <a:r>
              <a:rPr lang="ru-RU" sz="2400" i="1" dirty="0" smtClean="0"/>
              <a:t>Капля </a:t>
            </a:r>
            <a:r>
              <a:rPr lang="ru-RU" sz="2400" i="1" dirty="0"/>
              <a:t>и камень долбит. </a:t>
            </a:r>
            <a:r>
              <a:rPr lang="ru-RU" sz="2400" dirty="0"/>
              <a:t/>
            </a:r>
            <a:br>
              <a:rPr lang="ru-RU" sz="2400" dirty="0"/>
            </a:br>
            <a:r>
              <a:rPr lang="ru-RU" sz="2400" i="1" dirty="0"/>
              <a:t>Правой рукой строят – левой ломают. </a:t>
            </a:r>
            <a:r>
              <a:rPr lang="ru-RU" sz="2400" dirty="0"/>
              <a:t/>
            </a:r>
            <a:br>
              <a:rPr lang="ru-RU" sz="2400" dirty="0"/>
            </a:br>
            <a:r>
              <a:rPr lang="ru-RU" sz="2400" i="1" dirty="0"/>
              <a:t>Кто вчера солгал, тому завтра не поверят. </a:t>
            </a:r>
            <a:r>
              <a:rPr lang="ru-RU" sz="2400" dirty="0"/>
              <a:t/>
            </a:r>
            <a:br>
              <a:rPr lang="ru-RU" sz="2400" dirty="0"/>
            </a:br>
            <a:r>
              <a:rPr lang="ru-RU" sz="2400" i="1" dirty="0"/>
              <a:t>На скамеечке у дома целый день рыдала Тома. </a:t>
            </a:r>
            <a:r>
              <a:rPr lang="ru-RU" sz="2400" dirty="0"/>
              <a:t/>
            </a:r>
            <a:br>
              <a:rPr lang="ru-RU" sz="2400" dirty="0"/>
            </a:br>
            <a:r>
              <a:rPr lang="ru-RU" sz="2400" i="1" dirty="0"/>
              <a:t>Не плюй в колодец – пригодится воды напиться. </a:t>
            </a:r>
            <a:r>
              <a:rPr lang="ru-RU" sz="2400" dirty="0"/>
              <a:t/>
            </a:r>
            <a:br>
              <a:rPr lang="ru-RU" sz="2400" dirty="0"/>
            </a:br>
            <a:endParaRPr lang="ru-RU" sz="2400" dirty="0"/>
          </a:p>
        </p:txBody>
      </p:sp>
      <p:pic>
        <p:nvPicPr>
          <p:cNvPr id="18434"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184583" y="5032480"/>
            <a:ext cx="2307297" cy="1620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012160" y="5032480"/>
            <a:ext cx="1800200" cy="1586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24513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78" y="3031"/>
            <a:ext cx="9141621"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79512" y="836712"/>
            <a:ext cx="8784976" cy="4893647"/>
          </a:xfrm>
          <a:prstGeom prst="rect">
            <a:avLst/>
          </a:prstGeom>
        </p:spPr>
        <p:txBody>
          <a:bodyPr wrap="square">
            <a:spAutoFit/>
          </a:bodyPr>
          <a:lstStyle/>
          <a:p>
            <a:r>
              <a:rPr lang="ru-RU" sz="2400" i="1" dirty="0"/>
              <a:t>«Сом и соменок</a:t>
            </a:r>
            <a:r>
              <a:rPr lang="ru-RU" sz="2400" i="1" dirty="0" smtClean="0"/>
              <a:t>».</a:t>
            </a:r>
          </a:p>
          <a:p>
            <a:r>
              <a:rPr lang="ru-RU" sz="2400" dirty="0" smtClean="0"/>
              <a:t>   Используются </a:t>
            </a:r>
            <a:r>
              <a:rPr lang="ru-RU" sz="2400" dirty="0"/>
              <a:t>два стакана с водой и две </a:t>
            </a:r>
            <a:r>
              <a:rPr lang="ru-RU" sz="2400" dirty="0" smtClean="0"/>
              <a:t>трубочки.  Вместе </a:t>
            </a:r>
            <a:r>
              <a:rPr lang="ru-RU" sz="2400" dirty="0"/>
              <a:t>с ребенком </a:t>
            </a:r>
            <a:r>
              <a:rPr lang="ru-RU" sz="2400" dirty="0" smtClean="0"/>
              <a:t>обыгрывается сказка </a:t>
            </a:r>
            <a:r>
              <a:rPr lang="ru-RU" sz="2400" dirty="0"/>
              <a:t>следующего содержания: «Жил-был в реке </a:t>
            </a:r>
            <a:r>
              <a:rPr lang="ru-RU" sz="2400" dirty="0" err="1"/>
              <a:t>огро</a:t>
            </a:r>
            <a:r>
              <a:rPr lang="ru-RU" sz="2400" dirty="0"/>
              <a:t>-о-</a:t>
            </a:r>
            <a:r>
              <a:rPr lang="ru-RU" sz="2400" dirty="0" err="1"/>
              <a:t>мный</a:t>
            </a:r>
            <a:r>
              <a:rPr lang="ru-RU" sz="2400" dirty="0"/>
              <a:t> сом, и он пускал </a:t>
            </a:r>
            <a:r>
              <a:rPr lang="ru-RU" sz="2400" dirty="0" err="1"/>
              <a:t>огро</a:t>
            </a:r>
            <a:r>
              <a:rPr lang="ru-RU" sz="2400" dirty="0"/>
              <a:t>-о-</a:t>
            </a:r>
            <a:r>
              <a:rPr lang="ru-RU" sz="2400" dirty="0" err="1"/>
              <a:t>мные</a:t>
            </a:r>
            <a:r>
              <a:rPr lang="ru-RU" sz="2400" dirty="0"/>
              <a:t> пузыри, вот такие </a:t>
            </a:r>
            <a:r>
              <a:rPr lang="ru-RU" sz="2400" dirty="0" smtClean="0"/>
              <a:t>(через </a:t>
            </a:r>
            <a:r>
              <a:rPr lang="ru-RU" sz="2400" dirty="0"/>
              <a:t>опущенную в стакан трубочку выпускает сильную струю воздуха). А у этого огромного сома был </a:t>
            </a:r>
            <a:r>
              <a:rPr lang="ru-RU" sz="2400" dirty="0" err="1"/>
              <a:t>ма</a:t>
            </a:r>
            <a:r>
              <a:rPr lang="ru-RU" sz="2400" dirty="0"/>
              <a:t>-а-</a:t>
            </a:r>
            <a:r>
              <a:rPr lang="ru-RU" sz="2400" dirty="0" err="1"/>
              <a:t>ленький</a:t>
            </a:r>
            <a:r>
              <a:rPr lang="ru-RU" sz="2400" dirty="0"/>
              <a:t> сыночек соменок, и он пускал малюю-ю-</a:t>
            </a:r>
            <a:r>
              <a:rPr lang="ru-RU" sz="2400" dirty="0" err="1"/>
              <a:t>сенькие</a:t>
            </a:r>
            <a:r>
              <a:rPr lang="ru-RU" sz="2400" dirty="0"/>
              <a:t> пузырьки, вот такие (логопед </a:t>
            </a:r>
            <a:r>
              <a:rPr lang="ru-RU" sz="2400" dirty="0" smtClean="0"/>
              <a:t>предлагается </a:t>
            </a:r>
            <a:r>
              <a:rPr lang="ru-RU" sz="2400" dirty="0"/>
              <a:t>ребенку сделать маленькие пузырьки в стакане). Большой сом очень любил петь на рассвете, вот так (логопед выдувает большие пузыри), а маленький соменок любил ему подпевать, вот так (ребенок ровно и длительно выдыхает через трубочку). </a:t>
            </a:r>
          </a:p>
        </p:txBody>
      </p:sp>
    </p:spTree>
    <p:extLst>
      <p:ext uri="{BB962C8B-B14F-4D97-AF65-F5344CB8AC3E}">
        <p14:creationId xmlns:p14="http://schemas.microsoft.com/office/powerpoint/2010/main" val="949661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9686" y="188640"/>
            <a:ext cx="8458778" cy="6400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06634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364" y="676549"/>
            <a:ext cx="8856984" cy="646331"/>
          </a:xfrm>
          <a:prstGeom prst="rect">
            <a:avLst/>
          </a:prstGeom>
        </p:spPr>
        <p:txBody>
          <a:bodyPr wrap="square">
            <a:spAutoFit/>
          </a:bodyPr>
          <a:lstStyle/>
          <a:p>
            <a:r>
              <a:rPr lang="ru-RU" dirty="0" smtClean="0"/>
              <a:t>    При </a:t>
            </a:r>
            <a:r>
              <a:rPr lang="ru-RU" dirty="0"/>
              <a:t>коррекции дизартрии в практике, как правило, используется регуляция речевого дыхания, как один из ведущих приемов установления плавности речи. </a:t>
            </a:r>
          </a:p>
        </p:txBody>
      </p:sp>
      <p:sp>
        <p:nvSpPr>
          <p:cNvPr id="3" name="Прямоугольник 2"/>
          <p:cNvSpPr/>
          <p:nvPr/>
        </p:nvSpPr>
        <p:spPr>
          <a:xfrm>
            <a:off x="190364" y="1335544"/>
            <a:ext cx="8835280" cy="5355312"/>
          </a:xfrm>
          <a:prstGeom prst="rect">
            <a:avLst/>
          </a:prstGeom>
        </p:spPr>
        <p:txBody>
          <a:bodyPr wrap="square">
            <a:spAutoFit/>
          </a:bodyPr>
          <a:lstStyle/>
          <a:p>
            <a:r>
              <a:rPr lang="ru-RU" dirty="0" smtClean="0"/>
              <a:t>   В </a:t>
            </a:r>
            <a:r>
              <a:rPr lang="ru-RU" dirty="0"/>
              <a:t>логопедической работе над речевым дыханием детей, подростков и взрослых широко используется  дыхательная гимнастика </a:t>
            </a:r>
            <a:r>
              <a:rPr lang="ru-RU" dirty="0" smtClean="0"/>
              <a:t>А</a:t>
            </a:r>
            <a:r>
              <a:rPr lang="ru-RU" i="1" dirty="0" smtClean="0"/>
              <a:t>лександры Николаевны Стрельниковой</a:t>
            </a:r>
            <a:r>
              <a:rPr lang="ru-RU" i="1" dirty="0"/>
              <a:t>.  </a:t>
            </a:r>
            <a:r>
              <a:rPr lang="ru-RU" dirty="0"/>
              <a:t/>
            </a:r>
            <a:br>
              <a:rPr lang="ru-RU" dirty="0"/>
            </a:br>
            <a:r>
              <a:rPr lang="ru-RU" dirty="0"/>
              <a:t>Эта гимнастика - единственная в мире, в которой короткий и резкий вдох носом делается на движениях, сжимающих грудную клетку. </a:t>
            </a:r>
            <a:br>
              <a:rPr lang="ru-RU" dirty="0"/>
            </a:br>
            <a:r>
              <a:rPr lang="ru-RU" dirty="0"/>
              <a:t/>
            </a:r>
            <a:br>
              <a:rPr lang="ru-RU" dirty="0"/>
            </a:br>
            <a:r>
              <a:rPr lang="ru-RU" dirty="0" smtClean="0"/>
              <a:t>   Упражнения </a:t>
            </a:r>
            <a:r>
              <a:rPr lang="ru-RU" dirty="0"/>
              <a:t>активно включают в работу все части тела (руки, ноги, голову, брюшной пресс, плечевой пояс) и вызывают общую физиологическую реакцию всего организма, повышенную потребность в кислороде. </a:t>
            </a:r>
            <a:br>
              <a:rPr lang="ru-RU" dirty="0"/>
            </a:br>
            <a:r>
              <a:rPr lang="ru-RU" dirty="0" smtClean="0"/>
              <a:t>   Все </a:t>
            </a:r>
            <a:r>
              <a:rPr lang="ru-RU" dirty="0"/>
              <a:t>упражнения выполняются одновременно с коротким и резким вдохом через нос (при абсолютно пассивном выдохе), что усиливает внутреннее тканевое дыхание и повышает усвояемость кислорода тканями, а также раздражает ту обширную зону рецепторов на слизи-стой оболочке носа, которая обеспечивает рефлекторную связь полости носа почти со всеми органами. </a:t>
            </a:r>
            <a:br>
              <a:rPr lang="ru-RU" dirty="0"/>
            </a:br>
            <a:r>
              <a:rPr lang="ru-RU" dirty="0" smtClean="0"/>
              <a:t>   В </a:t>
            </a:r>
            <a:r>
              <a:rPr lang="ru-RU" dirty="0"/>
              <a:t>гимнастике основное внимание уделяется </a:t>
            </a:r>
            <a:r>
              <a:rPr lang="ru-RU" b="1" u="sng" dirty="0"/>
              <a:t>вдоху</a:t>
            </a:r>
            <a:r>
              <a:rPr lang="ru-RU" dirty="0"/>
              <a:t>. Вдох производится очень коротко, мгновенно, эмоционально и активно. Главное, по мнению </a:t>
            </a:r>
            <a:r>
              <a:rPr lang="ru-RU" i="1" dirty="0"/>
              <a:t>А.Н. Стрельниковой</a:t>
            </a:r>
            <a:r>
              <a:rPr lang="ru-RU" dirty="0"/>
              <a:t>, - это уметь затаить дыхание, "спрятать" дыхание. О выдохе совершенно не думать. Выдох уходит самопроизвольно.</a:t>
            </a:r>
          </a:p>
        </p:txBody>
      </p:sp>
      <p:pic>
        <p:nvPicPr>
          <p:cNvPr id="1126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946" y="-167242"/>
            <a:ext cx="9144000"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3067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568952" cy="3139321"/>
          </a:xfrm>
          <a:prstGeom prst="rect">
            <a:avLst/>
          </a:prstGeom>
        </p:spPr>
        <p:txBody>
          <a:bodyPr wrap="square">
            <a:spAutoFit/>
          </a:bodyPr>
          <a:lstStyle/>
          <a:p>
            <a:r>
              <a:rPr lang="ru-RU" b="1" i="1" dirty="0" smtClean="0"/>
              <a:t>     Дизартрия</a:t>
            </a:r>
            <a:r>
              <a:rPr lang="ru-RU" dirty="0" smtClean="0"/>
              <a:t> </a:t>
            </a:r>
            <a:r>
              <a:rPr lang="ru-RU" dirty="0"/>
              <a:t>(от греч. </a:t>
            </a:r>
            <a:r>
              <a:rPr lang="ru-RU" dirty="0" err="1"/>
              <a:t>dys</a:t>
            </a:r>
            <a:r>
              <a:rPr lang="ru-RU" dirty="0"/>
              <a:t> – приставка, означающая расстройство, </a:t>
            </a:r>
            <a:r>
              <a:rPr lang="ru-RU" dirty="0" err="1"/>
              <a:t>arthroo</a:t>
            </a:r>
            <a:r>
              <a:rPr lang="ru-RU" dirty="0"/>
              <a:t> – членораздельно произношу) — нарушение произношения, обусловленное недостаточной иннервации речевого аппарата при поражениях заднелобных и подкорковых отделов мозга. При этом из–за ограничений подвижности органов речи (мягкого неба, языка, губ) затруднена артикуляция, но при возникновении во взрослом возрасте, как правило, не сопровождается распадом речевой системы. В детском же возрасте могут нарушаться чтение и письмо, а также и общее развитие речи.</a:t>
            </a:r>
            <a:br>
              <a:rPr lang="ru-RU" dirty="0"/>
            </a:br>
            <a:endParaRPr lang="ru-RU" dirty="0" smtClean="0"/>
          </a:p>
          <a:p>
            <a:r>
              <a:rPr lang="ru-RU" dirty="0"/>
              <a:t/>
            </a:r>
            <a:br>
              <a:rPr lang="ru-RU" dirty="0"/>
            </a:br>
            <a:endParaRPr lang="ru-RU"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2755" y="2564904"/>
            <a:ext cx="7128792" cy="3996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81078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568952" cy="3693319"/>
          </a:xfrm>
          <a:prstGeom prst="rect">
            <a:avLst/>
          </a:prstGeom>
        </p:spPr>
        <p:txBody>
          <a:bodyPr wrap="square">
            <a:spAutoFit/>
          </a:bodyPr>
          <a:lstStyle/>
          <a:p>
            <a:r>
              <a:rPr lang="ru-RU" dirty="0" smtClean="0"/>
              <a:t>    В </a:t>
            </a:r>
            <a:r>
              <a:rPr lang="ru-RU" dirty="0"/>
              <a:t>клинической картине дизартрии неизменно присутствуют расстройства дыхания. Неречевое дыхание дизартриков имеет свои особенности. Оно, как правило, поверхностное, ритм его недостаточно устойчив, легко нарушается при эмоциональном напряжении.</a:t>
            </a:r>
            <a:br>
              <a:rPr lang="ru-RU" dirty="0"/>
            </a:br>
            <a:r>
              <a:rPr lang="ru-RU" dirty="0"/>
              <a:t/>
            </a:r>
            <a:br>
              <a:rPr lang="ru-RU" dirty="0"/>
            </a:br>
            <a:r>
              <a:rPr lang="ru-RU" dirty="0" smtClean="0"/>
              <a:t>    Речевое </a:t>
            </a:r>
            <a:r>
              <a:rPr lang="ru-RU" dirty="0"/>
              <a:t>дыхание представляет собой высококоординированный акт, во время которого дыхание и артикуляция строго соотносятся в процессе речевого высказывания. У детей и людей с дизартрией эта координация нередко нарушается даже в процессе плавной речи. Перед вступлением в речь они делают недостаточный по объему вдох, что не обеспечивает целостного произнесения интонационно-смыслового отрезка сообщения. Нередко (не только дети, но и взрослые) говорят на вдохе, либо в фазе полного выдоха.</a:t>
            </a:r>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37755" y="3740490"/>
            <a:ext cx="3645024" cy="2269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48064" y="3854190"/>
            <a:ext cx="3422971" cy="2161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0987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91680" y="19650"/>
            <a:ext cx="6139822" cy="769441"/>
          </a:xfrm>
          <a:prstGeom prst="rect">
            <a:avLst/>
          </a:prstGeom>
        </p:spPr>
        <p:txBody>
          <a:bodyPr wrap="none">
            <a:spAutoFit/>
          </a:bodyPr>
          <a:lstStyle/>
          <a:p>
            <a:r>
              <a:rPr lang="ru-RU" sz="4400" b="1" i="1" dirty="0" err="1"/>
              <a:t>Спастичекая</a:t>
            </a:r>
            <a:r>
              <a:rPr lang="ru-RU" sz="4400" b="1" i="1" dirty="0"/>
              <a:t> </a:t>
            </a:r>
            <a:r>
              <a:rPr lang="ru-RU" sz="4400" b="1" i="1" dirty="0" err="1"/>
              <a:t>диплегия</a:t>
            </a:r>
            <a:endParaRPr lang="ru-RU" sz="4400" b="1" i="1" dirty="0"/>
          </a:p>
        </p:txBody>
      </p:sp>
      <p:sp>
        <p:nvSpPr>
          <p:cNvPr id="5" name="Прямоугольник 4"/>
          <p:cNvSpPr/>
          <p:nvPr/>
        </p:nvSpPr>
        <p:spPr>
          <a:xfrm>
            <a:off x="107503" y="789091"/>
            <a:ext cx="8856985" cy="5324535"/>
          </a:xfrm>
          <a:prstGeom prst="rect">
            <a:avLst/>
          </a:prstGeom>
        </p:spPr>
        <p:txBody>
          <a:bodyPr wrap="square">
            <a:spAutoFit/>
          </a:bodyPr>
          <a:lstStyle/>
          <a:p>
            <a:r>
              <a:rPr lang="ru-RU" sz="2000" dirty="0" smtClean="0"/>
              <a:t>Сегодня мы поговорим о спастической дизартрии у детей с ДЦП.</a:t>
            </a:r>
          </a:p>
          <a:p>
            <a:endParaRPr lang="ru-RU" sz="2000" dirty="0" smtClean="0"/>
          </a:p>
          <a:p>
            <a:r>
              <a:rPr lang="ru-RU" sz="2000" dirty="0" smtClean="0"/>
              <a:t>Самая </a:t>
            </a:r>
            <a:r>
              <a:rPr lang="ru-RU" sz="2000" dirty="0"/>
              <a:t>распространённая форма ДЦП (известна под название синдрома </a:t>
            </a:r>
            <a:r>
              <a:rPr lang="ru-RU" sz="2000" dirty="0" err="1"/>
              <a:t>Литтля</a:t>
            </a:r>
            <a:r>
              <a:rPr lang="ru-RU" sz="2000" dirty="0"/>
              <a:t>). Является </a:t>
            </a:r>
            <a:r>
              <a:rPr lang="ru-RU" sz="2000" dirty="0" err="1"/>
              <a:t>тетрапарезом</a:t>
            </a:r>
            <a:r>
              <a:rPr lang="ru-RU" sz="2000" dirty="0"/>
              <a:t> (т.е. поражены руки и ноги), нижние конечности поражаются больше чем верхние.</a:t>
            </a:r>
          </a:p>
          <a:p>
            <a:r>
              <a:rPr lang="ru-RU" sz="2000" dirty="0"/>
              <a:t>Двигательные нарушения:</a:t>
            </a:r>
          </a:p>
          <a:p>
            <a:pPr marL="285750" indent="-285750">
              <a:buFont typeface="Wingdings" panose="05000000000000000000" pitchFamily="2" charset="2"/>
              <a:buChar char="v"/>
            </a:pPr>
            <a:r>
              <a:rPr lang="ru-RU" sz="2000" dirty="0"/>
              <a:t>при сгибании головы возникает </a:t>
            </a:r>
            <a:r>
              <a:rPr lang="ru-RU" sz="2000" dirty="0" err="1"/>
              <a:t>сгибательная</a:t>
            </a:r>
            <a:r>
              <a:rPr lang="ru-RU" sz="2000" dirty="0"/>
              <a:t> поза в руках и разгибательная в ногах;</a:t>
            </a:r>
          </a:p>
          <a:p>
            <a:pPr marL="285750" indent="-285750">
              <a:buFont typeface="Wingdings" panose="05000000000000000000" pitchFamily="2" charset="2"/>
              <a:buChar char="v"/>
            </a:pPr>
            <a:r>
              <a:rPr lang="ru-RU" sz="2000" dirty="0"/>
              <a:t>при разгибании головы разгибание рук и сгибание ног;</a:t>
            </a:r>
          </a:p>
          <a:p>
            <a:pPr marL="285750" indent="-285750">
              <a:buFont typeface="Wingdings" panose="05000000000000000000" pitchFamily="2" charset="2"/>
              <a:buChar char="v"/>
            </a:pPr>
            <a:r>
              <a:rPr lang="ru-RU" sz="2000" dirty="0"/>
              <a:t>жесткая связь тонических рефлексов с мышцами приводит к формированию стойких патологических </a:t>
            </a:r>
            <a:r>
              <a:rPr lang="ru-RU" sz="2000" dirty="0" err="1" smtClean="0"/>
              <a:t>синергий</a:t>
            </a:r>
            <a:r>
              <a:rPr lang="ru-RU" sz="2000" dirty="0" smtClean="0"/>
              <a:t> (совместные согласованные сокращения различных мышечных групп);</a:t>
            </a:r>
            <a:endParaRPr lang="ru-RU" sz="2000" dirty="0"/>
          </a:p>
          <a:p>
            <a:pPr marL="285750" indent="-285750">
              <a:buFont typeface="Wingdings" panose="05000000000000000000" pitchFamily="2" charset="2"/>
              <a:buChar char="v"/>
            </a:pPr>
            <a:r>
              <a:rPr lang="ru-RU" sz="2000" dirty="0"/>
              <a:t>в тяжелой степени развиваются контрактуры и деформации во всех суставах нижних конечностей.</a:t>
            </a:r>
          </a:p>
          <a:p>
            <a:r>
              <a:rPr lang="ru-RU" sz="2000" b="1" dirty="0"/>
              <a:t>Речевые нарушения:</a:t>
            </a:r>
          </a:p>
          <a:p>
            <a:r>
              <a:rPr lang="ru-RU" sz="2000" dirty="0"/>
              <a:t>наблюдается дизартрия с преобладанием спастических явлений в мышцах – псевдобульбарная дизартрия</a:t>
            </a:r>
            <a:r>
              <a:rPr lang="ru-RU" sz="2000" dirty="0" smtClean="0"/>
              <a:t>;</a:t>
            </a:r>
            <a:endParaRPr lang="ru-RU" sz="2000" dirty="0"/>
          </a:p>
        </p:txBody>
      </p:sp>
    </p:spTree>
    <p:extLst>
      <p:ext uri="{BB962C8B-B14F-4D97-AF65-F5344CB8AC3E}">
        <p14:creationId xmlns:p14="http://schemas.microsoft.com/office/powerpoint/2010/main" val="150991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620688"/>
            <a:ext cx="8892480" cy="5355312"/>
          </a:xfrm>
          <a:prstGeom prst="rect">
            <a:avLst/>
          </a:prstGeom>
        </p:spPr>
        <p:txBody>
          <a:bodyPr wrap="square">
            <a:spAutoFit/>
          </a:bodyPr>
          <a:lstStyle/>
          <a:p>
            <a:r>
              <a:rPr lang="ru-RU" b="1" dirty="0">
                <a:solidFill>
                  <a:schemeClr val="tx2">
                    <a:lumMod val="50000"/>
                  </a:schemeClr>
                </a:solidFill>
              </a:rPr>
              <a:t>Спастический </a:t>
            </a:r>
            <a:r>
              <a:rPr lang="ru-RU" b="1" dirty="0" smtClean="0">
                <a:solidFill>
                  <a:schemeClr val="tx2">
                    <a:lumMod val="50000"/>
                  </a:schemeClr>
                </a:solidFill>
              </a:rPr>
              <a:t>вариант.</a:t>
            </a:r>
          </a:p>
          <a:p>
            <a:r>
              <a:rPr lang="ru-RU" dirty="0" smtClean="0"/>
              <a:t> </a:t>
            </a:r>
            <a:r>
              <a:rPr lang="ru-RU" dirty="0"/>
              <a:t>Спастическая форма псевдобульбарной дизартрии характеризуется следующими симптомами: </a:t>
            </a:r>
            <a:endParaRPr lang="ru-RU" dirty="0" smtClean="0"/>
          </a:p>
          <a:p>
            <a:pPr marL="285750" indent="-285750">
              <a:buFontTx/>
              <a:buChar char="-"/>
            </a:pPr>
            <a:r>
              <a:rPr lang="ru-RU" dirty="0" err="1" smtClean="0"/>
              <a:t>гиперкинезия</a:t>
            </a:r>
            <a:r>
              <a:rPr lang="ru-RU" dirty="0" smtClean="0"/>
              <a:t> </a:t>
            </a:r>
            <a:r>
              <a:rPr lang="ru-RU" dirty="0"/>
              <a:t>гортани (чрезмерное напряжение дыхательных мышц); тонус мягкого нёба нарушен; </a:t>
            </a:r>
            <a:endParaRPr lang="ru-RU" dirty="0" smtClean="0"/>
          </a:p>
          <a:p>
            <a:pPr marL="285750" indent="-285750">
              <a:buFontTx/>
              <a:buChar char="-"/>
            </a:pPr>
            <a:r>
              <a:rPr lang="ru-RU" dirty="0" smtClean="0"/>
              <a:t>парез </a:t>
            </a:r>
            <a:r>
              <a:rPr lang="ru-RU" dirty="0"/>
              <a:t>языка (спастический); </a:t>
            </a:r>
            <a:endParaRPr lang="ru-RU" dirty="0" smtClean="0"/>
          </a:p>
          <a:p>
            <a:pPr marL="285750" indent="-285750">
              <a:buFontTx/>
              <a:buChar char="-"/>
            </a:pPr>
            <a:r>
              <a:rPr lang="ru-RU" dirty="0" smtClean="0"/>
              <a:t>состояние </a:t>
            </a:r>
            <a:r>
              <a:rPr lang="ru-RU" dirty="0"/>
              <a:t>напряжённости губной мышцы. </a:t>
            </a:r>
            <a:endParaRPr lang="ru-RU" dirty="0" smtClean="0"/>
          </a:p>
          <a:p>
            <a:pPr marL="285750" indent="-285750">
              <a:buFontTx/>
              <a:buChar char="-"/>
            </a:pPr>
            <a:endParaRPr lang="ru-RU" dirty="0"/>
          </a:p>
          <a:p>
            <a:r>
              <a:rPr lang="ru-RU" dirty="0" smtClean="0"/>
              <a:t>    В </a:t>
            </a:r>
            <a:r>
              <a:rPr lang="ru-RU" dirty="0"/>
              <a:t>связи с такими особенностями речь </a:t>
            </a:r>
            <a:r>
              <a:rPr lang="ru-RU" dirty="0" smtClean="0"/>
              <a:t>становится </a:t>
            </a:r>
            <a:r>
              <a:rPr lang="ru-RU" dirty="0"/>
              <a:t>монотонной, артикуляционная поза удерживается с трудом. Может наблюдаться артикуляции без единого звука. </a:t>
            </a:r>
            <a:endParaRPr lang="ru-RU" dirty="0" smtClean="0"/>
          </a:p>
          <a:p>
            <a:r>
              <a:rPr lang="ru-RU" dirty="0" smtClean="0"/>
              <a:t>    Часто </a:t>
            </a:r>
            <a:r>
              <a:rPr lang="ru-RU" dirty="0"/>
              <a:t>в речевой мускулатуре длительное время отсутствует покой, происходят спазмы губы, появляется напряжённая улыбка. При данной форме заболевания имеют место проблемы с глотанием, сосанием. Разобрать речь </a:t>
            </a:r>
            <a:r>
              <a:rPr lang="ru-RU" dirty="0" smtClean="0"/>
              <a:t>ребенка сложно</a:t>
            </a:r>
            <a:r>
              <a:rPr lang="ru-RU" dirty="0"/>
              <a:t>. Слова произносятся часто на вдохе и, таким образом, речь звучит от спазма до спазма. </a:t>
            </a:r>
            <a:endParaRPr lang="ru-RU" dirty="0" smtClean="0"/>
          </a:p>
          <a:p>
            <a:r>
              <a:rPr lang="ru-RU" dirty="0" smtClean="0"/>
              <a:t>Голос </a:t>
            </a:r>
            <a:r>
              <a:rPr lang="ru-RU" dirty="0"/>
              <a:t>слабый, иссякающий. </a:t>
            </a:r>
            <a:endParaRPr lang="ru-RU" dirty="0" smtClean="0"/>
          </a:p>
          <a:p>
            <a:r>
              <a:rPr lang="ru-RU" dirty="0" smtClean="0"/>
              <a:t>Темп </a:t>
            </a:r>
            <a:r>
              <a:rPr lang="ru-RU" dirty="0"/>
              <a:t>речи может быть и быстрый, но постоянного ритма нет.</a:t>
            </a:r>
            <a:br>
              <a:rPr lang="ru-RU" dirty="0"/>
            </a:br>
            <a:endParaRPr lang="ru-RU" dirty="0"/>
          </a:p>
        </p:txBody>
      </p:sp>
    </p:spTree>
    <p:extLst>
      <p:ext uri="{BB962C8B-B14F-4D97-AF65-F5344CB8AC3E}">
        <p14:creationId xmlns:p14="http://schemas.microsoft.com/office/powerpoint/2010/main" val="38047104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0"/>
            <a:ext cx="9036496" cy="769441"/>
          </a:xfrm>
          <a:prstGeom prst="rect">
            <a:avLst/>
          </a:prstGeom>
        </p:spPr>
        <p:txBody>
          <a:bodyPr wrap="square">
            <a:spAutoFit/>
          </a:bodyPr>
          <a:lstStyle/>
          <a:p>
            <a:r>
              <a:rPr lang="ru-RU" sz="4400" b="1" i="1" dirty="0" smtClean="0"/>
              <a:t>Спастическая форма дизартрии</a:t>
            </a:r>
            <a:endParaRPr lang="ru-RU" sz="4400" b="1" i="1" dirty="0"/>
          </a:p>
        </p:txBody>
      </p:sp>
      <p:sp>
        <p:nvSpPr>
          <p:cNvPr id="3" name="Прямоугольник 2"/>
          <p:cNvSpPr/>
          <p:nvPr/>
        </p:nvSpPr>
        <p:spPr>
          <a:xfrm>
            <a:off x="251520" y="840527"/>
            <a:ext cx="8712968" cy="4819781"/>
          </a:xfrm>
          <a:prstGeom prst="rect">
            <a:avLst/>
          </a:prstGeom>
        </p:spPr>
        <p:txBody>
          <a:bodyPr wrap="square">
            <a:spAutoFit/>
          </a:bodyPr>
          <a:lstStyle/>
          <a:p>
            <a:pPr marL="88900" indent="-88900">
              <a:lnSpc>
                <a:spcPct val="80000"/>
              </a:lnSpc>
              <a:buFont typeface="Wingdings" pitchFamily="2" charset="2"/>
              <a:buNone/>
            </a:pPr>
            <a:r>
              <a:rPr lang="ru-RU" altLang="ru-RU" sz="2400" i="1" dirty="0"/>
              <a:t>Коррекционная логопедическая работа при спастической дизартрии</a:t>
            </a:r>
            <a:endParaRPr lang="ru-RU" altLang="ru-RU" sz="2400" dirty="0"/>
          </a:p>
          <a:p>
            <a:pPr marL="88900" indent="-88900">
              <a:lnSpc>
                <a:spcPct val="80000"/>
              </a:lnSpc>
              <a:buFont typeface="Wingdings" pitchFamily="2" charset="2"/>
              <a:buNone/>
            </a:pPr>
            <a:r>
              <a:rPr lang="ru-RU" altLang="ru-RU" sz="2400" dirty="0" smtClean="0"/>
              <a:t> </a:t>
            </a:r>
          </a:p>
          <a:p>
            <a:pPr marL="88900" indent="-88900">
              <a:lnSpc>
                <a:spcPct val="80000"/>
              </a:lnSpc>
              <a:buFont typeface="Wingdings" pitchFamily="2" charset="2"/>
              <a:buNone/>
            </a:pPr>
            <a:r>
              <a:rPr lang="ru-RU" altLang="ru-RU" sz="2400" dirty="0" smtClean="0"/>
              <a:t>При </a:t>
            </a:r>
            <a:r>
              <a:rPr lang="ru-RU" altLang="ru-RU" sz="2400" dirty="0"/>
              <a:t>спастической форме дизартрии следует особенное внимание уделять мышечному тонусу </a:t>
            </a:r>
            <a:r>
              <a:rPr lang="ru-RU" altLang="ru-RU" sz="2400" dirty="0" smtClean="0"/>
              <a:t>артикуляционного </a:t>
            </a:r>
            <a:r>
              <a:rPr lang="ru-RU" altLang="ru-RU" sz="2400" dirty="0"/>
              <a:t>аппарата. Задача состоит в том, чтобы во время массажа, лечебной физкультуры, процедур физиотерапии </a:t>
            </a:r>
            <a:r>
              <a:rPr lang="ru-RU" altLang="ru-RU" sz="2400" i="1" u="sng" dirty="0"/>
              <a:t>не вызвать</a:t>
            </a:r>
            <a:r>
              <a:rPr lang="ru-RU" altLang="ru-RU" sz="2400" dirty="0"/>
              <a:t> нарастание мышечного тонуса. Все физические воздействия должны проходить на фоне расслабленной </a:t>
            </a:r>
            <a:r>
              <a:rPr lang="ru-RU" altLang="ru-RU" sz="2400" dirty="0" err="1"/>
              <a:t>речедвигательной</a:t>
            </a:r>
            <a:r>
              <a:rPr lang="ru-RU" altLang="ru-RU" sz="2400" dirty="0"/>
              <a:t> мускулатуры.</a:t>
            </a:r>
          </a:p>
          <a:p>
            <a:pPr marL="88900" indent="-88900">
              <a:lnSpc>
                <a:spcPct val="80000"/>
              </a:lnSpc>
              <a:buFont typeface="Wingdings" pitchFamily="2" charset="2"/>
              <a:buNone/>
            </a:pPr>
            <a:endParaRPr lang="ru-RU" altLang="ru-RU" sz="2400" i="1" dirty="0"/>
          </a:p>
          <a:p>
            <a:pPr marL="88900" indent="-88900">
              <a:lnSpc>
                <a:spcPct val="80000"/>
              </a:lnSpc>
              <a:buFont typeface="Wingdings" pitchFamily="2" charset="2"/>
              <a:buNone/>
            </a:pPr>
            <a:r>
              <a:rPr lang="ru-RU" altLang="ru-RU" sz="2400" i="1" dirty="0"/>
              <a:t>В противном случае </a:t>
            </a:r>
            <a:r>
              <a:rPr lang="ru-RU" altLang="ru-RU" sz="2400" i="1" dirty="0" smtClean="0"/>
              <a:t>спровоцированная</a:t>
            </a:r>
          </a:p>
          <a:p>
            <a:pPr marL="88900" indent="-88900">
              <a:lnSpc>
                <a:spcPct val="80000"/>
              </a:lnSpc>
              <a:buFont typeface="Wingdings" pitchFamily="2" charset="2"/>
              <a:buNone/>
            </a:pPr>
            <a:r>
              <a:rPr lang="ru-RU" altLang="ru-RU" sz="2400" i="1" dirty="0" smtClean="0"/>
              <a:t> </a:t>
            </a:r>
            <a:r>
              <a:rPr lang="ru-RU" altLang="ru-RU" sz="2400" i="1" dirty="0" err="1"/>
              <a:t>спастичность</a:t>
            </a:r>
            <a:r>
              <a:rPr lang="ru-RU" altLang="ru-RU" sz="2400" i="1" dirty="0"/>
              <a:t> только усугубит </a:t>
            </a:r>
            <a:endParaRPr lang="ru-RU" altLang="ru-RU" sz="2400" i="1" dirty="0" smtClean="0"/>
          </a:p>
          <a:p>
            <a:pPr marL="88900" indent="-88900">
              <a:lnSpc>
                <a:spcPct val="80000"/>
              </a:lnSpc>
              <a:buFont typeface="Wingdings" pitchFamily="2" charset="2"/>
              <a:buNone/>
            </a:pPr>
            <a:r>
              <a:rPr lang="ru-RU" altLang="ru-RU" sz="2400" i="1" dirty="0" smtClean="0"/>
              <a:t>состояние </a:t>
            </a:r>
            <a:r>
              <a:rPr lang="ru-RU" altLang="ru-RU" sz="2400" i="1" dirty="0"/>
              <a:t>ребенка, а </a:t>
            </a:r>
            <a:r>
              <a:rPr lang="ru-RU" altLang="ru-RU" sz="2400" i="1" dirty="0" smtClean="0"/>
              <a:t>предпринятые</a:t>
            </a:r>
          </a:p>
          <a:p>
            <a:pPr marL="88900" indent="-88900">
              <a:lnSpc>
                <a:spcPct val="80000"/>
              </a:lnSpc>
              <a:buFont typeface="Wingdings" pitchFamily="2" charset="2"/>
              <a:buNone/>
            </a:pPr>
            <a:r>
              <a:rPr lang="ru-RU" altLang="ru-RU" sz="2400" i="1" dirty="0" smtClean="0"/>
              <a:t> </a:t>
            </a:r>
            <a:r>
              <a:rPr lang="ru-RU" altLang="ru-RU" sz="2400" i="1" dirty="0"/>
              <a:t>коррекционные меры будут </a:t>
            </a:r>
            <a:endParaRPr lang="ru-RU" altLang="ru-RU" sz="2400" i="1" dirty="0" smtClean="0"/>
          </a:p>
          <a:p>
            <a:pPr marL="88900" indent="-88900">
              <a:lnSpc>
                <a:spcPct val="80000"/>
              </a:lnSpc>
              <a:buFont typeface="Wingdings" pitchFamily="2" charset="2"/>
              <a:buNone/>
            </a:pPr>
            <a:r>
              <a:rPr lang="ru-RU" altLang="ru-RU" sz="2400" i="1" dirty="0" smtClean="0"/>
              <a:t>неэффективны </a:t>
            </a:r>
            <a:r>
              <a:rPr lang="ru-RU" altLang="ru-RU" sz="2400" i="1" dirty="0"/>
              <a:t>и даже вредны.</a:t>
            </a:r>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104" y="3612052"/>
            <a:ext cx="2852737"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64892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12" y="11265"/>
            <a:ext cx="9204764" cy="769441"/>
          </a:xfrm>
          <a:prstGeom prst="rect">
            <a:avLst/>
          </a:prstGeom>
        </p:spPr>
        <p:txBody>
          <a:bodyPr wrap="none">
            <a:spAutoFit/>
          </a:bodyPr>
          <a:lstStyle/>
          <a:p>
            <a:r>
              <a:rPr lang="ru-RU" altLang="ru-RU" sz="4400" b="1" i="1" dirty="0">
                <a:solidFill>
                  <a:schemeClr val="accent6">
                    <a:lumMod val="50000"/>
                  </a:schemeClr>
                </a:solidFill>
              </a:rPr>
              <a:t>Выработка правильного дыхания</a:t>
            </a:r>
            <a:endParaRPr lang="ru-RU" sz="4400" b="1" dirty="0">
              <a:solidFill>
                <a:schemeClr val="accent6">
                  <a:lumMod val="50000"/>
                </a:schemeClr>
              </a:solidFill>
            </a:endParaRPr>
          </a:p>
        </p:txBody>
      </p:sp>
      <p:sp>
        <p:nvSpPr>
          <p:cNvPr id="3" name="Прямоугольник 2"/>
          <p:cNvSpPr/>
          <p:nvPr/>
        </p:nvSpPr>
        <p:spPr>
          <a:xfrm>
            <a:off x="294927" y="780706"/>
            <a:ext cx="8424936" cy="5706177"/>
          </a:xfrm>
          <a:prstGeom prst="rect">
            <a:avLst/>
          </a:prstGeom>
        </p:spPr>
        <p:txBody>
          <a:bodyPr wrap="square">
            <a:spAutoFit/>
          </a:bodyPr>
          <a:lstStyle/>
          <a:p>
            <a:pPr>
              <a:lnSpc>
                <a:spcPct val="80000"/>
              </a:lnSpc>
            </a:pPr>
            <a:r>
              <a:rPr lang="ru-RU" altLang="ru-RU" sz="2400" dirty="0" smtClean="0"/>
              <a:t>    Источником </a:t>
            </a:r>
            <a:r>
              <a:rPr lang="ru-RU" altLang="ru-RU" sz="2400" dirty="0"/>
              <a:t>образования звуков речи является </a:t>
            </a:r>
            <a:r>
              <a:rPr lang="ru-RU" altLang="ru-RU" sz="2400" b="1" dirty="0"/>
              <a:t>воздушная струя</a:t>
            </a:r>
            <a:r>
              <a:rPr lang="ru-RU" altLang="ru-RU" sz="2400" dirty="0"/>
              <a:t>, выходящая из легких через гортань, глотку, полость рта или носа наружу. </a:t>
            </a:r>
            <a:endParaRPr lang="ru-RU" altLang="ru-RU" sz="2400" dirty="0" smtClean="0"/>
          </a:p>
          <a:p>
            <a:pPr>
              <a:lnSpc>
                <a:spcPct val="80000"/>
              </a:lnSpc>
            </a:pPr>
            <a:r>
              <a:rPr lang="ru-RU" altLang="ru-RU" sz="2400" b="1" dirty="0" smtClean="0"/>
              <a:t>    Речевое </a:t>
            </a:r>
            <a:r>
              <a:rPr lang="ru-RU" altLang="ru-RU" sz="2400" b="1" dirty="0"/>
              <a:t>дыхание </a:t>
            </a:r>
            <a:r>
              <a:rPr lang="ru-RU" altLang="ru-RU" sz="2400" dirty="0"/>
              <a:t>является произвольным, в отличие от неречевого, которое осуществляется автоматически.</a:t>
            </a:r>
          </a:p>
          <a:p>
            <a:pPr>
              <a:lnSpc>
                <a:spcPct val="80000"/>
              </a:lnSpc>
            </a:pPr>
            <a:r>
              <a:rPr lang="ru-RU" altLang="ru-RU" sz="2400" b="1" dirty="0" smtClean="0"/>
              <a:t>    При </a:t>
            </a:r>
            <a:r>
              <a:rPr lang="ru-RU" altLang="ru-RU" sz="2400" b="1" dirty="0"/>
              <a:t>неречевом дыхании </a:t>
            </a:r>
            <a:r>
              <a:rPr lang="ru-RU" altLang="ru-RU" sz="2400" dirty="0"/>
              <a:t>вдох и выдох производятся через нос, вдох по продолжительности почти равен выдоху. </a:t>
            </a:r>
            <a:endParaRPr lang="ru-RU" altLang="ru-RU" sz="2400" dirty="0" smtClean="0"/>
          </a:p>
          <a:p>
            <a:pPr>
              <a:lnSpc>
                <a:spcPct val="80000"/>
              </a:lnSpc>
            </a:pPr>
            <a:r>
              <a:rPr lang="ru-RU" altLang="ru-RU" sz="2400" b="1" dirty="0" smtClean="0"/>
              <a:t>     Речевое </a:t>
            </a:r>
            <a:r>
              <a:rPr lang="ru-RU" altLang="ru-RU" sz="2400" b="1" dirty="0"/>
              <a:t>дыхание</a:t>
            </a:r>
            <a:r>
              <a:rPr lang="ru-RU" altLang="ru-RU" sz="2400" dirty="0"/>
              <a:t> осуществляется через рот, вдох совершается быстро, выдох замедлен. </a:t>
            </a:r>
            <a:endParaRPr lang="ru-RU" altLang="ru-RU" sz="2400" dirty="0" smtClean="0"/>
          </a:p>
          <a:p>
            <a:pPr>
              <a:lnSpc>
                <a:spcPct val="80000"/>
              </a:lnSpc>
            </a:pPr>
            <a:r>
              <a:rPr lang="ru-RU" altLang="ru-RU" sz="2400" b="1" dirty="0" smtClean="0"/>
              <a:t>    При </a:t>
            </a:r>
            <a:r>
              <a:rPr lang="ru-RU" altLang="ru-RU" sz="2400" b="1" dirty="0"/>
              <a:t>неречевом дыхании</a:t>
            </a:r>
            <a:r>
              <a:rPr lang="ru-RU" altLang="ru-RU" sz="2400" dirty="0"/>
              <a:t> за вдохом сразу следует выдох, затем пауза. </a:t>
            </a:r>
            <a:endParaRPr lang="ru-RU" altLang="ru-RU" sz="2400" dirty="0" smtClean="0"/>
          </a:p>
          <a:p>
            <a:pPr>
              <a:lnSpc>
                <a:spcPct val="80000"/>
              </a:lnSpc>
            </a:pPr>
            <a:r>
              <a:rPr lang="ru-RU" altLang="ru-RU" sz="2400" b="1" dirty="0" smtClean="0"/>
              <a:t>    При </a:t>
            </a:r>
            <a:r>
              <a:rPr lang="ru-RU" altLang="ru-RU" sz="2400" b="1" dirty="0"/>
              <a:t>речевом дыхании</a:t>
            </a:r>
            <a:r>
              <a:rPr lang="ru-RU" altLang="ru-RU" sz="2400" dirty="0"/>
              <a:t> за вдохом следует пауза, а затем плавный выдох.</a:t>
            </a:r>
          </a:p>
          <a:p>
            <a:pPr>
              <a:lnSpc>
                <a:spcPct val="80000"/>
              </a:lnSpc>
            </a:pPr>
            <a:r>
              <a:rPr lang="ru-RU" altLang="ru-RU" sz="2400" b="1" dirty="0" smtClean="0"/>
              <a:t>     Правильное </a:t>
            </a:r>
            <a:r>
              <a:rPr lang="ru-RU" altLang="ru-RU" sz="2400" b="1" dirty="0"/>
              <a:t>речевое дыхание </a:t>
            </a:r>
            <a:r>
              <a:rPr lang="ru-RU" altLang="ru-RU" sz="2400" dirty="0"/>
              <a:t>обеспечивает нормальное звукообразование, создает условия для поддержания соответствующей громкости речи, четкого соблюдения пауз, сохранения плавности речи и интонационной выразительности.</a:t>
            </a:r>
          </a:p>
        </p:txBody>
      </p:sp>
    </p:spTree>
    <p:extLst>
      <p:ext uri="{BB962C8B-B14F-4D97-AF65-F5344CB8AC3E}">
        <p14:creationId xmlns:p14="http://schemas.microsoft.com/office/powerpoint/2010/main" val="1936514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58449"/>
            <a:ext cx="9144001"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79512" y="851470"/>
            <a:ext cx="8856984" cy="5706177"/>
          </a:xfrm>
          <a:prstGeom prst="rect">
            <a:avLst/>
          </a:prstGeom>
        </p:spPr>
        <p:txBody>
          <a:bodyPr wrap="square">
            <a:spAutoFit/>
          </a:bodyPr>
          <a:lstStyle/>
          <a:p>
            <a:pPr>
              <a:lnSpc>
                <a:spcPct val="80000"/>
              </a:lnSpc>
            </a:pPr>
            <a:r>
              <a:rPr lang="ru-RU" altLang="ru-RU" sz="2400" b="1" i="1" u="sng" dirty="0"/>
              <a:t>Дети, страдающие дизартрией</a:t>
            </a:r>
            <a:r>
              <a:rPr lang="ru-RU" altLang="ru-RU" sz="2400" dirty="0"/>
              <a:t>, в большинстве случаев не умеют:</a:t>
            </a:r>
          </a:p>
          <a:p>
            <a:pPr marL="342900" indent="-342900">
              <a:lnSpc>
                <a:spcPct val="80000"/>
              </a:lnSpc>
              <a:buFont typeface="Wingdings" panose="05000000000000000000" pitchFamily="2" charset="2"/>
              <a:buChar char="v"/>
            </a:pPr>
            <a:r>
              <a:rPr lang="ru-RU" altLang="ru-RU" sz="2400" dirty="0"/>
              <a:t> </a:t>
            </a:r>
            <a:r>
              <a:rPr lang="ru-RU" altLang="ru-RU" sz="2400" dirty="0" smtClean="0"/>
              <a:t>плавно </a:t>
            </a:r>
            <a:r>
              <a:rPr lang="ru-RU" altLang="ru-RU" sz="2400" dirty="0"/>
              <a:t>и глубоко дышать, </a:t>
            </a:r>
          </a:p>
          <a:p>
            <a:pPr marL="342900" indent="-342900">
              <a:lnSpc>
                <a:spcPct val="80000"/>
              </a:lnSpc>
              <a:buFont typeface="Wingdings" panose="05000000000000000000" pitchFamily="2" charset="2"/>
              <a:buChar char="v"/>
            </a:pPr>
            <a:r>
              <a:rPr lang="ru-RU" altLang="ru-RU" sz="2400" dirty="0"/>
              <a:t> рационально использовать выдох, </a:t>
            </a:r>
          </a:p>
          <a:p>
            <a:pPr marL="342900" indent="-342900">
              <a:lnSpc>
                <a:spcPct val="80000"/>
              </a:lnSpc>
              <a:buFont typeface="Wingdings" panose="05000000000000000000" pitchFamily="2" charset="2"/>
              <a:buChar char="v"/>
            </a:pPr>
            <a:r>
              <a:rPr lang="ru-RU" altLang="ru-RU" sz="2400" dirty="0"/>
              <a:t>не полностью возобновляют запас воздуха в легких и т. д. </a:t>
            </a:r>
            <a:endParaRPr lang="ru-RU" altLang="ru-RU" sz="2400" dirty="0" smtClean="0"/>
          </a:p>
          <a:p>
            <a:pPr>
              <a:lnSpc>
                <a:spcPct val="80000"/>
              </a:lnSpc>
            </a:pPr>
            <a:endParaRPr lang="ru-RU" altLang="ru-RU" sz="2400" dirty="0" smtClean="0"/>
          </a:p>
          <a:p>
            <a:pPr>
              <a:lnSpc>
                <a:spcPct val="80000"/>
              </a:lnSpc>
            </a:pPr>
            <a:r>
              <a:rPr lang="ru-RU" altLang="ru-RU" sz="2400" dirty="0" smtClean="0"/>
              <a:t>    Дети</a:t>
            </a:r>
            <a:r>
              <a:rPr lang="ru-RU" altLang="ru-RU" sz="2400" dirty="0"/>
              <a:t>, имеющие ослабленные вдох и выдох, как правило, имеют тихую речь, затрудняются в произнесении длинных фраз. </a:t>
            </a:r>
            <a:endParaRPr lang="ru-RU" altLang="ru-RU" sz="2400" dirty="0" smtClean="0"/>
          </a:p>
          <a:p>
            <a:pPr>
              <a:lnSpc>
                <a:spcPct val="80000"/>
              </a:lnSpc>
            </a:pPr>
            <a:r>
              <a:rPr lang="ru-RU" altLang="ru-RU" sz="2400" dirty="0" smtClean="0"/>
              <a:t>При </a:t>
            </a:r>
            <a:r>
              <a:rPr lang="ru-RU" altLang="ru-RU" sz="2400" dirty="0"/>
              <a:t>нерациональном расходовании воздуха при выдохе нарушается плавность речи, так как дети на середине фразы вынуждены добирать воздух. </a:t>
            </a:r>
            <a:endParaRPr lang="ru-RU" altLang="ru-RU" sz="2400" dirty="0" smtClean="0"/>
          </a:p>
          <a:p>
            <a:pPr>
              <a:lnSpc>
                <a:spcPct val="80000"/>
              </a:lnSpc>
            </a:pPr>
            <a:r>
              <a:rPr lang="ru-RU" altLang="ru-RU" sz="2400" dirty="0" smtClean="0"/>
              <a:t>   Часто </a:t>
            </a:r>
            <a:r>
              <a:rPr lang="ru-RU" altLang="ru-RU" sz="2400" dirty="0"/>
              <a:t>такие дети не договаривают слова и нередко в конце фразы произносят их шепотом. </a:t>
            </a:r>
            <a:endParaRPr lang="ru-RU" altLang="ru-RU" sz="2400" dirty="0" smtClean="0"/>
          </a:p>
          <a:p>
            <a:pPr>
              <a:lnSpc>
                <a:spcPct val="80000"/>
              </a:lnSpc>
            </a:pPr>
            <a:r>
              <a:rPr lang="ru-RU" altLang="ru-RU" sz="2400" dirty="0" smtClean="0"/>
              <a:t>    Иногда</a:t>
            </a:r>
            <a:r>
              <a:rPr lang="ru-RU" altLang="ru-RU" sz="2400" dirty="0"/>
              <a:t>, чтобы закончить длинную фразу, они вынуждены говорить на вдохе, от этого речь становится нечеткой, с захлебыванием. </a:t>
            </a:r>
            <a:endParaRPr lang="ru-RU" altLang="ru-RU" sz="2400" dirty="0" smtClean="0"/>
          </a:p>
          <a:p>
            <a:pPr>
              <a:lnSpc>
                <a:spcPct val="80000"/>
              </a:lnSpc>
            </a:pPr>
            <a:r>
              <a:rPr lang="ru-RU" altLang="ru-RU" sz="2400" dirty="0" smtClean="0"/>
              <a:t>     Укороченный </a:t>
            </a:r>
            <a:r>
              <a:rPr lang="ru-RU" altLang="ru-RU" sz="2400" dirty="0"/>
              <a:t>выдох вынуждает говорить фразы в ускоренном темпе без соблюдения логических пауз.</a:t>
            </a:r>
            <a:endParaRPr lang="ru-RU" sz="2400" dirty="0"/>
          </a:p>
        </p:txBody>
      </p:sp>
    </p:spTree>
    <p:extLst>
      <p:ext uri="{BB962C8B-B14F-4D97-AF65-F5344CB8AC3E}">
        <p14:creationId xmlns:p14="http://schemas.microsoft.com/office/powerpoint/2010/main" val="35171183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7361" y="0"/>
            <a:ext cx="8712968" cy="90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19277" y="764704"/>
            <a:ext cx="8849135" cy="4524315"/>
          </a:xfrm>
          <a:prstGeom prst="rect">
            <a:avLst/>
          </a:prstGeom>
        </p:spPr>
        <p:txBody>
          <a:bodyPr wrap="square">
            <a:spAutoFit/>
          </a:bodyPr>
          <a:lstStyle/>
          <a:p>
            <a:pPr>
              <a:lnSpc>
                <a:spcPct val="80000"/>
              </a:lnSpc>
            </a:pPr>
            <a:r>
              <a:rPr lang="ru-RU" altLang="ru-RU" sz="2400" dirty="0" smtClean="0"/>
              <a:t>    Во </a:t>
            </a:r>
            <a:r>
              <a:rPr lang="ru-RU" altLang="ru-RU" sz="2400" dirty="0"/>
              <a:t>время тренировочных упражнений поза ребенка должна занимать такое положение, при котором мышцы органов артикуляционного аппарата будут максимально расслаблены.</a:t>
            </a:r>
          </a:p>
          <a:p>
            <a:pPr>
              <a:lnSpc>
                <a:spcPct val="80000"/>
              </a:lnSpc>
            </a:pPr>
            <a:r>
              <a:rPr lang="ru-RU" altLang="ru-RU" sz="2400" dirty="0"/>
              <a:t> </a:t>
            </a:r>
            <a:r>
              <a:rPr lang="ru-RU" altLang="ru-RU" sz="2400" dirty="0" smtClean="0"/>
              <a:t>  Для </a:t>
            </a:r>
            <a:r>
              <a:rPr lang="ru-RU" altLang="ru-RU" sz="2400" dirty="0"/>
              <a:t>детей со спастической формой дизартрии этот момент является наиболее важным, так как у них преобладает ключичное поверхностное дыхание. </a:t>
            </a:r>
          </a:p>
          <a:p>
            <a:pPr>
              <a:lnSpc>
                <a:spcPct val="80000"/>
              </a:lnSpc>
            </a:pPr>
            <a:endParaRPr lang="ru-RU" altLang="ru-RU" sz="2400" dirty="0" smtClean="0"/>
          </a:p>
          <a:p>
            <a:pPr>
              <a:lnSpc>
                <a:spcPct val="80000"/>
              </a:lnSpc>
            </a:pPr>
            <a:r>
              <a:rPr lang="ru-RU" altLang="ru-RU" sz="2400" dirty="0" smtClean="0"/>
              <a:t>    Наиболее </a:t>
            </a:r>
            <a:r>
              <a:rPr lang="ru-RU" altLang="ru-RU" sz="2400" dirty="0"/>
              <a:t>удобное положение приобретается, если ребенок сидит с опущенными плечами, опершись на невысокий край стола локтями, и всем весом опирается подбородком на тыльные стороны ладоней. При такой позе снижается возможность </a:t>
            </a:r>
            <a:r>
              <a:rPr lang="ru-RU" altLang="ru-RU" sz="2400" dirty="0" err="1"/>
              <a:t>спастичности</a:t>
            </a:r>
            <a:r>
              <a:rPr lang="ru-RU" altLang="ru-RU" sz="2400" dirty="0"/>
              <a:t> мышечного тонуса в области лица и шеи, облегчается организация правильной работы дыхательных мышц.</a:t>
            </a:r>
          </a:p>
        </p:txBody>
      </p:sp>
      <p:pic>
        <p:nvPicPr>
          <p:cNvPr id="614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43844" y="4936500"/>
            <a:ext cx="2697438" cy="17964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29765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585</TotalTime>
  <Words>877</Words>
  <Application>Microsoft Office PowerPoint</Application>
  <PresentationFormat>Экран (4:3)</PresentationFormat>
  <Paragraphs>83</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Исполнительная</vt:lpstr>
      <vt:lpstr>Семейное ресурсное объединение «ВЗАИМОДЕЙСТВИЕ» 23.04.2020г «Развитие и выработка речевого дыхания при дизартрии»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Людмила</dc:creator>
  <cp:lastModifiedBy>Людмила</cp:lastModifiedBy>
  <cp:revision>28</cp:revision>
  <dcterms:created xsi:type="dcterms:W3CDTF">2020-04-14T17:23:16Z</dcterms:created>
  <dcterms:modified xsi:type="dcterms:W3CDTF">2020-08-13T13:38:09Z</dcterms:modified>
</cp:coreProperties>
</file>