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6" r:id="rId3"/>
    <p:sldId id="267" r:id="rId4"/>
    <p:sldId id="277" r:id="rId5"/>
    <p:sldId id="268" r:id="rId6"/>
    <p:sldId id="274" r:id="rId7"/>
    <p:sldId id="264" r:id="rId8"/>
    <p:sldId id="273" r:id="rId9"/>
    <p:sldId id="28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2514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елец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Владелец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C:\Users\Владелец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2500329"/>
          </a:xfrm>
        </p:spPr>
        <p:txBody>
          <a:bodyPr/>
          <a:lstStyle/>
          <a:p>
            <a:r>
              <a:rPr lang="ru-RU" dirty="0" smtClean="0"/>
              <a:t>Басня .</a:t>
            </a:r>
            <a:br>
              <a:rPr lang="ru-RU" dirty="0" smtClean="0"/>
            </a:br>
            <a:r>
              <a:rPr lang="ru-RU" dirty="0" smtClean="0"/>
              <a:t>Истоки  жанра.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285984" y="5072074"/>
            <a:ext cx="3929090" cy="1071570"/>
          </a:xfrm>
        </p:spPr>
        <p:txBody>
          <a:bodyPr>
            <a:normAutofit/>
          </a:bodyPr>
          <a:lstStyle/>
          <a:p>
            <a:r>
              <a:rPr lang="ru-RU" sz="1800" i="1" dirty="0" err="1" smtClean="0">
                <a:solidFill>
                  <a:schemeClr val="tx1"/>
                </a:solidFill>
              </a:rPr>
              <a:t>Пиворова</a:t>
            </a:r>
            <a:r>
              <a:rPr lang="ru-RU" sz="1800" i="1" dirty="0" smtClean="0">
                <a:solidFill>
                  <a:schemeClr val="tx1"/>
                </a:solidFill>
              </a:rPr>
              <a:t> Юлия </a:t>
            </a:r>
            <a:r>
              <a:rPr lang="ru-RU" sz="1800" i="1" dirty="0" err="1" smtClean="0">
                <a:solidFill>
                  <a:schemeClr val="tx1"/>
                </a:solidFill>
              </a:rPr>
              <a:t>Зеноновна</a:t>
            </a:r>
            <a:r>
              <a:rPr lang="ru-RU" sz="1800" i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ru-RU" sz="1800" i="1" dirty="0" smtClean="0">
                <a:solidFill>
                  <a:schemeClr val="tx1"/>
                </a:solidFill>
              </a:rPr>
              <a:t>учитель русского языка и литературы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елец\Desktop\1588592648_11-p-foni-na-temu-russkogo-yazika-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33500" y="-1000125"/>
            <a:ext cx="11811000" cy="8858250"/>
          </a:xfrm>
          <a:prstGeom prst="rect">
            <a:avLst/>
          </a:prstGeom>
          <a:noFill/>
        </p:spPr>
      </p:pic>
      <p:pic>
        <p:nvPicPr>
          <p:cNvPr id="1027" name="Picture 3" descr="C:\Users\Владелец\Desktop\1588592648_11-p-foni-na-temu-russkogo-yazika-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00230" y="-928718"/>
            <a:ext cx="11930146" cy="8858281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-857288" y="-714404"/>
            <a:ext cx="10572824" cy="2132042"/>
          </a:xfrm>
        </p:spPr>
        <p:txBody>
          <a:bodyPr>
            <a:normAutofit fontScale="90000"/>
          </a:bodyPr>
          <a:lstStyle/>
          <a:p>
            <a:r>
              <a:rPr lang="ru-RU" b="1" dirty="0" err="1" smtClean="0"/>
              <a:t>Ба́сня</a:t>
            </a:r>
            <a:r>
              <a:rPr lang="ru-RU" b="1" dirty="0" smtClean="0"/>
              <a:t> — стихотворное или прозаическое литературное произведение нравоучительного, сатирического характера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2214555"/>
            <a:ext cx="4038600" cy="242889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lvl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П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овествование о поучительном</a:t>
            </a:r>
          </a:p>
          <a:p>
            <a:pPr lvl="0"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случае</a:t>
            </a:r>
          </a:p>
          <a:p>
            <a:pPr lvl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3438" y="2214555"/>
            <a:ext cx="4038600" cy="235745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ВЫВОД - МОРАЛЬ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00826" y="3643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10800000" flipV="1">
            <a:off x="2714612" y="1500174"/>
            <a:ext cx="178595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500562" y="1500174"/>
            <a:ext cx="1643074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елец\Desktop\1588592648_11-p-foni-na-temu-russkogo-yazika-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33500" y="-1000125"/>
            <a:ext cx="11811000" cy="8858250"/>
          </a:xfrm>
          <a:prstGeom prst="rect">
            <a:avLst/>
          </a:prstGeom>
          <a:noFill/>
        </p:spPr>
      </p:pic>
      <p:pic>
        <p:nvPicPr>
          <p:cNvPr id="1027" name="Picture 3" descr="C:\Users\Владелец\Desktop\1588592648_11-p-foni-na-temu-russkogo-yazika-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7354" y="-1000156"/>
            <a:ext cx="11811000" cy="8929719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-785842"/>
            <a:ext cx="8229600" cy="2143140"/>
          </a:xfrm>
        </p:spPr>
        <p:txBody>
          <a:bodyPr>
            <a:normAutofit/>
          </a:bodyPr>
          <a:lstStyle/>
          <a:p>
            <a:pPr lvl="0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-500090"/>
            <a:ext cx="4038600" cy="50006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b="1" i="1" u="sng" dirty="0" smtClean="0"/>
              <a:t> 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  МОРАЛЬ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– начальные или заключительные строки басни с нравоучительным выводом.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3438" y="-500090"/>
            <a:ext cx="4038600" cy="50006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АЛЛЕГОРИЯ</a:t>
            </a:r>
          </a:p>
          <a:p>
            <a:pPr algn="just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– иносказание (изображение предмета, за которым скрывается другое понятие, другой предмет).</a:t>
            </a:r>
          </a:p>
          <a:p>
            <a:pPr algn="just">
              <a:buNone/>
            </a:pPr>
            <a:endParaRPr lang="ru-RU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6500826" y="3643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928794" y="7857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ладелец\Desktop\шаблоны к моим презентациям\1588592648_11-p-foni-na-temu-russkogo-yazika-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33500" y="-1000125"/>
            <a:ext cx="11811000" cy="8858250"/>
          </a:xfrm>
          <a:prstGeom prst="rect">
            <a:avLst/>
          </a:prstGeom>
          <a:noFill/>
        </p:spPr>
      </p:pic>
      <p:pic>
        <p:nvPicPr>
          <p:cNvPr id="1027" name="Picture 3" descr="C:\Users\Владелец\Desktop\шаблоны к моим презентациям\1588592648_11-p-foni-na-temu-russkogo-yazika-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33500" y="-1000125"/>
            <a:ext cx="11811000" cy="885825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-785842"/>
            <a:ext cx="8429684" cy="707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ладелец\Desktop\screen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Владелец\Desktop\шаблоны к моим презентациям\1588592648_11-p-foni-na-temu-russkogo-yazika-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33500" y="-1000125"/>
            <a:ext cx="11811000" cy="8858250"/>
          </a:xfrm>
          <a:prstGeom prst="rect">
            <a:avLst/>
          </a:prstGeom>
          <a:noFill/>
        </p:spPr>
      </p:pic>
      <p:pic>
        <p:nvPicPr>
          <p:cNvPr id="1026" name="Picture 2" descr="C:\Users\Владелец\Desktop\img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-142900"/>
            <a:ext cx="7500990" cy="7000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Содержимое 1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Содержимое 1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ладелец\Desktop\шаблоны к моим презентациям\1588592648_11-p-foni-na-temu-russkogo-yazika-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33500" y="-1000125"/>
            <a:ext cx="11811000" cy="8858250"/>
          </a:xfrm>
          <a:prstGeom prst="rect">
            <a:avLst/>
          </a:prstGeom>
          <a:noFill/>
        </p:spPr>
      </p:pic>
      <p:pic>
        <p:nvPicPr>
          <p:cNvPr id="1027" name="Picture 3" descr="C:\Users\Владелец\Desktop\шаблоны к моим презентациям\1588592648_11-p-foni-na-temu-russkogo-yazika-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7354" y="-857280"/>
            <a:ext cx="11811000" cy="871543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86000" y="-857280"/>
            <a:ext cx="4572000" cy="7509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ЭЗОП.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«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Лисица</a:t>
            </a: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и виноград»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Голодная лисица увидела виноградную лозу со свисающими гроздьями и хотела до них добраться, да не смогла; и, уходя прочь, сказала сама себе: «Они ещё зелёные!»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 и у людей иные не могут добиться успеха по причине того, что силы нет, а винят в этом обстоятельства.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елец\Desktop\1588592648_11-p-foni-na-temu-russkogo-yazika-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33500" y="-1000125"/>
            <a:ext cx="11811000" cy="8858250"/>
          </a:xfrm>
          <a:prstGeom prst="rect">
            <a:avLst/>
          </a:prstGeom>
          <a:noFill/>
        </p:spPr>
      </p:pic>
      <p:pic>
        <p:nvPicPr>
          <p:cNvPr id="1027" name="Picture 3" descr="C:\Users\Владелец\Desktop\1588592648_11-p-foni-na-temu-russkogo-yazika-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7354" y="-1000156"/>
            <a:ext cx="11858708" cy="8858281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-785842"/>
            <a:ext cx="8229600" cy="100013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Жан де Лафонтен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500043"/>
            <a:ext cx="4038600" cy="371477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lvl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3438" y="500042"/>
            <a:ext cx="4071966" cy="635795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ctr">
              <a:buFont typeface="Wingdings" pitchFamily="2" charset="2"/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«Лисица и виноград»</a:t>
            </a:r>
          </a:p>
          <a:p>
            <a:pPr algn="ctr">
              <a:buFont typeface="Wingdings" pitchFamily="2" charset="2"/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dirty="0" smtClean="0"/>
              <a:t>Лис-гасконец, а быть может, лис-нормандец  (Разное говорят),</a:t>
            </a:r>
          </a:p>
          <a:p>
            <a:pPr algn="ctr">
              <a:buFont typeface="Wingdings" pitchFamily="2" charset="2"/>
              <a:buNone/>
            </a:pPr>
            <a:r>
              <a:rPr lang="ru-RU" dirty="0" smtClean="0"/>
              <a:t>Умирая с голоду, вдруг увидел над беседкой</a:t>
            </a:r>
          </a:p>
          <a:p>
            <a:pPr algn="ctr">
              <a:buFont typeface="Wingdings" pitchFamily="2" charset="2"/>
              <a:buNone/>
            </a:pPr>
            <a:r>
              <a:rPr lang="ru-RU" dirty="0" smtClean="0"/>
              <a:t>Виноград, такой зримо зрелый, </a:t>
            </a:r>
          </a:p>
          <a:p>
            <a:pPr algn="ctr">
              <a:buFont typeface="Wingdings" pitchFamily="2" charset="2"/>
              <a:buNone/>
            </a:pPr>
            <a:r>
              <a:rPr lang="ru-RU" dirty="0" smtClean="0"/>
              <a:t>В румяной кожице! </a:t>
            </a:r>
          </a:p>
          <a:p>
            <a:pPr algn="ctr">
              <a:buFont typeface="Wingdings" pitchFamily="2" charset="2"/>
              <a:buNone/>
            </a:pPr>
            <a:r>
              <a:rPr lang="ru-RU" dirty="0" smtClean="0"/>
              <a:t>Наш любезник был бы рад им полакомиться,</a:t>
            </a:r>
          </a:p>
          <a:p>
            <a:pPr algn="ctr">
              <a:buFont typeface="Wingdings" pitchFamily="2" charset="2"/>
              <a:buNone/>
            </a:pPr>
            <a:r>
              <a:rPr lang="ru-RU" dirty="0" smtClean="0"/>
              <a:t>Да не мог до него дотянуться </a:t>
            </a:r>
          </a:p>
          <a:p>
            <a:pPr algn="ctr">
              <a:buFont typeface="Wingdings" pitchFamily="2" charset="2"/>
              <a:buNone/>
            </a:pPr>
            <a:r>
              <a:rPr lang="ru-RU" dirty="0" smtClean="0"/>
              <a:t>И сказал: «Он зелен –</a:t>
            </a:r>
          </a:p>
          <a:p>
            <a:pPr algn="ctr">
              <a:buFont typeface="Wingdings" pitchFamily="2" charset="2"/>
              <a:buNone/>
            </a:pPr>
            <a:r>
              <a:rPr lang="ru-RU" dirty="0" smtClean="0"/>
              <a:t>Пусть им кормится всякий сброд!»</a:t>
            </a:r>
          </a:p>
          <a:p>
            <a:pPr algn="ctr">
              <a:buFont typeface="Wingdings" pitchFamily="2" charset="2"/>
              <a:buNone/>
            </a:pPr>
            <a:r>
              <a:rPr lang="ru-RU" dirty="0" smtClean="0"/>
              <a:t>Что ж, не лучше ли так, чем праздно сетовать?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00826" y="3643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" name="Picture 2" descr="C:\Users\Владелец\Desktop\maxres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00042"/>
            <a:ext cx="4071966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елец\Desktop\1588592648_11-p-foni-na-temu-russkogo-yazika-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33500" y="-1000125"/>
            <a:ext cx="11811000" cy="8858250"/>
          </a:xfrm>
          <a:prstGeom prst="rect">
            <a:avLst/>
          </a:prstGeom>
          <a:noFill/>
        </p:spPr>
      </p:pic>
      <p:pic>
        <p:nvPicPr>
          <p:cNvPr id="1027" name="Picture 3" descr="C:\Users\Владелец\Desktop\1588592648_11-p-foni-na-temu-russkogo-yazika-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792" y="-1000156"/>
            <a:ext cx="11930146" cy="8858281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-714404"/>
            <a:ext cx="8229600" cy="85725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Иван Андреевич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Крылов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3438" y="285728"/>
            <a:ext cx="4714908" cy="692948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«Лисица и виноград»</a:t>
            </a:r>
          </a:p>
          <a:p>
            <a:pPr algn="ctr"/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Голодная кума Лиса залезла в сад;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нем кисти винограду рделись.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кумушки глаза и зубы загорелись,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кисти сочные, как яхонты, горят;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Лишь то беда, висят они высоко: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Отколь и как она к ним ни зайдет,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Хоть видит око,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 зуб неймет.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Пробившись попусту час целой,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Пошла и говорит с досадою: «Ну, что ж!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взгляд –то он хорош,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 зелен – ягодки нет зрелой: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Тотчас оскомину набьешь.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00826" y="3643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2050" name="Picture 2" descr="C:\Users\Владелец\Desktop\m1000x10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445294"/>
            <a:ext cx="4038600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296</Words>
  <PresentationFormat>Экран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Басня . Истоки  жанра.</vt:lpstr>
      <vt:lpstr>Ба́сня — стихотворное или прозаическое литературное произведение нравоучительного, сатирического характера. </vt:lpstr>
      <vt:lpstr>  </vt:lpstr>
      <vt:lpstr>Слайд 4</vt:lpstr>
      <vt:lpstr>Слайд 5</vt:lpstr>
      <vt:lpstr>Слайд 6</vt:lpstr>
      <vt:lpstr>Слайд 7</vt:lpstr>
      <vt:lpstr>       Жан де Лафонтен  </vt:lpstr>
      <vt:lpstr>Иван Андреевич Крылов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Владелец</cp:lastModifiedBy>
  <cp:revision>49</cp:revision>
  <dcterms:created xsi:type="dcterms:W3CDTF">2020-08-13T11:38:07Z</dcterms:created>
  <dcterms:modified xsi:type="dcterms:W3CDTF">2020-08-13T15:26:06Z</dcterms:modified>
</cp:coreProperties>
</file>