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8" r:id="rId3"/>
    <p:sldId id="259" r:id="rId4"/>
    <p:sldId id="260" r:id="rId5"/>
    <p:sldId id="262" r:id="rId6"/>
    <p:sldId id="263" r:id="rId7"/>
    <p:sldId id="269" r:id="rId8"/>
    <p:sldId id="268" r:id="rId9"/>
    <p:sldId id="267" r:id="rId10"/>
    <p:sldId id="270" r:id="rId11"/>
    <p:sldId id="271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2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5E25D-205E-4DB1-B12C-7DB361F230EE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C9491-4DBC-4E5E-89B4-044F80CBB9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5E25D-205E-4DB1-B12C-7DB361F230EE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C9491-4DBC-4E5E-89B4-044F80CBB9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5E25D-205E-4DB1-B12C-7DB361F230EE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C9491-4DBC-4E5E-89B4-044F80CBB9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5E25D-205E-4DB1-B12C-7DB361F230EE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C9491-4DBC-4E5E-89B4-044F80CBB9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5E25D-205E-4DB1-B12C-7DB361F230EE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C9491-4DBC-4E5E-89B4-044F80CBB9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5E25D-205E-4DB1-B12C-7DB361F230EE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C9491-4DBC-4E5E-89B4-044F80CBB9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5E25D-205E-4DB1-B12C-7DB361F230EE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C9491-4DBC-4E5E-89B4-044F80CBB9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5E25D-205E-4DB1-B12C-7DB361F230EE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C9491-4DBC-4E5E-89B4-044F80CBB9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5E25D-205E-4DB1-B12C-7DB361F230EE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C9491-4DBC-4E5E-89B4-044F80CBB9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5E25D-205E-4DB1-B12C-7DB361F230EE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C9491-4DBC-4E5E-89B4-044F80CBB9A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5E25D-205E-4DB1-B12C-7DB361F230EE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0C9491-4DBC-4E5E-89B4-044F80CBB9A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E80C9491-4DBC-4E5E-89B4-044F80CBB9AF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5D45E25D-205E-4DB1-B12C-7DB361F230EE}" type="datetimeFigureOut">
              <a:rPr lang="ru-RU" smtClean="0"/>
              <a:t>15.05.2019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39952" y="548680"/>
            <a:ext cx="4464496" cy="3672408"/>
          </a:xfrm>
        </p:spPr>
        <p:txBody>
          <a:bodyPr>
            <a:noAutofit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/>
              <a:t>На службе науки и </a:t>
            </a:r>
            <a:r>
              <a:rPr lang="ru-RU" sz="3600" b="1" dirty="0" smtClean="0"/>
              <a:t>отчизны.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dirty="0" smtClean="0"/>
              <a:t>Менделеев </a:t>
            </a:r>
            <a:br>
              <a:rPr lang="ru-RU" sz="3600" dirty="0" smtClean="0"/>
            </a:br>
            <a:r>
              <a:rPr lang="ru-RU" sz="3600" dirty="0" smtClean="0"/>
              <a:t>Дмитрий Иванович </a:t>
            </a:r>
            <a:br>
              <a:rPr lang="ru-RU" sz="3600" dirty="0" smtClean="0"/>
            </a:br>
            <a:r>
              <a:rPr lang="ru-RU" sz="3600" dirty="0" smtClean="0"/>
              <a:t>(1834-1907)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43752" y="4437112"/>
            <a:ext cx="4472002" cy="940815"/>
          </a:xfrm>
        </p:spPr>
        <p:txBody>
          <a:bodyPr>
            <a:normAutofit fontScale="92500"/>
          </a:bodyPr>
          <a:lstStyle/>
          <a:p>
            <a:r>
              <a:rPr lang="ru-RU" sz="1600" dirty="0" smtClean="0"/>
              <a:t>«Сам удивляюсь – чего только я не делывал в своей научной жизни. И сделано, думаю, неплохо»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87985"/>
            <a:ext cx="3896903" cy="54726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55976" y="5593951"/>
            <a:ext cx="36763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Выполнила ученица 9 «А»  класса</a:t>
            </a:r>
          </a:p>
          <a:p>
            <a:r>
              <a:rPr lang="ru-RU" dirty="0" smtClean="0"/>
              <a:t>МОУ «КСОШ №1 им. </a:t>
            </a:r>
            <a:r>
              <a:rPr lang="ru-RU" dirty="0" err="1" smtClean="0"/>
              <a:t>С.Н.Ульянова</a:t>
            </a:r>
            <a:r>
              <a:rPr lang="ru-RU" dirty="0" smtClean="0"/>
              <a:t>»</a:t>
            </a:r>
          </a:p>
          <a:p>
            <a:pPr algn="r"/>
            <a:r>
              <a:rPr lang="ru-RU" dirty="0" err="1" smtClean="0"/>
              <a:t>Прохина</a:t>
            </a:r>
            <a:r>
              <a:rPr lang="ru-RU" dirty="0" smtClean="0"/>
              <a:t> Алина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70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1412776"/>
            <a:ext cx="5705252" cy="381847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2951" y="174794"/>
            <a:ext cx="7620000" cy="1143000"/>
          </a:xfrm>
        </p:spPr>
        <p:txBody>
          <a:bodyPr/>
          <a:lstStyle/>
          <a:p>
            <a:pPr algn="ctr"/>
            <a:r>
              <a:rPr lang="ru-RU" sz="3600" dirty="0" smtClean="0"/>
              <a:t>Хобби. 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5235868"/>
            <a:ext cx="7620000" cy="1424483"/>
          </a:xfrm>
        </p:spPr>
        <p:txBody>
          <a:bodyPr>
            <a:normAutofit/>
          </a:bodyPr>
          <a:lstStyle/>
          <a:p>
            <a:pPr algn="ctr"/>
            <a:r>
              <a:rPr lang="ru-RU" sz="1800" dirty="0"/>
              <a:t>«чемоданных дел мастер</a:t>
            </a:r>
            <a:r>
              <a:rPr lang="ru-RU" sz="1800" dirty="0" smtClean="0"/>
              <a:t>»</a:t>
            </a:r>
          </a:p>
          <a:p>
            <a:pPr algn="ctr"/>
            <a:r>
              <a:rPr lang="ru-RU" sz="1800" dirty="0" smtClean="0"/>
              <a:t>Коллекционер картин</a:t>
            </a:r>
          </a:p>
          <a:p>
            <a:pPr algn="ctr"/>
            <a:r>
              <a:rPr lang="ru-RU" sz="1800" dirty="0" smtClean="0"/>
              <a:t>Одежда своими руками</a:t>
            </a:r>
            <a:endParaRPr lang="ru-RU" sz="1800" dirty="0"/>
          </a:p>
        </p:txBody>
      </p:sp>
      <p:sp>
        <p:nvSpPr>
          <p:cNvPr id="4" name="AutoShape 2" descr="http://nash-sekret.ru/wp-content/uploads/2016/04/chemoda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52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4860032" y="692696"/>
            <a:ext cx="3073400" cy="177991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Русское химическое </a:t>
            </a:r>
            <a:r>
              <a:rPr lang="ru-RU" sz="1800" dirty="0" smtClean="0"/>
              <a:t>общество.</a:t>
            </a:r>
            <a:endParaRPr lang="ru-RU" sz="1800" dirty="0" smtClean="0"/>
          </a:p>
        </p:txBody>
      </p:sp>
      <p:pic>
        <p:nvPicPr>
          <p:cNvPr id="3074" name="Picture 2" descr="http://lib.knau.kharkov.ua/uploads/posts/2014-02/1393244486_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4638"/>
            <a:ext cx="4342842" cy="5790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upload.wikimedia.org/wikipedia/ru/d/d7/Medal_RAS_D._I._Mendeleev_rever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6944" y="2564903"/>
            <a:ext cx="2088234" cy="2085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43608" y="6237312"/>
            <a:ext cx="28187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Картина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И.Репин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Портрет Д.И. Менделеева.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www.ras.ru/FStorage/download.aspx?id=3a2894a9-f91a-4058-a476-75d6c02dd49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683" y="2564904"/>
            <a:ext cx="2088232" cy="2085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68722" y="4869160"/>
            <a:ext cx="34563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Медаль имени Д.И. Менделеева.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781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2204864"/>
            <a:ext cx="7620000" cy="114300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218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Детство </a:t>
            </a:r>
            <a:r>
              <a:rPr lang="ru-RU" sz="3600" dirty="0" smtClean="0"/>
              <a:t>Менделеева.</a:t>
            </a:r>
            <a:endParaRPr lang="ru-RU" sz="36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79512" y="5229200"/>
            <a:ext cx="4176464" cy="1226536"/>
          </a:xfrm>
        </p:spPr>
        <p:txBody>
          <a:bodyPr>
            <a:normAutofit/>
          </a:bodyPr>
          <a:lstStyle/>
          <a:p>
            <a:r>
              <a:rPr lang="ru-RU" sz="1600" dirty="0"/>
              <a:t>Великий ученый родился в 1834 году, 8 февраля, в Тобольске.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696" y="0"/>
            <a:ext cx="4410304" cy="685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1700808"/>
            <a:ext cx="4914224" cy="3276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14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54978"/>
            <a:ext cx="7772400" cy="594626"/>
          </a:xfrm>
        </p:spPr>
        <p:txBody>
          <a:bodyPr/>
          <a:lstStyle/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Здание С.-Петербургского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университета.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1" r="6341"/>
          <a:stretch>
            <a:fillRect/>
          </a:stretch>
        </p:blipFill>
        <p:spPr>
          <a:xfrm>
            <a:off x="323528" y="476672"/>
            <a:ext cx="7956376" cy="5160893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06016" y="6049604"/>
            <a:ext cx="7772400" cy="61264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.</a:t>
            </a:r>
          </a:p>
          <a:p>
            <a:r>
              <a:rPr lang="ru-RU" dirty="0"/>
              <a:t>1857 г</a:t>
            </a:r>
            <a:r>
              <a:rPr lang="ru-RU" dirty="0" smtClean="0"/>
              <a:t> </a:t>
            </a:r>
            <a:r>
              <a:rPr lang="ru-RU" dirty="0"/>
              <a:t>защитил диссертацию на тему: «Удельные объемы</a:t>
            </a:r>
            <a:r>
              <a:rPr lang="ru-RU" dirty="0" smtClean="0"/>
              <a:t>».</a:t>
            </a:r>
            <a:r>
              <a:rPr lang="ru-RU" dirty="0"/>
              <a:t> получил должность приват-доцента на физико-математическом факультете Петербургского университета.</a:t>
            </a:r>
          </a:p>
        </p:txBody>
      </p:sp>
    </p:spTree>
    <p:extLst>
      <p:ext uri="{BB962C8B-B14F-4D97-AF65-F5344CB8AC3E}">
        <p14:creationId xmlns:p14="http://schemas.microsoft.com/office/powerpoint/2010/main" val="125991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62664"/>
            <a:ext cx="7772400" cy="675928"/>
          </a:xfrm>
        </p:spPr>
        <p:txBody>
          <a:bodyPr/>
          <a:lstStyle/>
          <a:p>
            <a:pPr algn="l"/>
            <a:r>
              <a:rPr lang="ru-RU" sz="3600" b="0" dirty="0" smtClean="0"/>
              <a:t>Работы в области </a:t>
            </a:r>
            <a:r>
              <a:rPr lang="ru-RU" sz="3600" b="0" dirty="0" smtClean="0"/>
              <a:t>термодинамики.</a:t>
            </a:r>
            <a:endParaRPr lang="ru-RU" sz="3600" b="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5" b="1625"/>
          <a:stretch>
            <a:fillRect/>
          </a:stretch>
        </p:blipFill>
        <p:spPr>
          <a:xfrm>
            <a:off x="1475656" y="836712"/>
            <a:ext cx="5661629" cy="367240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4523184"/>
            <a:ext cx="7772400" cy="2334816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Пикнометр конструкции Д.И.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Менделеева</a:t>
            </a:r>
          </a:p>
          <a:p>
            <a:endParaRPr lang="ru-RU" dirty="0" smtClean="0"/>
          </a:p>
          <a:p>
            <a:r>
              <a:rPr lang="ru-RU" dirty="0"/>
              <a:t>«О температуре абсолютного кипения</a:t>
            </a:r>
            <a:r>
              <a:rPr lang="ru-RU" dirty="0" smtClean="0"/>
              <a:t>»</a:t>
            </a:r>
          </a:p>
          <a:p>
            <a:r>
              <a:rPr lang="ru-RU" dirty="0"/>
              <a:t>«О расширении жидкостей</a:t>
            </a:r>
            <a:r>
              <a:rPr lang="ru-RU" dirty="0" smtClean="0"/>
              <a:t>»</a:t>
            </a:r>
          </a:p>
          <a:p>
            <a:r>
              <a:rPr lang="ru-RU" dirty="0"/>
              <a:t>открыто явление «критическая температура</a:t>
            </a:r>
            <a:r>
              <a:rPr lang="ru-RU" dirty="0" smtClean="0"/>
              <a:t>»</a:t>
            </a:r>
          </a:p>
          <a:p>
            <a:r>
              <a:rPr lang="ru-RU" dirty="0"/>
              <a:t>1865–1887 - гидратная теория растворов</a:t>
            </a:r>
          </a:p>
          <a:p>
            <a:r>
              <a:rPr lang="ru-RU" dirty="0"/>
              <a:t>1872 – изучение упругости газов</a:t>
            </a:r>
          </a:p>
          <a:p>
            <a:r>
              <a:rPr lang="ru-RU" dirty="0"/>
              <a:t>1874 -  уравнение идеального газа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820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620000" cy="1143000"/>
          </a:xfrm>
        </p:spPr>
        <p:txBody>
          <a:bodyPr/>
          <a:lstStyle/>
          <a:p>
            <a:pPr algn="ctr"/>
            <a:r>
              <a:rPr lang="ru-RU" dirty="0" smtClean="0"/>
              <a:t>Создание </a:t>
            </a:r>
            <a:r>
              <a:rPr lang="ru-RU" dirty="0" smtClean="0"/>
              <a:t>учебников.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350352" y="4036630"/>
            <a:ext cx="4437672" cy="688514"/>
          </a:xfrm>
        </p:spPr>
        <p:txBody>
          <a:bodyPr/>
          <a:lstStyle/>
          <a:p>
            <a:r>
              <a:rPr lang="ru-RU" sz="1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Учебник «Органическая химия» 1871 год.</a:t>
            </a:r>
            <a:endParaRPr lang="ru-RU" sz="16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52" y="846138"/>
            <a:ext cx="5609651" cy="3023542"/>
          </a:xfrm>
        </p:spPr>
      </p:pic>
      <p:pic>
        <p:nvPicPr>
          <p:cNvPr id="8" name="Объект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3344" y="3874224"/>
            <a:ext cx="1933318" cy="2668957"/>
          </a:xfrm>
          <a:prstGeom prst="rect">
            <a:avLst/>
          </a:prstGeom>
        </p:spPr>
      </p:pic>
      <p:pic>
        <p:nvPicPr>
          <p:cNvPr id="9" name="Объект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2430" y="3885976"/>
            <a:ext cx="1789731" cy="267013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69681" y="6265942"/>
            <a:ext cx="363452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Учебник «Основы химии» 1866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624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922114"/>
          </a:xfrm>
        </p:spPr>
        <p:txBody>
          <a:bodyPr/>
          <a:lstStyle/>
          <a:p>
            <a:r>
              <a:rPr lang="ru-RU" sz="3600" dirty="0" smtClean="0"/>
              <a:t>Периодический закон.</a:t>
            </a:r>
            <a:endParaRPr lang="ru-RU" sz="3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196752"/>
            <a:ext cx="3402896" cy="5041328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1800" dirty="0"/>
              <a:t>Первый вариант периодической таблицы относится к февралю 1869 г. </a:t>
            </a:r>
            <a:endParaRPr lang="ru-RU" sz="1800" dirty="0" smtClean="0"/>
          </a:p>
          <a:p>
            <a:endParaRPr lang="ru-RU" sz="1800" dirty="0"/>
          </a:p>
          <a:p>
            <a:r>
              <a:rPr lang="ru-RU" sz="1800" dirty="0" smtClean="0"/>
              <a:t>Два года </a:t>
            </a:r>
            <a:r>
              <a:rPr lang="ru-RU" sz="1800" dirty="0" smtClean="0"/>
              <a:t>совершенствовал</a:t>
            </a:r>
          </a:p>
          <a:p>
            <a:pPr marL="114300" indent="0">
              <a:buNone/>
            </a:pPr>
            <a:r>
              <a:rPr lang="ru-RU" sz="1800" dirty="0"/>
              <a:t> </a:t>
            </a:r>
            <a:r>
              <a:rPr lang="ru-RU" sz="1800" dirty="0" smtClean="0"/>
              <a:t>  </a:t>
            </a:r>
            <a:r>
              <a:rPr lang="ru-RU" sz="1800" dirty="0" smtClean="0"/>
              <a:t>формулировку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09995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827584" y="4729386"/>
            <a:ext cx="7236296" cy="2128614"/>
          </a:xfrm>
        </p:spPr>
        <p:txBody>
          <a:bodyPr>
            <a:normAutofit/>
          </a:bodyPr>
          <a:lstStyle/>
          <a:p>
            <a:r>
              <a:rPr lang="ru-RU" sz="1600" dirty="0"/>
              <a:t>должность </a:t>
            </a:r>
            <a:r>
              <a:rPr lang="ru-RU" sz="1600" dirty="0" smtClean="0"/>
              <a:t>геолога-нефтяник;</a:t>
            </a:r>
            <a:endParaRPr lang="ru-RU" sz="1600" dirty="0" smtClean="0"/>
          </a:p>
          <a:p>
            <a:r>
              <a:rPr lang="ru-RU" sz="1600" dirty="0" smtClean="0"/>
              <a:t>создание </a:t>
            </a:r>
            <a:r>
              <a:rPr lang="ru-RU" sz="1600" dirty="0"/>
              <a:t>схемы дробной перегонки </a:t>
            </a:r>
            <a:r>
              <a:rPr lang="ru-RU" sz="1600" dirty="0" smtClean="0"/>
              <a:t>нефтепродуктов;</a:t>
            </a:r>
            <a:endParaRPr lang="ru-RU" sz="1600" dirty="0" smtClean="0"/>
          </a:p>
          <a:p>
            <a:r>
              <a:rPr lang="ru-RU" sz="1600" dirty="0" smtClean="0"/>
              <a:t>Непрерывность </a:t>
            </a:r>
            <a:r>
              <a:rPr lang="ru-RU" sz="1600" dirty="0" smtClean="0"/>
              <a:t>процесса;</a:t>
            </a:r>
            <a:endParaRPr lang="ru-RU" sz="1600" dirty="0" smtClean="0"/>
          </a:p>
          <a:p>
            <a:r>
              <a:rPr lang="ru-RU" sz="1600" dirty="0"/>
              <a:t>применение цистерн и </a:t>
            </a:r>
            <a:r>
              <a:rPr lang="ru-RU" sz="1600" dirty="0" smtClean="0"/>
              <a:t>трубопровода.</a:t>
            </a: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988840"/>
            <a:ext cx="2820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«Сжигать нефть — все равно, что топить печку ассигнациями» </a:t>
            </a:r>
            <a:endParaRPr lang="ru-RU" sz="1600" dirty="0"/>
          </a:p>
        </p:txBody>
      </p:sp>
      <p:pic>
        <p:nvPicPr>
          <p:cNvPr id="1026" name="Picture 2" descr="https://statehistory.ru/img_lib2/2012/03/1332020162_18f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7344" y="908720"/>
            <a:ext cx="5321290" cy="3683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065218" y="171624"/>
            <a:ext cx="41073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tx2"/>
                </a:solidFill>
              </a:rPr>
              <a:t>Нефтепереработка.</a:t>
            </a:r>
            <a:r>
              <a:rPr lang="ru-RU" sz="3600" dirty="0" smtClean="0"/>
              <a:t>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6417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7984" y="179158"/>
            <a:ext cx="7620000" cy="1143000"/>
          </a:xfrm>
        </p:spPr>
        <p:txBody>
          <a:bodyPr/>
          <a:lstStyle/>
          <a:p>
            <a:r>
              <a:rPr lang="ru-RU" sz="3600" dirty="0" smtClean="0"/>
              <a:t>Географические </a:t>
            </a:r>
            <a:r>
              <a:rPr lang="ru-RU" sz="3600" dirty="0" smtClean="0"/>
              <a:t>исследования. 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4725144"/>
            <a:ext cx="4176464" cy="792088"/>
          </a:xfrm>
        </p:spPr>
        <p:txBody>
          <a:bodyPr/>
          <a:lstStyle/>
          <a:p>
            <a:r>
              <a:rPr lang="ru-RU" sz="1400" b="0" dirty="0" smtClean="0">
                <a:solidFill>
                  <a:schemeClr val="tx1"/>
                </a:solidFill>
              </a:rPr>
              <a:t>Воздушный </a:t>
            </a:r>
            <a:r>
              <a:rPr lang="ru-RU" sz="1400" b="0" dirty="0">
                <a:solidFill>
                  <a:schemeClr val="tx1"/>
                </a:solidFill>
              </a:rPr>
              <a:t>шар «Русский», на котором Д.И. Менделеев совершил полет для наблюдения солнечного затмения</a:t>
            </a:r>
            <a:r>
              <a:rPr lang="ru-RU" sz="1400" b="0" dirty="0" smtClean="0">
                <a:solidFill>
                  <a:schemeClr val="tx1"/>
                </a:solidFill>
              </a:rPr>
              <a:t>.</a:t>
            </a:r>
            <a:endParaRPr lang="ru-RU" sz="1400" b="0" dirty="0">
              <a:solidFill>
                <a:schemeClr val="tx1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596951"/>
            <a:ext cx="4397290" cy="288032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724128" y="5400248"/>
            <a:ext cx="2353072" cy="693048"/>
          </a:xfrm>
        </p:spPr>
        <p:txBody>
          <a:bodyPr/>
          <a:lstStyle/>
          <a:p>
            <a:r>
              <a:rPr lang="ru-RU" sz="1400" b="0" dirty="0">
                <a:solidFill>
                  <a:schemeClr val="tx1"/>
                </a:solidFill>
              </a:rPr>
              <a:t>Дифференциальный барометр, изобретенный Д.И. </a:t>
            </a:r>
            <a:r>
              <a:rPr lang="ru-RU" sz="1400" b="0" dirty="0" smtClean="0">
                <a:solidFill>
                  <a:schemeClr val="tx1"/>
                </a:solidFill>
              </a:rPr>
              <a:t>Менделеевым.</a:t>
            </a:r>
            <a:endParaRPr lang="ru-RU" sz="1400" b="0" dirty="0">
              <a:solidFill>
                <a:schemeClr val="tx1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1436" y="1488995"/>
            <a:ext cx="3320172" cy="3744416"/>
          </a:xfrm>
        </p:spPr>
      </p:pic>
    </p:spTree>
    <p:extLst>
      <p:ext uri="{BB962C8B-B14F-4D97-AF65-F5344CB8AC3E}">
        <p14:creationId xmlns:p14="http://schemas.microsoft.com/office/powerpoint/2010/main" val="203336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620000" cy="1143000"/>
          </a:xfrm>
        </p:spPr>
        <p:txBody>
          <a:bodyPr/>
          <a:lstStyle/>
          <a:p>
            <a:pPr algn="r"/>
            <a:r>
              <a:rPr lang="ru-RU" sz="3600" dirty="0" smtClean="0"/>
              <a:t>Другие интересы.</a:t>
            </a:r>
            <a:endParaRPr lang="ru-RU" sz="36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294967295"/>
          </p:nvPr>
        </p:nvSpPr>
        <p:spPr>
          <a:xfrm>
            <a:off x="3810000" y="1916520"/>
            <a:ext cx="4379912" cy="442595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1892</a:t>
            </a:r>
            <a:r>
              <a:rPr lang="ru-RU" sz="1800" dirty="0"/>
              <a:t> </a:t>
            </a:r>
            <a:r>
              <a:rPr lang="ru-RU" sz="1800" dirty="0" smtClean="0"/>
              <a:t>г-</a:t>
            </a:r>
            <a:r>
              <a:rPr lang="ru-RU" sz="1800" dirty="0"/>
              <a:t> </a:t>
            </a:r>
            <a:r>
              <a:rPr lang="ru-RU" sz="1800" dirty="0" smtClean="0"/>
              <a:t>«управляющий </a:t>
            </a:r>
            <a:r>
              <a:rPr lang="ru-RU" sz="1800" dirty="0"/>
              <a:t>Главной </a:t>
            </a:r>
            <a:r>
              <a:rPr lang="ru-RU" sz="1800" dirty="0" smtClean="0"/>
              <a:t>палатой мер и весов»</a:t>
            </a:r>
          </a:p>
          <a:p>
            <a:endParaRPr lang="ru-RU" sz="1800" dirty="0"/>
          </a:p>
          <a:p>
            <a:r>
              <a:rPr lang="ru-RU" sz="1800" dirty="0"/>
              <a:t>Более 35 лет </a:t>
            </a:r>
            <a:r>
              <a:rPr lang="ru-RU" sz="1800" dirty="0" smtClean="0"/>
              <a:t>посвятил</a:t>
            </a:r>
            <a:r>
              <a:rPr lang="ru-RU" sz="1800" dirty="0"/>
              <a:t>  </a:t>
            </a:r>
            <a:r>
              <a:rPr lang="ru-RU" sz="1800" dirty="0" smtClean="0"/>
              <a:t>преподавательской</a:t>
            </a:r>
          </a:p>
          <a:p>
            <a:pPr marL="114300" indent="0">
              <a:buNone/>
            </a:pPr>
            <a:r>
              <a:rPr lang="ru-RU" sz="1800" dirty="0"/>
              <a:t> </a:t>
            </a:r>
            <a:r>
              <a:rPr lang="ru-RU" sz="1800" dirty="0" smtClean="0"/>
              <a:t> </a:t>
            </a:r>
            <a:r>
              <a:rPr lang="ru-RU" sz="1800" dirty="0"/>
              <a:t>  работе.</a:t>
            </a:r>
            <a:endParaRPr lang="ru-RU" sz="1800" dirty="0" smtClean="0"/>
          </a:p>
          <a:p>
            <a:pPr marL="114300" indent="0">
              <a:buNone/>
            </a:pPr>
            <a:endParaRPr lang="ru-RU" sz="1800" dirty="0" smtClean="0"/>
          </a:p>
          <a:p>
            <a:r>
              <a:rPr lang="ru-RU" sz="1800" dirty="0" smtClean="0"/>
              <a:t>Как экономист</a:t>
            </a:r>
          </a:p>
          <a:p>
            <a:pPr marL="114300" indent="0">
              <a:buNone/>
            </a:pPr>
            <a:r>
              <a:rPr lang="ru-RU" sz="1800" dirty="0"/>
              <a:t>“Учение о промышленности</a:t>
            </a:r>
            <a:r>
              <a:rPr lang="ru-RU" sz="1800" dirty="0" smtClean="0"/>
              <a:t>”</a:t>
            </a:r>
          </a:p>
          <a:p>
            <a:pPr marL="114300" indent="0">
              <a:buNone/>
            </a:pPr>
            <a:r>
              <a:rPr lang="ru-RU" sz="1800" dirty="0"/>
              <a:t>“Толковый тариф</a:t>
            </a:r>
            <a:r>
              <a:rPr lang="ru-RU" sz="1800" dirty="0" smtClean="0"/>
              <a:t>”</a:t>
            </a:r>
          </a:p>
          <a:p>
            <a:pPr marL="114300" indent="0">
              <a:buNone/>
            </a:pPr>
            <a:r>
              <a:rPr lang="ru-RU" sz="1800" dirty="0"/>
              <a:t>“Заветные мысли”</a:t>
            </a: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6975"/>
            <a:ext cx="3457575" cy="5173663"/>
          </a:xfrm>
        </p:spPr>
      </p:pic>
    </p:spTree>
    <p:extLst>
      <p:ext uri="{BB962C8B-B14F-4D97-AF65-F5344CB8AC3E}">
        <p14:creationId xmlns:p14="http://schemas.microsoft.com/office/powerpoint/2010/main" val="18816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6501</TotalTime>
  <Words>260</Words>
  <Application>Microsoft Office PowerPoint</Application>
  <PresentationFormat>Экран (4:3)</PresentationFormat>
  <Paragraphs>56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Соседство</vt:lpstr>
      <vt:lpstr> На службе науки и отчизны.  Менделеев  Дмитрий Иванович  (1834-1907)</vt:lpstr>
      <vt:lpstr>Детство Менделеева.</vt:lpstr>
      <vt:lpstr>Здание С.-Петербургского университета.</vt:lpstr>
      <vt:lpstr>Работы в области термодинамики.</vt:lpstr>
      <vt:lpstr>Создание учебников. </vt:lpstr>
      <vt:lpstr>Периодический закон.</vt:lpstr>
      <vt:lpstr>Презентация PowerPoint</vt:lpstr>
      <vt:lpstr>Географические исследования. </vt:lpstr>
      <vt:lpstr>Другие интересы.</vt:lpstr>
      <vt:lpstr>Хобби. 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31</cp:revision>
  <dcterms:created xsi:type="dcterms:W3CDTF">2019-05-10T12:02:38Z</dcterms:created>
  <dcterms:modified xsi:type="dcterms:W3CDTF">2019-05-17T06:45:33Z</dcterms:modified>
</cp:coreProperties>
</file>