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  <p:sldId id="264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5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B5C5E33-533B-4A37-9615-207FD7283933}" type="datetimeFigureOut">
              <a:rPr lang="ru-RU" smtClean="0"/>
              <a:t>13.08.2020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4BF6B41-037D-4C50-8B58-241817AA0FDB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3271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C5E33-533B-4A37-9615-207FD7283933}" type="datetimeFigureOut">
              <a:rPr lang="ru-RU" smtClean="0"/>
              <a:t>13.08.2020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F6B41-037D-4C50-8B58-241817AA0F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6470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C5E33-533B-4A37-9615-207FD7283933}" type="datetimeFigureOut">
              <a:rPr lang="ru-RU" smtClean="0"/>
              <a:t>13.08.2020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F6B41-037D-4C50-8B58-241817AA0F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977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C5E33-533B-4A37-9615-207FD7283933}" type="datetimeFigureOut">
              <a:rPr lang="ru-RU" smtClean="0"/>
              <a:t>13.08.2020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F6B41-037D-4C50-8B58-241817AA0F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418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C5E33-533B-4A37-9615-207FD7283933}" type="datetimeFigureOut">
              <a:rPr lang="ru-RU" smtClean="0"/>
              <a:t>13.08.2020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F6B41-037D-4C50-8B58-241817AA0FDB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5517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C5E33-533B-4A37-9615-207FD7283933}" type="datetimeFigureOut">
              <a:rPr lang="ru-RU" smtClean="0"/>
              <a:t>13.08.2020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F6B41-037D-4C50-8B58-241817AA0F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1114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C5E33-533B-4A37-9615-207FD7283933}" type="datetimeFigureOut">
              <a:rPr lang="ru-RU" smtClean="0"/>
              <a:t>13.08.2020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F6B41-037D-4C50-8B58-241817AA0F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7299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C5E33-533B-4A37-9615-207FD7283933}" type="datetimeFigureOut">
              <a:rPr lang="ru-RU" smtClean="0"/>
              <a:t>13.08.2020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F6B41-037D-4C50-8B58-241817AA0F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8568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C5E33-533B-4A37-9615-207FD7283933}" type="datetimeFigureOut">
              <a:rPr lang="ru-RU" smtClean="0"/>
              <a:t>13.08.2020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F6B41-037D-4C50-8B58-241817AA0F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4689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C5E33-533B-4A37-9615-207FD7283933}" type="datetimeFigureOut">
              <a:rPr lang="ru-RU" smtClean="0"/>
              <a:t>13.08.2020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F6B41-037D-4C50-8B58-241817AA0F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088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C5E33-533B-4A37-9615-207FD7283933}" type="datetimeFigureOut">
              <a:rPr lang="ru-RU" smtClean="0"/>
              <a:t>13.08.2020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F6B41-037D-4C50-8B58-241817AA0F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026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4B5C5E33-533B-4A37-9615-207FD7283933}" type="datetimeFigureOut">
              <a:rPr lang="ru-RU" smtClean="0"/>
              <a:t>13.08.2020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14BF6B41-037D-4C50-8B58-241817AA0F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736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70706" y="1423283"/>
            <a:ext cx="9509760" cy="4691270"/>
          </a:xfrm>
        </p:spPr>
        <p:txBody>
          <a:bodyPr>
            <a:normAutofit fontScale="90000"/>
          </a:bodyPr>
          <a:lstStyle/>
          <a:p>
            <a:pPr algn="r"/>
            <a:r>
              <a:rPr lang="ru-RU" b="1" dirty="0"/>
              <a:t>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</a:t>
            </a:r>
            <a:r>
              <a:rPr 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Н.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Тихонова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00897" y="866692"/>
            <a:ext cx="10225775" cy="1852654"/>
          </a:xfrm>
        </p:spPr>
        <p:txBody>
          <a:bodyPr>
            <a:noAutofit/>
          </a:bodyPr>
          <a:lstStyle/>
          <a:p>
            <a:r>
              <a:rPr lang="ru-RU" sz="6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6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Люблю тебя, </a:t>
            </a:r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мой край родной</a:t>
            </a:r>
            <a:r>
              <a:rPr lang="ru-RU" sz="6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!»</a:t>
            </a:r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6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6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6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087" y="2719346"/>
            <a:ext cx="5486177" cy="3554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5261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2277" y="109415"/>
            <a:ext cx="11565410" cy="68121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>
              <a:spcBef>
                <a:spcPts val="1800"/>
              </a:spcBef>
              <a:spcAft>
                <a:spcPts val="1000"/>
              </a:spcAft>
            </a:pPr>
            <a:r>
              <a:rPr lang="ru-RU" sz="2400" b="1" u="sng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Ожидаемые результаты </a:t>
            </a:r>
            <a:r>
              <a:rPr lang="ru-RU" sz="2400" b="1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2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spcBef>
                <a:spcPts val="1800"/>
              </a:spcBef>
              <a:spcAft>
                <a:spcPts val="80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Повышается самооценка. 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spcBef>
                <a:spcPts val="1800"/>
              </a:spcBef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Происходит коррекция эмоционального состояния. 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spcBef>
                <a:spcPts val="1800"/>
              </a:spcBef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Расширяются границы восприятия себя и других.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spcBef>
                <a:spcPts val="1800"/>
              </a:spcBef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Увеличивается спектр поведенческих реакций. 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spcBef>
                <a:spcPts val="1800"/>
              </a:spcBef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Совершенствуются навыки общения и принятия решений, навыки </a:t>
            </a:r>
            <a:r>
              <a:rPr lang="ru-RU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самопрезентации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уверенного поведения. 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spcBef>
                <a:spcPts val="1800"/>
              </a:spcBef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 Формируются общие трудовые навыки и умения, как необходимые элементы культуры труда. 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spcBef>
                <a:spcPts val="1800"/>
              </a:spcBef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7. Получение детьми первичной профессиональной подготовки, позволяющей им в дальнейшем продолжить профессиональное обучение на более высоком уровне. 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spcBef>
                <a:spcPts val="1800"/>
              </a:spcBef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8. Ориентация детей на позитивные ценности для успешной адаптации в социуме и интеграции в общественные структуры.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spcBef>
                <a:spcPts val="1800"/>
              </a:spcBef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15077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4290646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Спасибо за внимание!</a:t>
            </a:r>
            <a:endParaRPr lang="ru-RU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45549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современном этапе Правительством Москвы была поставлена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задача повышения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эффективности системы включения инвалидов в общество, в соответствии с конвенцией ООН о правах инвалидов, ратифицированной Россией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525" y="1484923"/>
            <a:ext cx="6736860" cy="5033107"/>
          </a:xfrm>
        </p:spPr>
        <p:txBody>
          <a:bodyPr>
            <a:normAutofit fontScale="92500" lnSpcReduction="10000"/>
          </a:bodyPr>
          <a:lstStyle/>
          <a:p>
            <a:pPr lvl="1" algn="just">
              <a:lnSpc>
                <a:spcPct val="150000"/>
              </a:lnSpc>
              <a:spcBef>
                <a:spcPts val="1800"/>
              </a:spcBef>
            </a:pPr>
            <a:endParaRPr lang="en-US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50000"/>
              </a:lnSpc>
              <a:spcBef>
                <a:spcPts val="1800"/>
              </a:spcBef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Еще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Л.С.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Выгодский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своих «Принципах воспитания физически дефективных детей», писал о том, что очень важно связывать педагогику дефективного детства (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сурдо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-,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тифло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-, олиго- и т.п. педагогику) с общими принципами и методами социального воспитания, найти такую систему, в которой удалось бы органически увязать специальную педагогику с педагогикой нормального детства. Он считал, что для всякого педагога ребенок с проблемами в развитии есть в первую очередь ребенок, а во вторую, уже ребенок особенный. </a:t>
            </a:r>
          </a:p>
          <a:p>
            <a:pPr indent="449580" algn="just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2675" y="2719753"/>
            <a:ext cx="4779151" cy="2930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9901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7225" y="570523"/>
            <a:ext cx="7892806" cy="5871099"/>
          </a:xfrm>
        </p:spPr>
        <p:txBody>
          <a:bodyPr>
            <a:normAutofit lnSpcReduction="10000"/>
          </a:bodyPr>
          <a:lstStyle/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"Люблю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тебя, мой край родной" 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 создан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целью максимальной социализации детей с ограничением жизнедеятельности в общество, их патриотического воспитания и профориентации.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гармоничного развития и всестороннего образования личности приобретают огромную важность вопросы духовного, патриотического и творческого развития. </a:t>
            </a:r>
          </a:p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окончания школы, перед молодым человеком стоит сложный выбор «Кем быть?», какое решение принять в отношении дальнейшего жизненного пути. Реализуя свою программу, мы хотели бы помочь детям в расширении их кругозора и привития потребности трудовой деятельности, необходимой для их самореализации.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75077" y="2069469"/>
            <a:ext cx="3055815" cy="2661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105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00062" y="429846"/>
            <a:ext cx="7209552" cy="64171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Наиболее доступный и действенный метод социализации и интеграции детей с проблемами развития в общество является вовлечение их в совместную деятельность: учебную, экскурсионную, творческую.</a:t>
            </a:r>
          </a:p>
          <a:p>
            <a:pPr algn="just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Работа с детьми предусматривает два направления:</a:t>
            </a:r>
            <a:endParaRPr lang="ru-RU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Культурно - развивающее и патриотическое.</a:t>
            </a:r>
          </a:p>
          <a:p>
            <a:pPr algn="just">
              <a:lnSpc>
                <a:spcPct val="150000"/>
              </a:lnSpc>
              <a:spcBef>
                <a:spcPts val="1800"/>
              </a:spcBef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lang="ru-RU" sz="20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Профориентационное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50000"/>
              </a:lnSpc>
              <a:spcBef>
                <a:spcPts val="1800"/>
              </a:spcBef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Эти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 взаимно дополняют друг друга и помогают детям определиться со своими целями и задачами в жизни.</a:t>
            </a:r>
          </a:p>
          <a:p>
            <a:pPr algn="just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</a:pP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/>
          <a:stretch/>
        </p:blipFill>
        <p:spPr>
          <a:xfrm>
            <a:off x="304800" y="1914768"/>
            <a:ext cx="3978032" cy="2922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7194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8585" y="257908"/>
            <a:ext cx="12354029" cy="40164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</a:pPr>
            <a:r>
              <a:rPr lang="ru-RU" sz="20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 </a:t>
            </a:r>
            <a:r>
              <a:rPr lang="ru-RU" sz="20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культурно-развивающего направления</a:t>
            </a:r>
            <a:endParaRPr lang="ru-RU" sz="2000" b="1" u="sng" dirty="0" smtClean="0">
              <a:solidFill>
                <a:srgbClr val="4F81BD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ctr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-воспитывать патриотические чувства, и любовь к своей Родине;</a:t>
            </a:r>
          </a:p>
          <a:p>
            <a:pPr algn="just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воспитывать у детей эмоциональное отношение к родному краю;</a:t>
            </a:r>
          </a:p>
          <a:p>
            <a:pPr algn="just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-формировать интерес к общественной жизни города;</a:t>
            </a:r>
          </a:p>
          <a:p>
            <a:pPr algn="just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-расширять знания детей об окружающей природе;</a:t>
            </a:r>
          </a:p>
          <a:p>
            <a:pPr algn="just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-формировать представление об эстетических ценностях и красоте материального мира.</a:t>
            </a:r>
            <a:endParaRPr lang="ru-RU" sz="20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4992" t="-3"/>
          <a:stretch/>
        </p:blipFill>
        <p:spPr>
          <a:xfrm>
            <a:off x="-2640867" y="4355877"/>
            <a:ext cx="13519882" cy="2244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0392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5139" y="289168"/>
            <a:ext cx="6510216" cy="6453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>
              <a:lnSpc>
                <a:spcPct val="150000"/>
              </a:lnSpc>
              <a:spcBef>
                <a:spcPts val="1800"/>
              </a:spcBef>
              <a:spcAft>
                <a:spcPts val="1000"/>
              </a:spcAft>
            </a:pPr>
            <a:r>
              <a:rPr lang="ru-RU" sz="20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 по </a:t>
            </a:r>
            <a:r>
              <a:rPr lang="ru-RU" sz="2000" b="1" u="sng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профориентационному</a:t>
            </a:r>
            <a:r>
              <a:rPr lang="ru-RU" sz="20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направлению :</a:t>
            </a:r>
            <a:endParaRPr lang="ru-RU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обеспечить реализацию плана занятий в творческой мастерской с целью выработки общих трудовых навыков и умений;</a:t>
            </a:r>
          </a:p>
          <a:p>
            <a:pPr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организовать психологическую помощь детям в выборе профессий;</a:t>
            </a:r>
          </a:p>
          <a:p>
            <a:pPr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формировать познавательную активность, любознательность, интерес;</a:t>
            </a:r>
          </a:p>
          <a:p>
            <a:pPr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развивать самостоятельность, инициативу, творчество;</a:t>
            </a:r>
          </a:p>
          <a:p>
            <a:pPr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познакомить детей с разными профессиями.</a:t>
            </a:r>
            <a:endParaRPr lang="ru-RU" sz="20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832" y="597159"/>
            <a:ext cx="4056184" cy="5773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6212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11262" y="390769"/>
            <a:ext cx="6392984" cy="5068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800"/>
              </a:spcBef>
              <a:spcAft>
                <a:spcPts val="1000"/>
              </a:spcAft>
            </a:pPr>
            <a:r>
              <a:rPr lang="ru-RU" sz="20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Формы и методы работы по культурному развитию и профориентации: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50000"/>
              </a:lnSpc>
              <a:spcBef>
                <a:spcPts val="1800"/>
              </a:spcBef>
              <a:spcAft>
                <a:spcPts val="100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включает в себя: экскурсии, беседы со специалистами в различных областях приложения квалифицированного труда, культуры, посещение музейно-исторических экспозиций, знакомство с градообразующими предприятиями и их деятельностью, посещение достопримечательных мест, памятников культуры и архитектуры в окрестностях нашего города. </a:t>
            </a:r>
            <a:endParaRPr lang="ru-RU" sz="20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890" y="1023836"/>
            <a:ext cx="4587610" cy="4587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4296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0272549"/>
              </p:ext>
            </p:extLst>
          </p:nvPr>
        </p:nvGraphicFramePr>
        <p:xfrm>
          <a:off x="1425453" y="617049"/>
          <a:ext cx="9250362" cy="568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Документ" r:id="rId3" imgW="9249724" imgH="5686920" progId="Word.Document.12">
                  <p:embed/>
                </p:oleObj>
              </mc:Choice>
              <mc:Fallback>
                <p:oleObj name="Документ" r:id="rId3" imgW="9249724" imgH="568692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25453" y="617049"/>
                        <a:ext cx="9250362" cy="5686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Прямая со стрелкой 9"/>
          <p:cNvCxnSpPr/>
          <p:nvPr/>
        </p:nvCxnSpPr>
        <p:spPr>
          <a:xfrm>
            <a:off x="10675815" y="617050"/>
            <a:ext cx="15631" cy="56864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4585974"/>
              </p:ext>
            </p:extLst>
          </p:nvPr>
        </p:nvGraphicFramePr>
        <p:xfrm>
          <a:off x="3595076" y="617415"/>
          <a:ext cx="7096369" cy="5650523"/>
        </p:xfrm>
        <a:graphic>
          <a:graphicData uri="http://schemas.openxmlformats.org/drawingml/2006/table">
            <a:tbl>
              <a:tblPr/>
              <a:tblGrid>
                <a:gridCol w="7096369">
                  <a:extLst>
                    <a:ext uri="{9D8B030D-6E8A-4147-A177-3AD203B41FA5}">
                      <a16:colId xmlns:a16="http://schemas.microsoft.com/office/drawing/2014/main" val="1595432084"/>
                    </a:ext>
                  </a:extLst>
                </a:gridCol>
              </a:tblGrid>
              <a:tr h="565052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7117079"/>
                  </a:ext>
                </a:extLst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7432934"/>
              </p:ext>
            </p:extLst>
          </p:nvPr>
        </p:nvGraphicFramePr>
        <p:xfrm>
          <a:off x="1414585" y="617415"/>
          <a:ext cx="9276861" cy="5650523"/>
        </p:xfrm>
        <a:graphic>
          <a:graphicData uri="http://schemas.openxmlformats.org/drawingml/2006/table">
            <a:tbl>
              <a:tblPr/>
              <a:tblGrid>
                <a:gridCol w="9276861">
                  <a:extLst>
                    <a:ext uri="{9D8B030D-6E8A-4147-A177-3AD203B41FA5}">
                      <a16:colId xmlns:a16="http://schemas.microsoft.com/office/drawing/2014/main" val="128726505"/>
                    </a:ext>
                  </a:extLst>
                </a:gridCol>
              </a:tblGrid>
              <a:tr h="565052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7937211"/>
                  </a:ext>
                </a:extLst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6056923" y="617415"/>
          <a:ext cx="2321169" cy="5627077"/>
        </p:xfrm>
        <a:graphic>
          <a:graphicData uri="http://schemas.openxmlformats.org/drawingml/2006/table">
            <a:tbl>
              <a:tblPr/>
              <a:tblGrid>
                <a:gridCol w="2321169">
                  <a:extLst>
                    <a:ext uri="{9D8B030D-6E8A-4147-A177-3AD203B41FA5}">
                      <a16:colId xmlns:a16="http://schemas.microsoft.com/office/drawing/2014/main" val="3529104418"/>
                    </a:ext>
                  </a:extLst>
                </a:gridCol>
              </a:tblGrid>
              <a:tr h="562707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219519"/>
                  </a:ext>
                </a:extLst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1438031" y="1727200"/>
          <a:ext cx="9261231" cy="851877"/>
        </p:xfrm>
        <a:graphic>
          <a:graphicData uri="http://schemas.openxmlformats.org/drawingml/2006/table">
            <a:tbl>
              <a:tblPr/>
              <a:tblGrid>
                <a:gridCol w="9261231">
                  <a:extLst>
                    <a:ext uri="{9D8B030D-6E8A-4147-A177-3AD203B41FA5}">
                      <a16:colId xmlns:a16="http://schemas.microsoft.com/office/drawing/2014/main" val="118380456"/>
                    </a:ext>
                  </a:extLst>
                </a:gridCol>
              </a:tblGrid>
              <a:tr h="85187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1153717"/>
                  </a:ext>
                </a:extLst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1430215" y="3978031"/>
          <a:ext cx="9253416" cy="1305169"/>
        </p:xfrm>
        <a:graphic>
          <a:graphicData uri="http://schemas.openxmlformats.org/drawingml/2006/table">
            <a:tbl>
              <a:tblPr/>
              <a:tblGrid>
                <a:gridCol w="9253416">
                  <a:extLst>
                    <a:ext uri="{9D8B030D-6E8A-4147-A177-3AD203B41FA5}">
                      <a16:colId xmlns:a16="http://schemas.microsoft.com/office/drawing/2014/main" val="1993764066"/>
                    </a:ext>
                  </a:extLst>
                </a:gridCol>
              </a:tblGrid>
              <a:tr h="130516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45226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72444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6984" y="179754"/>
            <a:ext cx="11121293" cy="64589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Bef>
                <a:spcPts val="1800"/>
              </a:spcBef>
              <a:spcAft>
                <a:spcPts val="1000"/>
              </a:spcAft>
            </a:pPr>
            <a:endParaRPr lang="ru-RU" sz="20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spcBef>
                <a:spcPts val="1800"/>
              </a:spcBef>
              <a:spcAft>
                <a:spcPts val="100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Этапы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мероприятий и практических занятий </a:t>
            </a:r>
            <a:endParaRPr lang="ru-RU" sz="24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spcBef>
                <a:spcPts val="1800"/>
              </a:spcBef>
              <a:spcAft>
                <a:spcPts val="100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Подготовительная беседа.</a:t>
            </a:r>
          </a:p>
          <a:p>
            <a:pPr indent="288000" algn="just">
              <a:spcBef>
                <a:spcPts val="1800"/>
              </a:spcBef>
              <a:spcAft>
                <a:spcPts val="10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Проведение экскурсионного мероприятия или встречи,</a:t>
            </a:r>
          </a:p>
          <a:p>
            <a:pPr indent="288000" algn="just">
              <a:spcBef>
                <a:spcPts val="1800"/>
              </a:spcBef>
              <a:spcAft>
                <a:spcPts val="10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Практическое занятие в творческой мастерской.</a:t>
            </a:r>
          </a:p>
          <a:p>
            <a:pPr indent="288000" algn="just">
              <a:spcBef>
                <a:spcPts val="1800"/>
              </a:spcBef>
              <a:spcAft>
                <a:spcPts val="10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Обсуждение полученных результатов.</a:t>
            </a:r>
          </a:p>
          <a:p>
            <a:pPr indent="288000" algn="just">
              <a:spcBef>
                <a:spcPts val="1800"/>
              </a:spcBef>
              <a:spcAft>
                <a:spcPts val="10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Выставка детских работ (выставка детского творчества – отличный способ презентации творческих достижений ребенка).</a:t>
            </a:r>
          </a:p>
          <a:p>
            <a:pPr indent="288000" algn="just">
              <a:spcBef>
                <a:spcPts val="1800"/>
              </a:spcBef>
              <a:spcAft>
                <a:spcPts val="10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 Составление паспорта мероприятий для экспресс- представления данного события.</a:t>
            </a:r>
          </a:p>
          <a:p>
            <a:pPr indent="288000" algn="just">
              <a:spcBef>
                <a:spcPts val="1800"/>
              </a:spcBef>
              <a:spcAft>
                <a:spcPts val="100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мероприятиях участвуют дети - инвалиды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дети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ОЖ возраста от 7 до 18 лет.  Периодичность проведения мероприятий - ежемесячно в течение года.</a:t>
            </a:r>
            <a:endParaRPr lang="ru-RU" sz="20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815" y="491138"/>
            <a:ext cx="3890759" cy="2918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478588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TM03457444[[fn=Основа]]</Template>
  <TotalTime>273</TotalTime>
  <Words>514</Words>
  <Application>Microsoft Office PowerPoint</Application>
  <PresentationFormat>Широкоэкранный</PresentationFormat>
  <Paragraphs>55</Paragraphs>
  <Slides>11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Calibri</vt:lpstr>
      <vt:lpstr>Corbel</vt:lpstr>
      <vt:lpstr>Times New Roman</vt:lpstr>
      <vt:lpstr>Базис</vt:lpstr>
      <vt:lpstr>Документ</vt:lpstr>
      <vt:lpstr>             Учитель технологии  Н. Н. Тихонова </vt:lpstr>
      <vt:lpstr> На современном этапе Правительством Москвы была поставлена задача повышения эффективности системы включения инвалидов в общество, в соответствии с конвенцией ООН о правах инвалидов, ратифицированной Россией.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Учитель технологии  Н. Н. Тихонова</dc:title>
  <dc:creator>Hewlett-Packard Company</dc:creator>
  <cp:lastModifiedBy>Hewlett-Packard Company</cp:lastModifiedBy>
  <cp:revision>20</cp:revision>
  <dcterms:created xsi:type="dcterms:W3CDTF">2020-08-05T20:05:34Z</dcterms:created>
  <dcterms:modified xsi:type="dcterms:W3CDTF">2020-08-13T20:58:53Z</dcterms:modified>
</cp:coreProperties>
</file>