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78" r:id="rId4"/>
    <p:sldId id="276" r:id="rId5"/>
    <p:sldId id="258" r:id="rId6"/>
    <p:sldId id="268" r:id="rId7"/>
    <p:sldId id="269" r:id="rId8"/>
    <p:sldId id="270" r:id="rId9"/>
    <p:sldId id="277" r:id="rId10"/>
    <p:sldId id="267" r:id="rId11"/>
    <p:sldId id="272" r:id="rId12"/>
    <p:sldId id="260" r:id="rId13"/>
    <p:sldId id="261" r:id="rId14"/>
    <p:sldId id="262" r:id="rId15"/>
    <p:sldId id="273" r:id="rId16"/>
    <p:sldId id="281" r:id="rId17"/>
    <p:sldId id="282" r:id="rId18"/>
    <p:sldId id="283" r:id="rId19"/>
    <p:sldId id="263" r:id="rId20"/>
    <p:sldId id="264" r:id="rId21"/>
    <p:sldId id="26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14" autoAdjust="0"/>
  </p:normalViewPr>
  <p:slideViewPr>
    <p:cSldViewPr>
      <p:cViewPr>
        <p:scale>
          <a:sx n="71" d="100"/>
          <a:sy n="71" d="100"/>
        </p:scale>
        <p:origin x="-177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6D75E74-2EEF-4036-B684-25A1C543ED29}" type="datetimeFigureOut">
              <a:rPr lang="ru-RU"/>
              <a:pPr>
                <a:defRPr/>
              </a:pPr>
              <a:t>14.08.2020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E59C652-C6FA-4DA1-B1CD-76889C393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4E1C5-82FD-4A3A-8D70-EFAF4FF71980}" type="datetimeFigureOut">
              <a:rPr lang="ru-RU"/>
              <a:pPr>
                <a:defRPr/>
              </a:pPr>
              <a:t>14.08.2020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AEAC2-755A-4E9A-8BD8-58480D8A6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A853C4-5670-4DBB-ACC6-AF937D1881E8}" type="datetimeFigureOut">
              <a:rPr lang="ru-RU"/>
              <a:pPr>
                <a:defRPr/>
              </a:pPr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395188D-77FD-4F10-9CE6-A9C5DD0B5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9A7C0-A1F8-4694-ADA5-43C7B226D8AE}" type="datetimeFigureOut">
              <a:rPr lang="ru-RU"/>
              <a:pPr>
                <a:defRPr/>
              </a:pPr>
              <a:t>14.08.2020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3C848-59B2-461C-9898-1C09130EC9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AEA96CC-EE2C-4F77-B8A6-09981B91A63C}" type="datetimeFigureOut">
              <a:rPr lang="ru-RU"/>
              <a:pPr>
                <a:defRPr/>
              </a:pPr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F7C754-E9BE-4401-BBE6-62E2E1DEF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63A34-7FED-46E3-979F-FD1942A15AC7}" type="datetimeFigureOut">
              <a:rPr lang="ru-RU"/>
              <a:pPr>
                <a:defRPr/>
              </a:pPr>
              <a:t>14.08.2020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70FE3-2090-4F20-B5EF-014AA50D6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90EA1-FABF-4A96-8F50-94C759ECFFF1}" type="datetimeFigureOut">
              <a:rPr lang="ru-RU"/>
              <a:pPr>
                <a:defRPr/>
              </a:pPr>
              <a:t>14.08.2020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1034E-3F50-4D90-BEDD-C5E7EA9B2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D8B78-5BD5-4711-B309-AB0884D88C18}" type="datetimeFigureOut">
              <a:rPr lang="ru-RU"/>
              <a:pPr>
                <a:defRPr/>
              </a:pPr>
              <a:t>14.08.2020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B3000-B6E4-405D-BA6C-076E0E0C26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1166F-E5D9-4514-A6FC-1ECD3BC7C534}" type="datetimeFigureOut">
              <a:rPr lang="ru-RU"/>
              <a:pPr>
                <a:defRPr/>
              </a:pPr>
              <a:t>14.08.2020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057AD-CE21-4A3E-BB95-DCBA36DC33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90576-5945-4685-8E59-75D6D581267E}" type="datetimeFigureOut">
              <a:rPr lang="ru-RU"/>
              <a:pPr>
                <a:defRPr/>
              </a:pPr>
              <a:t>14.08.2020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52EC5-A977-47D8-8D6E-E85D438AB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BDB682-5871-4767-A1CE-61E6DEAD0AA4}" type="datetimeFigureOut">
              <a:rPr lang="ru-RU"/>
              <a:pPr>
                <a:defRPr/>
              </a:pPr>
              <a:t>14.08.2020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2CAB3B-3E7B-44AE-96C4-408051F8EB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297CAB4-8BD5-4466-A1A1-DCF9F5DF1423}" type="datetimeFigureOut">
              <a:rPr lang="ru-RU"/>
              <a:pPr>
                <a:defRPr/>
              </a:pPr>
              <a:t>14.08.2020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FC24E0F-8D0D-460F-9E44-687AA7E5C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пальчиковые игры на музыкальных занятиях </a:t>
            </a:r>
            <a:br>
              <a:rPr lang="ru-RU" sz="3600" dirty="0" smtClean="0"/>
            </a:br>
            <a:r>
              <a:rPr lang="ru-RU" sz="2800" dirty="0" smtClean="0"/>
              <a:t>(из опыта работы)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8" y="4572000"/>
            <a:ext cx="5114925" cy="1101725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Коновалова Н.В.,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err="1" smtClean="0"/>
              <a:t>муз.руководитель</a:t>
            </a:r>
            <a:r>
              <a:rPr lang="ru-RU" dirty="0" smtClean="0"/>
              <a:t> МДОУ </a:t>
            </a:r>
            <a:r>
              <a:rPr lang="ru-RU" dirty="0" err="1" smtClean="0"/>
              <a:t>д</a:t>
            </a:r>
            <a:r>
              <a:rPr lang="ru-RU" dirty="0" smtClean="0"/>
              <a:t>/с № 3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395402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Пальчиковые игры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63" y="2071688"/>
            <a:ext cx="5114925" cy="4071937"/>
          </a:xfrm>
        </p:spPr>
        <p:txBody>
          <a:bodyPr>
            <a:normAutofit fontScale="92500" lnSpcReduction="20000"/>
          </a:bodyPr>
          <a:lstStyle/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 </a:t>
            </a:r>
            <a:r>
              <a:rPr lang="ru-RU" sz="3000" dirty="0" smtClean="0"/>
              <a:t>развивают мышечный аппарат, мелкую моторику, тактильную чувствительность;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3000" dirty="0" smtClean="0"/>
              <a:t>- «предвосхищают» сознание, его реактивность (ввиду быстроты смены движений);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3000" dirty="0" smtClean="0"/>
              <a:t>- повышают общий уровень организации мышления ребенка.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dirty="0"/>
          </a:p>
        </p:txBody>
      </p:sp>
      <p:pic>
        <p:nvPicPr>
          <p:cNvPr id="23555" name="Picture 2" descr="Потешки и пальчиковые игр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357188"/>
            <a:ext cx="2481263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7088" y="533400"/>
            <a:ext cx="5105400" cy="2868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7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9" name="Picture 2" descr="F:\DSC004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14313"/>
            <a:ext cx="85725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0382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Упражнения для пальцев рук</a:t>
            </a:r>
            <a:endParaRPr lang="ru-RU" sz="3600" dirty="0"/>
          </a:p>
        </p:txBody>
      </p:sp>
      <p:sp>
        <p:nvSpPr>
          <p:cNvPr id="2560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63" y="1714500"/>
            <a:ext cx="5432425" cy="4786313"/>
          </a:xfrm>
        </p:spPr>
        <p:txBody>
          <a:bodyPr/>
          <a:lstStyle/>
          <a:p>
            <a:pPr algn="l" eaLnBrk="1" hangingPunct="1">
              <a:buFontTx/>
              <a:buChar char="-"/>
            </a:pPr>
            <a:r>
              <a:rPr lang="ru-RU" sz="2400" smtClean="0"/>
              <a:t> «Я могу их растопырить»;</a:t>
            </a:r>
          </a:p>
          <a:p>
            <a:pPr algn="l" eaLnBrk="1" hangingPunct="1">
              <a:buFontTx/>
              <a:buChar char="-"/>
            </a:pPr>
            <a:r>
              <a:rPr lang="ru-RU" sz="2400" smtClean="0"/>
              <a:t>- «Я могу их крепко сжать»;</a:t>
            </a:r>
          </a:p>
          <a:p>
            <a:pPr algn="l" eaLnBrk="1" hangingPunct="1">
              <a:buFontTx/>
              <a:buChar char="-"/>
            </a:pPr>
            <a:r>
              <a:rPr lang="ru-RU" sz="2400" smtClean="0"/>
              <a:t>- «Пальчики пошли гулять»;</a:t>
            </a:r>
          </a:p>
          <a:p>
            <a:pPr algn="l" eaLnBrk="1" hangingPunct="1">
              <a:buFontTx/>
              <a:buChar char="-"/>
            </a:pPr>
            <a:r>
              <a:rPr lang="ru-RU" sz="2400" smtClean="0"/>
              <a:t>- «Соединили одноименные пальцы рук последовательно, постепенно, одновременно»;</a:t>
            </a:r>
          </a:p>
          <a:p>
            <a:pPr algn="l" eaLnBrk="1" hangingPunct="1">
              <a:buFontTx/>
              <a:buChar char="-"/>
            </a:pPr>
            <a:r>
              <a:rPr lang="ru-RU" sz="2400" smtClean="0"/>
              <a:t>- «Поочередно разминать пальцы рук из кулака»;</a:t>
            </a:r>
          </a:p>
          <a:p>
            <a:pPr algn="l" eaLnBrk="1" hangingPunct="1">
              <a:buFontTx/>
              <a:buChar char="-"/>
            </a:pPr>
            <a:r>
              <a:rPr lang="ru-RU" sz="2400" smtClean="0"/>
              <a:t>-  движения пальцев с проговариванием стихов и пропеванием потешек</a:t>
            </a:r>
          </a:p>
        </p:txBody>
      </p:sp>
      <p:pic>
        <p:nvPicPr>
          <p:cNvPr id="25603" name="Picture 2" descr="i?id=94361994-04&amp;n=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57188"/>
            <a:ext cx="22494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39540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Упражнения </a:t>
            </a:r>
            <a:br>
              <a:rPr lang="ru-RU" sz="3200" dirty="0" smtClean="0"/>
            </a:br>
            <a:r>
              <a:rPr lang="ru-RU" sz="3200" dirty="0" smtClean="0"/>
              <a:t>на удержание позы кисти рук</a:t>
            </a:r>
            <a:endParaRPr lang="ru-RU" sz="3200" dirty="0"/>
          </a:p>
        </p:txBody>
      </p:sp>
      <p:sp>
        <p:nvSpPr>
          <p:cNvPr id="2662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63" y="2214563"/>
            <a:ext cx="5114925" cy="4214812"/>
          </a:xfrm>
        </p:spPr>
        <p:txBody>
          <a:bodyPr/>
          <a:lstStyle/>
          <a:p>
            <a:pPr algn="l" eaLnBrk="1" hangingPunct="1">
              <a:buFontTx/>
              <a:buChar char="-"/>
            </a:pPr>
            <a:r>
              <a:rPr lang="ru-RU" sz="3200" smtClean="0"/>
              <a:t> «Зайчик»;</a:t>
            </a:r>
          </a:p>
          <a:p>
            <a:pPr algn="l" eaLnBrk="1" hangingPunct="1">
              <a:buFontTx/>
              <a:buChar char="-"/>
            </a:pPr>
            <a:r>
              <a:rPr lang="ru-RU" sz="3200" smtClean="0"/>
              <a:t>- «Бинокль»;</a:t>
            </a:r>
          </a:p>
          <a:p>
            <a:pPr algn="l" eaLnBrk="1" hangingPunct="1">
              <a:buFontTx/>
              <a:buChar char="-"/>
            </a:pPr>
            <a:r>
              <a:rPr lang="ru-RU" sz="3200" smtClean="0"/>
              <a:t>- «Коза рогатая»;</a:t>
            </a:r>
          </a:p>
          <a:p>
            <a:pPr algn="l" eaLnBrk="1" hangingPunct="1">
              <a:buFontTx/>
              <a:buChar char="-"/>
            </a:pPr>
            <a:r>
              <a:rPr lang="ru-RU" sz="3200" smtClean="0"/>
              <a:t>- «Гнездо»;</a:t>
            </a:r>
          </a:p>
          <a:p>
            <a:pPr algn="l" eaLnBrk="1" hangingPunct="1">
              <a:buFontTx/>
              <a:buChar char="-"/>
            </a:pPr>
            <a:r>
              <a:rPr lang="ru-RU" sz="3200" smtClean="0"/>
              <a:t>- «Ваза»;</a:t>
            </a:r>
          </a:p>
          <a:p>
            <a:pPr algn="l" eaLnBrk="1" hangingPunct="1">
              <a:buFontTx/>
              <a:buChar char="-"/>
            </a:pPr>
            <a:r>
              <a:rPr lang="ru-RU" sz="3200" smtClean="0"/>
              <a:t>- «Превращение»;</a:t>
            </a:r>
          </a:p>
          <a:p>
            <a:pPr algn="l" eaLnBrk="1" hangingPunct="1">
              <a:buFontTx/>
              <a:buChar char="-"/>
            </a:pPr>
            <a:r>
              <a:rPr lang="ru-RU" sz="3200" smtClean="0"/>
              <a:t>- «Цветки» и др.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68115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Упражнения </a:t>
            </a:r>
            <a:br>
              <a:rPr lang="ru-RU" sz="3200" dirty="0" smtClean="0"/>
            </a:br>
            <a:r>
              <a:rPr lang="ru-RU" sz="3200" dirty="0" smtClean="0"/>
              <a:t>на расслабление</a:t>
            </a:r>
            <a:br>
              <a:rPr lang="ru-RU" sz="3200" dirty="0" smtClean="0"/>
            </a:br>
            <a:r>
              <a:rPr lang="ru-RU" sz="3200" dirty="0" smtClean="0"/>
              <a:t>пальцев рук</a:t>
            </a:r>
            <a:endParaRPr lang="ru-RU" sz="3200" dirty="0"/>
          </a:p>
        </p:txBody>
      </p:sp>
      <p:sp>
        <p:nvSpPr>
          <p:cNvPr id="2765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2786063"/>
            <a:ext cx="5114925" cy="3714750"/>
          </a:xfrm>
        </p:spPr>
        <p:txBody>
          <a:bodyPr/>
          <a:lstStyle/>
          <a:p>
            <a:pPr algn="l" eaLnBrk="1" hangingPunct="1">
              <a:buFontTx/>
              <a:buChar char="-"/>
            </a:pPr>
            <a:r>
              <a:rPr lang="ru-RU" sz="3200" smtClean="0"/>
              <a:t>-«Погладим котенка»;</a:t>
            </a:r>
          </a:p>
          <a:p>
            <a:pPr algn="l" eaLnBrk="1" hangingPunct="1">
              <a:buFontTx/>
              <a:buChar char="-"/>
            </a:pPr>
            <a:r>
              <a:rPr lang="ru-RU" sz="3200" smtClean="0"/>
              <a:t>- «Веселые маляры»;</a:t>
            </a:r>
          </a:p>
          <a:p>
            <a:pPr algn="l" eaLnBrk="1" hangingPunct="1">
              <a:buFontTx/>
              <a:buChar char="-"/>
            </a:pPr>
            <a:r>
              <a:rPr lang="ru-RU" sz="3200" smtClean="0"/>
              <a:t>- «Качаем лодочку»;</a:t>
            </a:r>
          </a:p>
          <a:p>
            <a:pPr algn="l" eaLnBrk="1" hangingPunct="1">
              <a:buFontTx/>
              <a:buChar char="-"/>
            </a:pPr>
            <a:r>
              <a:rPr lang="ru-RU" sz="3200" smtClean="0"/>
              <a:t>- «Мизинчик»;</a:t>
            </a:r>
          </a:p>
          <a:p>
            <a:pPr algn="l" eaLnBrk="1" hangingPunct="1">
              <a:buFontTx/>
              <a:buChar char="-"/>
            </a:pPr>
            <a:r>
              <a:rPr lang="ru-RU" sz="3200" smtClean="0"/>
              <a:t>- «Пальчик мой»;</a:t>
            </a:r>
          </a:p>
          <a:p>
            <a:pPr algn="l" eaLnBrk="1" hangingPunct="1">
              <a:buFontTx/>
              <a:buChar char="-"/>
            </a:pPr>
            <a:r>
              <a:rPr lang="ru-RU" sz="3200" smtClean="0"/>
              <a:t>- «Киски» и др.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7088" y="533400"/>
            <a:ext cx="5105400" cy="2868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7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2" descr="F:\DSC004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57188"/>
            <a:ext cx="8358187" cy="626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168275"/>
            <a:ext cx="5000625" cy="661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214313"/>
            <a:ext cx="5062538" cy="664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285750"/>
            <a:ext cx="6943725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Циклограмма </a:t>
            </a:r>
            <a:br>
              <a:rPr lang="ru-RU" sz="2400" dirty="0" smtClean="0"/>
            </a:br>
            <a:r>
              <a:rPr lang="ru-RU" sz="2400" dirty="0" smtClean="0"/>
              <a:t>пальчиковой гимнастики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625" y="1357313"/>
          <a:ext cx="7429500" cy="5253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10"/>
                <a:gridCol w="1485910"/>
                <a:gridCol w="1485910"/>
                <a:gridCol w="1485910"/>
                <a:gridCol w="1485910"/>
              </a:tblGrid>
              <a:tr h="40655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Младшая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Средняя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Старшая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Подготови</a:t>
                      </a:r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тельная</a:t>
                      </a:r>
                      <a:endParaRPr lang="ru-RU" dirty="0"/>
                    </a:p>
                  </a:txBody>
                  <a:tcPr/>
                </a:tc>
              </a:tr>
              <a:tr h="1453691">
                <a:tc>
                  <a:txBody>
                    <a:bodyPr/>
                    <a:lstStyle/>
                    <a:p>
                      <a:r>
                        <a:rPr lang="ru-RU" dirty="0" smtClean="0"/>
                        <a:t>Сентябрь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«Прилетели гули»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«Побежали вдоль реки»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Игры из репертуара средней группы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Игры из репертуара средней и старшей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групп</a:t>
                      </a:r>
                      <a:endParaRPr lang="ru-RU" dirty="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«Бабушка очки надела»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«Вышли пальчики гулять»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«Начинай опять считать»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«В гости к пальчику»</a:t>
                      </a:r>
                      <a:endParaRPr lang="ru-RU" dirty="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«Мы</a:t>
                      </a:r>
                      <a:r>
                        <a:rPr lang="ru-RU" baseline="0" dirty="0" smtClean="0"/>
                        <a:t> платочки постираем»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«Мы капусту любим»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«Скачет зайка косой»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«На поляне дом»</a:t>
                      </a:r>
                      <a:endParaRPr lang="ru-RU" dirty="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r>
                        <a:rPr lang="ru-RU" dirty="0" smtClean="0"/>
                        <a:t>Декабрь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«Наша бабушка идет…»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«Скачет зайчик»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«Мы делили апельсин»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«Гномы»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928813" y="1397000"/>
          <a:ext cx="5857875" cy="37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79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Возрастные группы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25252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логоритмика</a:t>
            </a:r>
            <a:endParaRPr lang="ru-RU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38" y="1928813"/>
            <a:ext cx="5929312" cy="4214812"/>
          </a:xfrm>
        </p:spPr>
        <p:txBody>
          <a:bodyPr/>
          <a:lstStyle/>
          <a:p>
            <a:pPr algn="l" eaLnBrk="1" hangingPunct="1"/>
            <a:r>
              <a:rPr lang="ru-RU" sz="2800" b="1" i="1" smtClean="0"/>
              <a:t>- система упражнений, заданий, игр на основе сочетания музыки и движения, музыки и слова, музыки, слова и движения, направленная на решение коррекционных, образовательных и оздоровительных задач. </a:t>
            </a:r>
          </a:p>
        </p:txBody>
      </p:sp>
      <p:pic>
        <p:nvPicPr>
          <p:cNvPr id="14339" name="Picture 3" descr="C:\Program Files\Microsoft Office\MEDIA\CAGCAT10\j024071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071688"/>
            <a:ext cx="18573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Циклограмма </a:t>
            </a:r>
            <a:br>
              <a:rPr lang="ru-RU" sz="2400" dirty="0" smtClean="0"/>
            </a:br>
            <a:r>
              <a:rPr lang="ru-RU" sz="2400" dirty="0" smtClean="0"/>
              <a:t>пальчиковой гимнастики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625" y="1285875"/>
          <a:ext cx="7572375" cy="4529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486"/>
                <a:gridCol w="1514486"/>
                <a:gridCol w="1412550"/>
                <a:gridCol w="1616421"/>
                <a:gridCol w="1514486"/>
              </a:tblGrid>
              <a:tr h="40655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Младшая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Средняя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Старшая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Подготови</a:t>
                      </a:r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тельная</a:t>
                      </a:r>
                      <a:endParaRPr lang="ru-RU" dirty="0"/>
                    </a:p>
                  </a:txBody>
                  <a:tcPr/>
                </a:tc>
              </a:tr>
              <a:tr h="739311">
                <a:tc>
                  <a:txBody>
                    <a:bodyPr/>
                    <a:lstStyle/>
                    <a:p>
                      <a:r>
                        <a:rPr lang="ru-RU" dirty="0" smtClean="0"/>
                        <a:t>Январь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Кот «Мурлыка»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«Кудрявая овечка»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«Коза и козленочек»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«Утро настало»</a:t>
                      </a:r>
                      <a:endParaRPr lang="ru-RU" dirty="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r>
                        <a:rPr lang="ru-RU" dirty="0" smtClean="0"/>
                        <a:t>Февраль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«Этот пальчик – бабушка…»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«Шарик»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«Птички</a:t>
                      </a:r>
                      <a:r>
                        <a:rPr lang="ru-RU" baseline="0" dirty="0" smtClean="0"/>
                        <a:t> полетели»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«Упрямые козлики»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r>
                        <a:rPr lang="ru-RU" dirty="0" smtClean="0"/>
                        <a:t>Март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«Две тетери»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«Пекарь»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«Вышла кошечка вперед»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«Паучок»</a:t>
                      </a:r>
                      <a:endParaRPr lang="ru-RU" dirty="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r>
                        <a:rPr lang="ru-RU" dirty="0" smtClean="0"/>
                        <a:t>Апрель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«Идет коза рогатая»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«Замок»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«Вырос цветок…»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«Две </a:t>
                      </a:r>
                      <a:r>
                        <a:rPr lang="ru-RU" dirty="0" err="1" smtClean="0"/>
                        <a:t>сороконож-ки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85938" y="1285875"/>
          <a:ext cx="6143625" cy="37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36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Возрастные группы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0063" y="5857875"/>
          <a:ext cx="7500937" cy="571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6072230"/>
              </a:tblGrid>
              <a:tr h="571504">
                <a:tc>
                  <a:txBody>
                    <a:bodyPr/>
                    <a:lstStyle/>
                    <a:p>
                      <a:r>
                        <a:rPr lang="ru-RU" dirty="0" smtClean="0"/>
                        <a:t>Май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Повторение ранее разученных упражнений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C:\Program Files\Microsoft Office\MEDIA\CAGCAT10\j02849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3" y="3500438"/>
            <a:ext cx="36576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71802" y="1000108"/>
            <a:ext cx="5500726" cy="178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Спасибо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За внимание!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7088" y="533400"/>
            <a:ext cx="5105400" cy="2868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Picture 2" descr="F:\DSC004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8405812" cy="630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7088" y="533400"/>
            <a:ext cx="5105400" cy="2868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7" name="Picture 2" descr="F:\DSC004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8715375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82389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разработки упражнений по мелкой моторике рук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88" y="1500188"/>
            <a:ext cx="5715000" cy="4857750"/>
          </a:xfrm>
        </p:spPr>
        <p:txBody>
          <a:bodyPr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КНИГИ: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- «Умные пальчики» Е.И.Синицыной;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/>
              <a:t> «Страна пальчиковых игр» </a:t>
            </a:r>
            <a:r>
              <a:rPr lang="ru-RU" sz="2400" dirty="0" err="1" smtClean="0"/>
              <a:t>М.С.Рузиной</a:t>
            </a:r>
            <a:r>
              <a:rPr lang="ru-RU" sz="2400" dirty="0" smtClean="0"/>
              <a:t>, </a:t>
            </a:r>
            <a:r>
              <a:rPr lang="ru-RU" sz="2400" dirty="0" err="1" smtClean="0"/>
              <a:t>С.Ю.Афонкина</a:t>
            </a:r>
            <a:endParaRPr lang="ru-RU" sz="2400" dirty="0" smtClean="0"/>
          </a:p>
          <a:p>
            <a:pPr algn="ctr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/>
              <a:t>КОМПЛЕКСНЫЕ ПРОГРАММЫ: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/>
              <a:t>- «</a:t>
            </a:r>
            <a:r>
              <a:rPr lang="ru-RU" sz="2400" dirty="0" err="1" smtClean="0"/>
              <a:t>Са-Фи-Дансе</a:t>
            </a:r>
            <a:r>
              <a:rPr lang="ru-RU" sz="2400" dirty="0" smtClean="0"/>
              <a:t>»;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/>
              <a:t>- «Ладушки»</a:t>
            </a:r>
          </a:p>
          <a:p>
            <a:pPr algn="ctr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/>
              <a:t>АВТОРСКИЕ РАЗРАБОТКИ 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/>
              <a:t>МУЗЫКАЛЬНЫХ ЗАНЯТИЙ </a:t>
            </a:r>
            <a:r>
              <a:rPr lang="ru-RU" sz="2400" dirty="0" err="1" smtClean="0"/>
              <a:t>И.В.Бодраченко</a:t>
            </a:r>
            <a:endParaRPr lang="ru-RU" sz="2400" dirty="0" smtClean="0"/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/>
              <a:t>(журнал «Музыкальный руководитель») </a:t>
            </a:r>
          </a:p>
          <a:p>
            <a:pPr algn="ctr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dirty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857250"/>
            <a:ext cx="17430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25265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Пограмма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err="1" smtClean="0"/>
              <a:t>са-фи-дансе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sz="2400" dirty="0" smtClean="0"/>
              <a:t>Первый год обучения (младшая группа, 3-4 года)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184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63" y="2643188"/>
            <a:ext cx="5357812" cy="3286125"/>
          </a:xfrm>
        </p:spPr>
        <p:txBody>
          <a:bodyPr/>
          <a:lstStyle/>
          <a:p>
            <a:pPr algn="just" eaLnBrk="1" hangingPunct="1"/>
            <a:r>
              <a:rPr lang="ru-RU" sz="2400" b="1" i="1" smtClean="0"/>
              <a:t>Общеразвивающие упражнения и игры пальчиками в двигательных и образных действиях: сгибание и разгибание, приведение и отведение, противопоставление пальцев рук при работе двумя руками и одной рукой. Игры-потешки. Выполнение фигурок из пальцев. </a:t>
            </a:r>
          </a:p>
        </p:txBody>
      </p:sp>
      <p:pic>
        <p:nvPicPr>
          <p:cNvPr id="18435" name="Picture 2" descr="i?id=75946042-00&amp;n=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85750"/>
            <a:ext cx="19288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32396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второй год обучения (средняя группа, 4-5 лет)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0" y="1714500"/>
            <a:ext cx="6000750" cy="4572000"/>
          </a:xfrm>
        </p:spPr>
        <p:txBody>
          <a:bodyPr>
            <a:normAutofit fontScale="850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i="1" dirty="0" err="1" smtClean="0"/>
              <a:t>Общеразвивающие</a:t>
            </a:r>
            <a:r>
              <a:rPr lang="ru-RU" sz="2800" b="1" i="1" dirty="0" smtClean="0"/>
              <a:t> упражнения и игры пальчиками в двигательных и образных действиях: поочередное сгибание и разгибание пальцев, круговые движения кистью и пальцами, выставление одного, двух и т.д. пальцев, «сцепление», соединение большого пальца с другими, касание пальцев одной руки с другой рукой («здороваются»), движение пальцев по различным частям тела и поверхности стола.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i="1" dirty="0" smtClean="0"/>
              <a:t>Упражнения пальчиками с речитативом.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/>
              <a:t> </a:t>
            </a:r>
            <a:endParaRPr lang="ru-RU" sz="2400" b="1" i="1" dirty="0"/>
          </a:p>
        </p:txBody>
      </p:sp>
      <p:pic>
        <p:nvPicPr>
          <p:cNvPr id="19459" name="Picture 2" descr="i?id=75946042-00&amp;n=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85750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1096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Третий год обучения </a:t>
            </a:r>
            <a:br>
              <a:rPr lang="ru-RU" sz="2400" dirty="0" smtClean="0"/>
            </a:br>
            <a:r>
              <a:rPr lang="ru-RU" sz="2400" dirty="0" smtClean="0"/>
              <a:t>(старшая группа, 5-6 лет)</a:t>
            </a:r>
            <a:endParaRPr lang="ru-RU" sz="2400" dirty="0"/>
          </a:p>
        </p:txBody>
      </p:sp>
      <p:sp>
        <p:nvSpPr>
          <p:cNvPr id="204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0" y="1857375"/>
            <a:ext cx="6143625" cy="1571625"/>
          </a:xfrm>
        </p:spPr>
        <p:txBody>
          <a:bodyPr/>
          <a:lstStyle/>
          <a:p>
            <a:pPr algn="just" eaLnBrk="1" hangingPunct="1"/>
            <a:r>
              <a:rPr lang="ru-RU" sz="2400" b="1" i="1" smtClean="0"/>
              <a:t>Общеразвивающие упражнения и игры пальчиками в двигательных и образных действиях, со стихами и речитативами.</a:t>
            </a:r>
            <a:endParaRPr lang="ru-RU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00430" y="3500438"/>
            <a:ext cx="5105400" cy="1109650"/>
          </a:xfrm>
          <a:prstGeom prst="rect">
            <a:avLst/>
          </a:prstGeom>
        </p:spPr>
        <p:txBody>
          <a:bodyPr lIns="45720" tIns="0" rIns="45720" bIns="0"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четвертый год обучения </a:t>
            </a:r>
            <a:br>
              <a:rPr lang="ru-RU" sz="24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</a:br>
            <a:r>
              <a:rPr lang="ru-RU" sz="24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(подготовительная группа,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24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6-7 лет)</a:t>
            </a:r>
          </a:p>
        </p:txBody>
      </p:sp>
      <p:sp>
        <p:nvSpPr>
          <p:cNvPr id="20484" name="Подзаголовок 2"/>
          <p:cNvSpPr txBox="1">
            <a:spLocks/>
          </p:cNvSpPr>
          <p:nvPr/>
        </p:nvSpPr>
        <p:spPr bwMode="auto">
          <a:xfrm>
            <a:off x="2857500" y="4714875"/>
            <a:ext cx="6143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0" rIns="45720" bIns="0"/>
          <a:lstStyle/>
          <a:p>
            <a:pPr algn="just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None/>
            </a:pPr>
            <a:r>
              <a:rPr lang="ru-RU" sz="2400" b="1" i="1">
                <a:solidFill>
                  <a:srgbClr val="FFFFFF"/>
                </a:solidFill>
                <a:latin typeface="Trebuchet MS" pitchFamily="34" charset="0"/>
              </a:rPr>
              <a:t>Общеразвивающие упражнения и игры пальчиками в двигательных и образных действиях, по сказкам и рассказам.</a:t>
            </a:r>
            <a:endParaRPr lang="ru-RU" sz="2200">
              <a:solidFill>
                <a:srgbClr val="FFFFFF"/>
              </a:solidFill>
              <a:latin typeface="Trebuchet MS" pitchFamily="34" charset="0"/>
            </a:endParaRPr>
          </a:p>
        </p:txBody>
      </p:sp>
      <p:pic>
        <p:nvPicPr>
          <p:cNvPr id="20485" name="Picture 2" descr="i?id=75946042-00&amp;n=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71463"/>
            <a:ext cx="164306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7088" y="533400"/>
            <a:ext cx="5105400" cy="2868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0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Picture 2" descr="F:\DSC004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220</TotalTime>
  <Words>352</Words>
  <Application>Microsoft Office PowerPoint</Application>
  <PresentationFormat>Экран (4:3)</PresentationFormat>
  <Paragraphs>97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Arial</vt:lpstr>
      <vt:lpstr>Trebuchet MS</vt:lpstr>
      <vt:lpstr>Wingdings 2</vt:lpstr>
      <vt:lpstr>Wingdings</vt:lpstr>
      <vt:lpstr>Calibri</vt:lpstr>
      <vt:lpstr>Изящная</vt:lpstr>
      <vt:lpstr>Изящная</vt:lpstr>
      <vt:lpstr>Изящная</vt:lpstr>
      <vt:lpstr>Изящная</vt:lpstr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пальчиковые игры на музыкальных занятиях  (из опыта работы)</dc:title>
  <dc:creator>ХХХ</dc:creator>
  <cp:lastModifiedBy>ДРЮЛЯ</cp:lastModifiedBy>
  <cp:revision>48</cp:revision>
  <dcterms:created xsi:type="dcterms:W3CDTF">2010-03-31T13:22:58Z</dcterms:created>
  <dcterms:modified xsi:type="dcterms:W3CDTF">2020-08-14T19:12:12Z</dcterms:modified>
</cp:coreProperties>
</file>