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80" r:id="rId3"/>
    <p:sldId id="281" r:id="rId4"/>
    <p:sldId id="282" r:id="rId5"/>
    <p:sldId id="286" r:id="rId6"/>
    <p:sldId id="291" r:id="rId7"/>
    <p:sldId id="288" r:id="rId8"/>
    <p:sldId id="292" r:id="rId9"/>
    <p:sldId id="293" r:id="rId10"/>
    <p:sldId id="294" r:id="rId11"/>
    <p:sldId id="297" r:id="rId12"/>
    <p:sldId id="296" r:id="rId13"/>
    <p:sldId id="301" r:id="rId14"/>
    <p:sldId id="302" r:id="rId15"/>
    <p:sldId id="304" r:id="rId16"/>
    <p:sldId id="303" r:id="rId17"/>
    <p:sldId id="305" r:id="rId18"/>
    <p:sldId id="307" r:id="rId19"/>
    <p:sldId id="309" r:id="rId20"/>
    <p:sldId id="310" r:id="rId21"/>
    <p:sldId id="308" r:id="rId22"/>
    <p:sldId id="311" r:id="rId23"/>
    <p:sldId id="313" r:id="rId24"/>
    <p:sldId id="312" r:id="rId25"/>
    <p:sldId id="314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71" autoAdjust="0"/>
    <p:restoredTop sz="94660"/>
  </p:normalViewPr>
  <p:slideViewPr>
    <p:cSldViewPr>
      <p:cViewPr varScale="1">
        <p:scale>
          <a:sx n="87" d="100"/>
          <a:sy n="87" d="100"/>
        </p:scale>
        <p:origin x="1488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png"/><Relationship Id="rId4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3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4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9.png"/><Relationship Id="rId4" Type="http://schemas.openxmlformats.org/officeDocument/2006/relationships/image" Target="../media/image4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.jpeg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5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6.jpeg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9.jpeg"/><Relationship Id="rId4" Type="http://schemas.openxmlformats.org/officeDocument/2006/relationships/image" Target="../media/image58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0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6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3.jpeg"/><Relationship Id="rId5" Type="http://schemas.openxmlformats.org/officeDocument/2006/relationships/image" Target="../media/image62.jpeg"/><Relationship Id="rId4" Type="http://schemas.openxmlformats.org/officeDocument/2006/relationships/image" Target="../media/image61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7.jpeg"/><Relationship Id="rId5" Type="http://schemas.openxmlformats.org/officeDocument/2006/relationships/image" Target="../media/image66.jpeg"/><Relationship Id="rId4" Type="http://schemas.openxmlformats.org/officeDocument/2006/relationships/image" Target="../media/image6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4.jpeg"/><Relationship Id="rId7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png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5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ÐÐ°ÑÑÐ¸Ð½ÐºÐ¸ Ð¿Ð¾ Ð·Ð°Ð¿ÑÐ¾ÑÑ ÑÐ¾Ð½ Ð´Ð»Ñ Ð¿ÑÐµÐ·ÐµÐ½ÑÐ°ÑÐ¸Ð¸ Ð³Ð¾ÑÑ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4500570"/>
            <a:ext cx="9144000" cy="2357430"/>
          </a:xfrm>
          <a:prstGeom prst="rect">
            <a:avLst/>
          </a:prstGeom>
          <a:noFill/>
        </p:spPr>
      </p:pic>
      <p:pic>
        <p:nvPicPr>
          <p:cNvPr id="37890" name="Picture 2" descr="http://abali.ru/wp-content/uploads/2014/04/flag_kemerovskoj_oblasti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764704"/>
            <a:ext cx="1800200" cy="1204694"/>
          </a:xfrm>
          <a:prstGeom prst="rect">
            <a:avLst/>
          </a:prstGeom>
          <a:noFill/>
        </p:spPr>
      </p:pic>
      <p:pic>
        <p:nvPicPr>
          <p:cNvPr id="37892" name="Picture 4" descr="https://bumper-stickers.ru/47165-thickbox_default/gerb-kemerovskoy-oblasti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452320" y="692696"/>
            <a:ext cx="1512168" cy="1512168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043608" y="2276872"/>
            <a:ext cx="705678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Полезные ископаемые</a:t>
            </a:r>
          </a:p>
          <a:p>
            <a:pPr algn="ctr"/>
            <a:r>
              <a:rPr lang="ru-RU" sz="5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Кемеровской области</a:t>
            </a:r>
            <a:endParaRPr lang="ru-RU" sz="5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9552" y="404664"/>
            <a:ext cx="8280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355976" y="558924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ÐÐ°ÑÑÐ¸Ð½ÐºÐ¸ Ð¿Ð¾ Ð·Ð°Ð¿ÑÐ¾ÑÑ ÑÐ¾Ð½ Ð´Ð»Ñ Ð¿ÑÐµÐ·ÐµÐ½ÑÐ°ÑÐ¸Ð¸ Ð³Ð¾ÑÑ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4500570"/>
            <a:ext cx="9144000" cy="2357430"/>
          </a:xfrm>
          <a:prstGeom prst="rect">
            <a:avLst/>
          </a:prstGeom>
          <a:noFill/>
        </p:spPr>
      </p:pic>
      <p:pic>
        <p:nvPicPr>
          <p:cNvPr id="31748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452436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500166" y="428604"/>
            <a:ext cx="60722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Марганцевая руда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0188" name="Picture 12" descr="http://worldfb.ru/misc/i/gallery/37650/1514000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57356" y="2000240"/>
            <a:ext cx="5143536" cy="4084290"/>
          </a:xfrm>
          <a:prstGeom prst="rect">
            <a:avLst/>
          </a:prstGeom>
          <a:noFill/>
        </p:spPr>
      </p:pic>
      <p:pic>
        <p:nvPicPr>
          <p:cNvPr id="8" name="Picture 6" descr="http://lib.exdat.com/tw_files2/urls_5/33/d-32625/7z-docs/1_html_m79e6d021.png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E5D09B"/>
              </a:clrFrom>
              <a:clrTo>
                <a:srgbClr val="E5D09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08304" y="1484784"/>
            <a:ext cx="1172562" cy="86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ÐÐ°ÑÑÐ¸Ð½ÐºÐ¸ Ð¿Ð¾ Ð·Ð°Ð¿ÑÐ¾ÑÑ ÑÐ¾Ð½ Ð´Ð»Ñ Ð¿ÑÐµÐ·ÐµÐ½ÑÐ°ÑÐ¸Ð¸ Ð³Ð¾ÑÑ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4500570"/>
            <a:ext cx="9144000" cy="2357430"/>
          </a:xfrm>
          <a:prstGeom prst="rect">
            <a:avLst/>
          </a:prstGeom>
          <a:noFill/>
        </p:spPr>
      </p:pic>
      <p:pic>
        <p:nvPicPr>
          <p:cNvPr id="31748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452436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42844" y="214290"/>
            <a:ext cx="88583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Свойства марганцевой руды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 descr="http://protown.ru/pic/manganum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214942" y="1428736"/>
            <a:ext cx="3536156" cy="23574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214282" y="1285860"/>
            <a:ext cx="500069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металл серебристого цвета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2500306"/>
            <a:ext cx="471487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200" dirty="0" smtClean="0">
                <a:solidFill>
                  <a:srgbClr val="002060"/>
                </a:solidFill>
              </a:rPr>
              <a:t> 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высокая химическая активность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ÐÐ°ÑÑÐ¸Ð½ÐºÐ¸ Ð¿Ð¾ Ð·Ð°Ð¿ÑÐ¾ÑÑ ÑÐ¾Ð½ Ð´Ð»Ñ Ð¿ÑÐµÐ·ÐµÐ½ÑÐ°ÑÐ¸Ð¸ Ð³Ð¾ÑÑ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4500570"/>
            <a:ext cx="9144000" cy="2357430"/>
          </a:xfrm>
          <a:prstGeom prst="rect">
            <a:avLst/>
          </a:prstGeom>
          <a:noFill/>
        </p:spPr>
      </p:pic>
      <p:pic>
        <p:nvPicPr>
          <p:cNvPr id="31748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452436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14282" y="285728"/>
            <a:ext cx="87154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Добыча марганцевой руды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8130" name="Picture 2" descr="http://naruservice.com/images/ves-margancevoi_rudi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571736" y="3786190"/>
            <a:ext cx="3810000" cy="28575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8132" name="Picture 4" descr="http://i.ytimg.com/vi/DwYDAQpMzjs/maxresdefault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28596" y="1285860"/>
            <a:ext cx="4064030" cy="22860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7410" name="Picture 2" descr="https://xn----8sbiecm6bhdx8i.xn--p1ai/sites/default/files/resize/images/shkolnikam/margancevie_rudi_3-500x333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000628" y="1142984"/>
            <a:ext cx="3786214" cy="252161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ÐÐ°ÑÑÐ¸Ð½ÐºÐ¸ Ð¿Ð¾ Ð·Ð°Ð¿ÑÐ¾ÑÑ ÑÐ¾Ð½ Ð´Ð»Ñ Ð¿ÑÐµÐ·ÐµÐ½ÑÐ°ÑÐ¸Ð¸ Ð³Ð¾ÑÑ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4500570"/>
            <a:ext cx="9144000" cy="2357430"/>
          </a:xfrm>
          <a:prstGeom prst="rect">
            <a:avLst/>
          </a:prstGeom>
          <a:noFill/>
        </p:spPr>
      </p:pic>
      <p:pic>
        <p:nvPicPr>
          <p:cNvPr id="31748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452436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357166"/>
            <a:ext cx="88583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Применение марганцовой руды</a:t>
            </a:r>
            <a:endParaRPr lang="ru-RU" sz="4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 descr="ÐÐ°ÑÑÐ¸Ð½ÐºÐ¸ Ð¿Ð¾ Ð·Ð°Ð¿ÑÐ¾ÑÑ Ð¿ÑÐ¸Ð¼ÐµÐ½ÐµÐ½Ð¸Ðµ Ð¼Ð°ÑÐ³Ð°Ð½ÑÐµÐ²Ð¾Ð¹ ÑÑÐ´Ñ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857752" y="1357298"/>
            <a:ext cx="3357586" cy="214542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364" name="Picture 4" descr="ÐÐ°ÑÑÐ¸Ð½ÐºÐ¸ Ð¿Ð¾ Ð·Ð°Ð¿ÑÐ¾ÑÑ ÐºÐ°ÑÑÐ¸Ð½ÐºÐ° ÑÑÐµÐºÐ»Ð°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57158" y="1357298"/>
            <a:ext cx="3571900" cy="227302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366" name="Picture 6" descr="ÐÐ°ÑÑÐ¸Ð½ÐºÐ¸ Ð¿Ð¾ Ð·Ð°Ð¿ÑÐ¾ÑÑ ÐºÐ°ÑÑÐ¸Ð½ÐºÐ° ÐºÐµÑÐ°Ð¼Ð¸ÐºÐ¸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000100" y="3857628"/>
            <a:ext cx="3643338" cy="27325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368" name="Picture 8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357818" y="3929066"/>
            <a:ext cx="3357586" cy="22394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ÐÐ°ÑÑÐ¸Ð½ÐºÐ¸ Ð¿Ð¾ Ð·Ð°Ð¿ÑÐ¾ÑÑ ÑÐ¾Ð½ Ð´Ð»Ñ Ð¿ÑÐµÐ·ÐµÐ½ÑÐ°ÑÐ¸Ð¸ Ð³Ð¾ÑÑ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4500570"/>
            <a:ext cx="9144000" cy="2357430"/>
          </a:xfrm>
          <a:prstGeom prst="rect">
            <a:avLst/>
          </a:prstGeom>
          <a:noFill/>
        </p:spPr>
      </p:pic>
      <p:pic>
        <p:nvPicPr>
          <p:cNvPr id="31748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452436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547664" y="404664"/>
            <a:ext cx="60722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Железная руда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40" name="Picture 4" descr="http://economic-definition.com/images/745109993_480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E8DED2"/>
              </a:clrFrom>
              <a:clrTo>
                <a:srgbClr val="E8DED2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43042" y="1000108"/>
            <a:ext cx="5643602" cy="4056367"/>
          </a:xfrm>
          <a:prstGeom prst="rect">
            <a:avLst/>
          </a:prstGeom>
          <a:noFill/>
        </p:spPr>
      </p:pic>
      <p:pic>
        <p:nvPicPr>
          <p:cNvPr id="14344" name="Picture 8" descr="https://arhivurokov.ru/kopilka/uploads/user_file_571f591a93003/img_user_file_571f591a93003_14.jpg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E5D09B"/>
              </a:clrFrom>
              <a:clrTo>
                <a:srgbClr val="E5D09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92280" y="1124744"/>
            <a:ext cx="1357322" cy="13303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ÐÐ°ÑÑÐ¸Ð½ÐºÐ¸ Ð¿Ð¾ Ð·Ð°Ð¿ÑÐ¾ÑÑ ÑÐ¾Ð½ Ð´Ð»Ñ Ð¿ÑÐµÐ·ÐµÐ½ÑÐ°ÑÐ¸Ð¸ Ð³Ð¾ÑÑ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4500570"/>
            <a:ext cx="9144000" cy="2357430"/>
          </a:xfrm>
          <a:prstGeom prst="rect">
            <a:avLst/>
          </a:prstGeom>
          <a:noFill/>
        </p:spPr>
      </p:pic>
      <p:pic>
        <p:nvPicPr>
          <p:cNvPr id="31748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452436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51520" y="332656"/>
            <a:ext cx="8643998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Свойства железной руды</a:t>
            </a:r>
          </a:p>
          <a:p>
            <a:pPr>
              <a:buFont typeface="Arial" pitchFamily="34" charset="0"/>
              <a:buChar char="•"/>
            </a:pP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Твердое</a:t>
            </a:r>
          </a:p>
          <a:p>
            <a:pPr>
              <a:buFont typeface="Arial" pitchFamily="34" charset="0"/>
              <a:buChar char="•"/>
            </a:pP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Плотное</a:t>
            </a:r>
          </a:p>
          <a:p>
            <a:pPr>
              <a:buFont typeface="Arial" pitchFamily="34" charset="0"/>
              <a:buChar char="•"/>
            </a:pP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Непрозрачное полезное ископаемое</a:t>
            </a:r>
          </a:p>
          <a:p>
            <a:pPr>
              <a:buFont typeface="Arial" pitchFamily="34" charset="0"/>
              <a:buChar char="•"/>
            </a:pP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Цвет темно-серый, ярко-желтый,         пурпурный, ржавый, красный</a:t>
            </a:r>
          </a:p>
          <a:p>
            <a:pPr>
              <a:buFont typeface="Arial" pitchFamily="34" charset="0"/>
              <a:buChar char="•"/>
            </a:pP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Притягивает металлические предметы</a:t>
            </a:r>
          </a:p>
          <a:p>
            <a:pPr>
              <a:buFont typeface="Arial" pitchFamily="34" charset="0"/>
              <a:buChar char="•"/>
            </a:pP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Плавкое</a:t>
            </a:r>
          </a:p>
          <a:p>
            <a:pPr algn="ctr"/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 descr="http://kazspecgeo.com/assets/images/textimages/west_kaz_ferrum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16200000">
            <a:off x="5095858" y="3262334"/>
            <a:ext cx="2452749" cy="43577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ÐÐ°ÑÑÐ¸Ð½ÐºÐ¸ Ð¿Ð¾ Ð·Ð°Ð¿ÑÐ¾ÑÑ ÑÐ¾Ð½ Ð´Ð»Ñ Ð¿ÑÐµÐ·ÐµÐ½ÑÐ°ÑÐ¸Ð¸ Ð³Ð¾ÑÑ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4500570"/>
            <a:ext cx="9144000" cy="2357430"/>
          </a:xfrm>
          <a:prstGeom prst="rect">
            <a:avLst/>
          </a:prstGeom>
          <a:noFill/>
        </p:spPr>
      </p:pic>
      <p:pic>
        <p:nvPicPr>
          <p:cNvPr id="31748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452436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23528" y="332656"/>
            <a:ext cx="85725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Добыча железной руды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 descr="http://900igr.net/datai/ekonomika/CHernaja-metallurgija-Rossii/0008-010-Dobycha-i-obogaschenie-zheleznoj-rudy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86314" y="1500174"/>
            <a:ext cx="3643338" cy="212528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316" name="Picture 4" descr="http://b1.vestifinance.ru/c/145122.640x32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643438" y="4357694"/>
            <a:ext cx="4071966" cy="20359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318" name="Picture 6" descr="http://nedra.com.ua/blog/wp-content/uploads/2016/10/new_image8_28-300x225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71472" y="4143380"/>
            <a:ext cx="3571900" cy="242887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320" name="Picture 8" descr="http://fb.ru/misc/i/gallery/32935/1149756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28596" y="1500174"/>
            <a:ext cx="4000528" cy="231459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ÐÐ°ÑÑÐ¸Ð½ÐºÐ¸ Ð¿Ð¾ Ð·Ð°Ð¿ÑÐ¾ÑÑ ÑÐ¾Ð½ Ð´Ð»Ñ Ð¿ÑÐµÐ·ÐµÐ½ÑÐ°ÑÐ¸Ð¸ Ð³Ð¾ÑÑ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4500570"/>
            <a:ext cx="9144000" cy="2357430"/>
          </a:xfrm>
          <a:prstGeom prst="rect">
            <a:avLst/>
          </a:prstGeom>
          <a:noFill/>
        </p:spPr>
      </p:pic>
      <p:pic>
        <p:nvPicPr>
          <p:cNvPr id="31748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452436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42844" y="214290"/>
            <a:ext cx="87868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Применение железной руды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5058" name="Picture 2" descr="https://1001student.ru/wp-content/uploads/2018/09/3-2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42844" y="1142984"/>
            <a:ext cx="3929090" cy="261939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5060" name="Picture 4" descr="ÐÐ°ÑÑÐ¸Ð½ÐºÐ¸ Ð¿Ð¾ Ð·Ð°Ð¿ÑÐ¾ÑÑ ÑÑÐ³ÑÐ½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000628" y="1142984"/>
            <a:ext cx="3643338" cy="27980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5062" name="Picture 6" descr="ÐÐ°ÑÑÐ¸Ð½ÐºÐ¸ Ð¿Ð¾ Ð·Ð°Ð¿ÑÐ¾ÑÑ Ð¸Ð½ÑÑÑÑÐ¼ÐµÐ½ÑÑ ÑÑÑÐ¾Ð¸ÑÐµÐ»ÑÐ½ÑÐµ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714480" y="4214818"/>
            <a:ext cx="3429024" cy="24612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ÐÐ°ÑÑÐ¸Ð½ÐºÐ¸ Ð¿Ð¾ Ð·Ð°Ð¿ÑÐ¾ÑÑ ÑÐ¾Ð½ Ð´Ð»Ñ Ð¿ÑÐµÐ·ÐµÐ½ÑÐ°ÑÐ¸Ð¸ Ð³Ð¾ÑÑ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4500570"/>
            <a:ext cx="9144000" cy="2357430"/>
          </a:xfrm>
          <a:prstGeom prst="rect">
            <a:avLst/>
          </a:prstGeom>
          <a:noFill/>
        </p:spPr>
      </p:pic>
      <p:pic>
        <p:nvPicPr>
          <p:cNvPr id="31748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452436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475656" y="332656"/>
            <a:ext cx="60722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Алюминиевые руды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3012" name="Picture 4" descr="http://files.school-collection.edu.ru/dlrstore/5ca811f4-7aea-42ca-b5da-534dfd445e6c/IMG_0865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E4D6C9"/>
              </a:clrFrom>
              <a:clrTo>
                <a:srgbClr val="E4D6C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19672" y="1196752"/>
            <a:ext cx="5857916" cy="4393437"/>
          </a:xfrm>
          <a:prstGeom prst="rect">
            <a:avLst/>
          </a:prstGeom>
          <a:noFill/>
        </p:spPr>
      </p:pic>
      <p:pic>
        <p:nvPicPr>
          <p:cNvPr id="7" name="Picture 16" descr="http://900igr.net/up/datai/138990/0032-073-.png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E5D09B"/>
              </a:clrFrom>
              <a:clrTo>
                <a:srgbClr val="E5D09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80312" y="1556792"/>
            <a:ext cx="1111768" cy="108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ÐÐ°ÑÑÐ¸Ð½ÐºÐ¸ Ð¿Ð¾ Ð·Ð°Ð¿ÑÐ¾ÑÑ ÑÐ¾Ð½ Ð´Ð»Ñ Ð¿ÑÐµÐ·ÐµÐ½ÑÐ°ÑÐ¸Ð¸ Ð³Ð¾ÑÑ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4500570"/>
            <a:ext cx="9144000" cy="2357430"/>
          </a:xfrm>
          <a:prstGeom prst="rect">
            <a:avLst/>
          </a:prstGeom>
          <a:noFill/>
        </p:spPr>
      </p:pic>
      <p:pic>
        <p:nvPicPr>
          <p:cNvPr id="31748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4524361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332656"/>
            <a:ext cx="9143999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Свойства алюминиевой руды</a:t>
            </a:r>
          </a:p>
          <a:p>
            <a:pPr>
              <a:buFont typeface="Arial" pitchFamily="34" charset="0"/>
              <a:buChar char="•"/>
            </a:pP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Покрытый матово-серебристой оксидной плёнкой</a:t>
            </a:r>
          </a:p>
          <a:p>
            <a:pPr>
              <a:buFont typeface="Arial" pitchFamily="34" charset="0"/>
              <a:buChar char="•"/>
            </a:pP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Мягкий</a:t>
            </a:r>
          </a:p>
          <a:p>
            <a:pPr>
              <a:buFont typeface="Arial" pitchFamily="34" charset="0"/>
              <a:buChar char="•"/>
            </a:pP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Лёгкий</a:t>
            </a:r>
          </a:p>
          <a:p>
            <a:pPr>
              <a:buFont typeface="Arial" pitchFamily="34" charset="0"/>
              <a:buChar char="•"/>
            </a:pP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Пластичный</a:t>
            </a:r>
          </a:p>
          <a:p>
            <a:pPr>
              <a:buFont typeface="Arial" pitchFamily="34" charset="0"/>
              <a:buChar char="•"/>
            </a:pP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Высокая прочность</a:t>
            </a:r>
          </a:p>
          <a:p>
            <a:pPr>
              <a:buFont typeface="Arial" pitchFamily="34" charset="0"/>
              <a:buChar char="•"/>
            </a:pP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Устойчивость к коррозии</a:t>
            </a:r>
          </a:p>
          <a:p>
            <a:pPr>
              <a:buFont typeface="Arial" pitchFamily="34" charset="0"/>
              <a:buChar char="•"/>
            </a:pP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Электропроводность и отсутствие токсичности. </a:t>
            </a:r>
            <a:endParaRPr lang="ru-RU" sz="32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7106" name="Picture 2" descr="http://fb.ru/misc/i/gallery/50877/178802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04048" y="1628800"/>
            <a:ext cx="3714768" cy="23650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ÐÐ°ÑÑÐ¸Ð½ÐºÐ¸ Ð¿Ð¾ Ð·Ð°Ð¿ÑÐ¾ÑÑ ÑÐ¾Ð½ Ð´Ð»Ñ Ð¿ÑÐµÐ·ÐµÐ½ÑÐ°ÑÐ¸Ð¸ Ð³Ð¾ÑÑ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4500570"/>
            <a:ext cx="9144000" cy="2357430"/>
          </a:xfrm>
          <a:prstGeom prst="rect">
            <a:avLst/>
          </a:prstGeom>
          <a:noFill/>
        </p:spPr>
      </p:pic>
      <p:pic>
        <p:nvPicPr>
          <p:cNvPr id="31748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452436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500166" y="357166"/>
            <a:ext cx="60722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Каменный уголь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4" descr="ÐÐ°ÑÑÐ¸Ð½ÐºÐ¸ Ð¿Ð¾ Ð·Ð°Ð¿ÑÐ¾ÑÑ ÐºÐ°ÑÑÐ¸Ð½ÐºÐ° ÐºÐ°Ð¼ÐµÐ½Ð½Ð¾Ð³Ð¾ ÑÐ³Ð»Ñ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DBE2EC"/>
              </a:clrFrom>
              <a:clrTo>
                <a:srgbClr val="DBE2E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43042" y="928670"/>
            <a:ext cx="6025303" cy="4974378"/>
          </a:xfrm>
          <a:prstGeom prst="rect">
            <a:avLst/>
          </a:prstGeom>
          <a:noFill/>
        </p:spPr>
      </p:pic>
      <p:pic>
        <p:nvPicPr>
          <p:cNvPr id="26628" name="Picture 4" descr="https://arhivurokov.ru/kopilka/uploads/user_file_571f591a93003/img_user_file_571f591a93003_14.jpg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E8D39C"/>
              </a:clrFrom>
              <a:clrTo>
                <a:srgbClr val="E8D39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86644" y="1214422"/>
            <a:ext cx="1285884" cy="12858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ÐÐ°ÑÑÐ¸Ð½ÐºÐ¸ Ð¿Ð¾ Ð·Ð°Ð¿ÑÐ¾ÑÑ ÑÐ¾Ð½ Ð´Ð»Ñ Ð¿ÑÐµÐ·ÐµÐ½ÑÐ°ÑÐ¸Ð¸ Ð³Ð¾ÑÑ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4500570"/>
            <a:ext cx="9144000" cy="2357430"/>
          </a:xfrm>
          <a:prstGeom prst="rect">
            <a:avLst/>
          </a:prstGeom>
          <a:noFill/>
        </p:spPr>
      </p:pic>
      <p:pic>
        <p:nvPicPr>
          <p:cNvPr id="31748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452436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500166" y="214290"/>
            <a:ext cx="60722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332656"/>
            <a:ext cx="857256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Добыча алюминиевой руды</a:t>
            </a:r>
            <a:endParaRPr lang="ru-RU" sz="4400" dirty="0"/>
          </a:p>
        </p:txBody>
      </p:sp>
      <p:pic>
        <p:nvPicPr>
          <p:cNvPr id="46082" name="Picture 2" descr="Ð¢ÐµÑÐ½Ð¾Ð»Ð¾Ð³Ð¸Ñ ÑÐ°Ð·ÑÐ°Ð±Ð¾ÑÐºÐ¸ Ð°Ð»ÑÐ¼Ð¸Ð½Ð¸ÐµÐ²ÑÑ Ð·Ð°Ð»ÐµÐ¶ÐµÐ¹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143372" y="1214422"/>
            <a:ext cx="4184156" cy="2790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6084" name="Picture 4" descr="ÐÐ°ÑÑÐ¸Ð½ÐºÐ¸ Ð¿Ð¾ Ð·Ð°Ð¿ÑÐ¾ÑÑ ÐÐ¾Ð±ÑÑÐ° Ð°Ð»ÑÐ¼Ð¸Ð½Ð¸ÐµÐ²Ð¾Ð¹ ÑÑÐ´Ñ ÐºÐ°ÑÑÐ¸Ð½ÐºÐ¸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85720" y="1285860"/>
            <a:ext cx="3344855" cy="33448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6086" name="Picture 6" descr="ÐÐ°ÑÑÐ¸Ð½ÐºÐ¸ Ð¿Ð¾ Ð·Ð°Ð¿ÑÐ¾ÑÑ ÐÐ¾Ð±ÑÑÐ° Ð°Ð»ÑÐ¼Ð¸Ð½Ð¸ÐµÐ²Ð¾Ð¹ ÑÑÐ´Ñ ÐºÐ°ÑÑÐ¸Ð½ÐºÐ¸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857620" y="4214818"/>
            <a:ext cx="3929090" cy="245568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ÐÐ°ÑÑÐ¸Ð½ÐºÐ¸ Ð¿Ð¾ Ð·Ð°Ð¿ÑÐ¾ÑÑ ÑÐ¾Ð½ Ð´Ð»Ñ Ð¿ÑÐµÐ·ÐµÐ½ÑÐ°ÑÐ¸Ð¸ Ð³Ð¾ÑÑ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4500570"/>
            <a:ext cx="9144000" cy="2357430"/>
          </a:xfrm>
          <a:prstGeom prst="rect">
            <a:avLst/>
          </a:prstGeom>
          <a:noFill/>
        </p:spPr>
      </p:pic>
      <p:pic>
        <p:nvPicPr>
          <p:cNvPr id="31748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4524361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79512" y="260648"/>
            <a:ext cx="885831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Применение алюминиевой руды</a:t>
            </a:r>
            <a:endParaRPr lang="ru-RU" sz="4400" dirty="0"/>
          </a:p>
        </p:txBody>
      </p:sp>
      <p:pic>
        <p:nvPicPr>
          <p:cNvPr id="41986" name="Picture 2" descr="ÐÐ°ÑÑÐ¸Ð½ÐºÐ¸ Ð¿Ð¾ Ð·Ð°Ð¿ÑÐ¾ÑÑ Ð¿ÑÐ¸Ð¼ÐµÐ½ÐµÐ½Ð¸Ðµ Ð°Ð»ÑÐ¼Ð¸Ð½Ð¸ÐµÐ²Ð¾Ð¹ ÑÑÐ´Ñ ÐºÐ°ÑÑÐ¸Ð½ÐºÐ¸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57158" y="1312640"/>
            <a:ext cx="4143404" cy="246003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1988" name="Picture 4" descr="ÐÐ°ÑÑÐ¸Ð½ÐºÐ¸ Ð¿Ð¾ Ð·Ð°Ð¿ÑÐ¾ÑÑ Ð¿ÑÐ¸Ð¼ÐµÐ½ÐµÐ½Ð¸Ðµ Ð°Ð»ÑÐ¼Ð¸Ð½Ð¸ÐµÐ²Ð¾Ð¹ ÑÑÐ´Ñ ÐºÐ°ÑÑÐ¸Ð½ÐºÐ¸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000628" y="4214818"/>
            <a:ext cx="3675810" cy="21507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1990" name="Picture 6" descr="ÐÐ°ÑÑÐ¸Ð½ÐºÐ¸ Ð¿Ð¾ Ð·Ð°Ð¿ÑÐ¾ÑÑ Ð¿ÑÐ¸Ð¼ÐµÐ½ÐµÐ½Ð¸Ðµ Ð°Ð»ÑÐ¼Ð¸Ð½Ð¸ÐµÐ²Ð¾Ð¹ ÑÑÐ´Ñ ÐºÐ°ÑÑÐ¸Ð½ÐºÐ¸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148064" y="1196752"/>
            <a:ext cx="3500462" cy="262534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1992" name="Picture 8" descr="ÐÐ°ÑÑÐ¸Ð½ÐºÐ¸ Ð¿Ð¾ Ð·Ð°Ð¿ÑÐ¾ÑÑ Ð¿ÑÐ¸Ð¼ÐµÐ½ÐµÐ½Ð¸Ðµ Ð°Ð»ÑÐ¼Ð¸Ð½Ð¸ÐµÐ²Ð¾Ð¹ ÑÑÐ´Ñ ÐºÐ°ÑÑÐ¸Ð½ÐºÐ¸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85720" y="4357694"/>
            <a:ext cx="4214842" cy="20560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ÐÐ°ÑÑÐ¸Ð½ÐºÐ¸ Ð¿Ð¾ Ð·Ð°Ð¿ÑÐ¾ÑÑ ÑÐ¾Ð½ Ð´Ð»Ñ Ð¿ÑÐµÐ·ÐµÐ½ÑÐ°ÑÐ¸Ð¸ Ð³Ð¾ÑÑ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4500570"/>
            <a:ext cx="9144000" cy="2357430"/>
          </a:xfrm>
          <a:prstGeom prst="rect">
            <a:avLst/>
          </a:prstGeom>
          <a:noFill/>
        </p:spPr>
      </p:pic>
      <p:pic>
        <p:nvPicPr>
          <p:cNvPr id="31748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452436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475656" y="404664"/>
            <a:ext cx="60722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Золото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08" name="AutoShape 8" descr="https://tbilisi.media/wp-content/uploads/2016/08/Gruziya-eksportirovalo-v-Kanadu-zolota-na-32-million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10" name="AutoShape 10" descr="https://tbilisi.media/wp-content/uploads/2016/08/Gruziya-eksportirovalo-v-Kanadu-zolota-na-32-million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12" name="AutoShape 12" descr="https://tbilisi.media/wp-content/uploads/2016/08/Gruziya-eksportirovalo-v-Kanadu-zolota-na-32-million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216" name="Picture 16" descr="http://www.opt-union.ru/l1518169/images/photocat/1000x1000/100155543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214546" y="1571612"/>
            <a:ext cx="4786346" cy="34718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218" name="Picture 18" descr="https://arhivurokov.ru/kopilka/uploads/user_file_571f591a93003/img_user_file_571f591a93003_14.jpg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E0D09C"/>
              </a:clrFrom>
              <a:clrTo>
                <a:srgbClr val="E0D09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80312" y="980728"/>
            <a:ext cx="1285884" cy="12858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ÐÐ°ÑÑÐ¸Ð½ÐºÐ¸ Ð¿Ð¾ Ð·Ð°Ð¿ÑÐ¾ÑÑ ÑÐ¾Ð½ Ð´Ð»Ñ Ð¿ÑÐµÐ·ÐµÐ½ÑÐ°ÑÐ¸Ð¸ Ð³Ð¾ÑÑ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4500570"/>
            <a:ext cx="9144000" cy="2357430"/>
          </a:xfrm>
          <a:prstGeom prst="rect">
            <a:avLst/>
          </a:prstGeom>
          <a:noFill/>
        </p:spPr>
      </p:pic>
      <p:pic>
        <p:nvPicPr>
          <p:cNvPr id="31748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4524361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14282" y="214290"/>
            <a:ext cx="8786874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Свойства золотой руды</a:t>
            </a:r>
          </a:p>
          <a:p>
            <a:pPr>
              <a:buFont typeface="Arial" pitchFamily="34" charset="0"/>
              <a:buChar char="•"/>
            </a:pP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Тяжелый</a:t>
            </a:r>
          </a:p>
          <a:p>
            <a:pPr>
              <a:buFont typeface="Arial" pitchFamily="34" charset="0"/>
              <a:buChar char="•"/>
            </a:pP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Мягкий</a:t>
            </a:r>
          </a:p>
          <a:p>
            <a:pPr>
              <a:buFont typeface="Arial" pitchFamily="34" charset="0"/>
              <a:buChar char="•"/>
            </a:pP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Блестящий</a:t>
            </a:r>
          </a:p>
          <a:p>
            <a:pPr>
              <a:buFont typeface="Arial" pitchFamily="34" charset="0"/>
              <a:buChar char="•"/>
            </a:pP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Ярко-желтый металл</a:t>
            </a:r>
          </a:p>
          <a:p>
            <a:pPr>
              <a:buFont typeface="Arial" pitchFamily="34" charset="0"/>
              <a:buChar char="•"/>
            </a:pP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Пластичен</a:t>
            </a:r>
          </a:p>
          <a:p>
            <a:pPr>
              <a:buFont typeface="Arial" pitchFamily="34" charset="0"/>
              <a:buChar char="•"/>
            </a:pP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Тягучий металл</a:t>
            </a:r>
          </a:p>
          <a:p>
            <a:pPr>
              <a:buFont typeface="Arial" pitchFamily="34" charset="0"/>
              <a:buChar char="•"/>
            </a:pP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Электра- и теплопроводимый</a:t>
            </a:r>
            <a:endParaRPr lang="ru-RU" sz="36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9154" name="Picture 2" descr="http://bgems.ru/wp-content/uploads/2016/03/ALS-IronPyrite1-800x44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16016" y="1340768"/>
            <a:ext cx="4301201" cy="28083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ÐÐ°ÑÑÐ¸Ð½ÐºÐ¸ Ð¿Ð¾ Ð·Ð°Ð¿ÑÐ¾ÑÑ ÑÐ¾Ð½ Ð´Ð»Ñ Ð¿ÑÐµÐ·ÐµÐ½ÑÐ°ÑÐ¸Ð¸ Ð³Ð¾ÑÑ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4500570"/>
            <a:ext cx="9144000" cy="2357430"/>
          </a:xfrm>
          <a:prstGeom prst="rect">
            <a:avLst/>
          </a:prstGeom>
          <a:noFill/>
        </p:spPr>
      </p:pic>
      <p:pic>
        <p:nvPicPr>
          <p:cNvPr id="31748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452436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23528" y="332656"/>
            <a:ext cx="85725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Добыча золотой руды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0178" name="Picture 2" descr="http://2.bp.blogspot.com/-ignoSQh3jjc/U5dJF15Ob5I/AAAAAAAAC58/P565E0GcyFs/s1600/Golden+picnic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7544" y="1196752"/>
            <a:ext cx="3571900" cy="26789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0180" name="Picture 4" descr="http://hochuzoloto.com/wp-content/uploads/2017/01/1448135715_168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857752" y="1500174"/>
            <a:ext cx="3995760" cy="22609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0182" name="Picture 6" descr="http://kapitalist.tv/wp-content/uploads/2017/04/zoloto-600x450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115616" y="4077072"/>
            <a:ext cx="3571900" cy="26789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0184" name="Picture 8" descr="http://fb.ru/misc/i/gallery/12054/414177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143504" y="3929066"/>
            <a:ext cx="2643206" cy="26432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ÐÐ°ÑÑÐ¸Ð½ÐºÐ¸ Ð¿Ð¾ Ð·Ð°Ð¿ÑÐ¾ÑÑ ÑÐ¾Ð½ Ð´Ð»Ñ Ð¿ÑÐµÐ·ÐµÐ½ÑÐ°ÑÐ¸Ð¸ Ð³Ð¾ÑÑ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4500570"/>
            <a:ext cx="9144000" cy="2357430"/>
          </a:xfrm>
          <a:prstGeom prst="rect">
            <a:avLst/>
          </a:prstGeom>
          <a:noFill/>
        </p:spPr>
      </p:pic>
      <p:pic>
        <p:nvPicPr>
          <p:cNvPr id="31748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452436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79512" y="404664"/>
            <a:ext cx="88583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Применение золотой руды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8130" name="Picture 2" descr="http://golden-inform.ru/wp-content/uploads/2015/05/magicheskie-svojstva-zolota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7544" y="1484784"/>
            <a:ext cx="3786214" cy="252414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8132" name="Picture 4" descr="https://sokolov.ru/ru/images/jewelry/500/01663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292080" y="1340768"/>
            <a:ext cx="2714644" cy="27146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8134" name="Picture 6" descr="https://kamni.guru/images/121633/svoistva-simbirtsita-foto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071670" y="4214818"/>
            <a:ext cx="4000528" cy="24536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ÐÐ°ÑÑÐ¸Ð½ÐºÐ¸ Ð¿Ð¾ Ð·Ð°Ð¿ÑÐ¾ÑÑ ÑÐ¾Ð½ Ð´Ð»Ñ Ð¿ÑÐµÐ·ÐµÐ½ÑÐ°ÑÐ¸Ð¸ Ð³Ð¾ÑÑ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4500570"/>
            <a:ext cx="9144000" cy="2357430"/>
          </a:xfrm>
          <a:prstGeom prst="rect">
            <a:avLst/>
          </a:prstGeom>
          <a:noFill/>
        </p:spPr>
      </p:pic>
      <p:pic>
        <p:nvPicPr>
          <p:cNvPr id="31748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4524361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14282" y="333137"/>
            <a:ext cx="8715436" cy="652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Свойства каменного угля</a:t>
            </a:r>
          </a:p>
          <a:p>
            <a:pPr algn="ctr"/>
            <a:endParaRPr lang="ru-RU" sz="4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Черный</a:t>
            </a:r>
          </a:p>
          <a:p>
            <a:pPr>
              <a:buFont typeface="Arial" pitchFamily="34" charset="0"/>
              <a:buChar char="•"/>
            </a:pP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Твердый</a:t>
            </a:r>
          </a:p>
          <a:p>
            <a:pPr>
              <a:buFont typeface="Arial" pitchFamily="34" charset="0"/>
              <a:buChar char="•"/>
            </a:pP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Хрупкий</a:t>
            </a:r>
          </a:p>
          <a:p>
            <a:pPr>
              <a:buFont typeface="Arial" pitchFamily="34" charset="0"/>
              <a:buChar char="•"/>
            </a:pP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растворяется в воде</a:t>
            </a:r>
          </a:p>
          <a:p>
            <a:pPr>
              <a:buFont typeface="Arial" pitchFamily="34" charset="0"/>
              <a:buChar char="•"/>
            </a:pP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Горит</a:t>
            </a:r>
          </a:p>
          <a:p>
            <a:pPr algn="ctr"/>
            <a:endParaRPr lang="ru-RU" sz="4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33794" name="Picture 2" descr="ÐÐ°ÑÑÐ¸Ð½ÐºÐ¸ Ð¿Ð¾ Ð·Ð°Ð¿ÑÐ¾ÑÑ ÐºÐ°ÑÑÐ¸Ð½ÐºÐ¸ ÐºÐ°Ð¼ÐµÐ½Ð½Ð¾Ð³Ð¾ ÑÐ³Ð»Ñ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14876" y="1142984"/>
            <a:ext cx="3500462" cy="22502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3798" name="Picture 6" descr="ÐÐ°ÑÑÐ¸Ð½ÐºÐ¸ Ð¿Ð¾ Ð·Ð°Ð¿ÑÐ¾ÑÑ ÐºÐ°ÑÑÐ¸Ð½ÐºÐ¸ ÐºÐ°Ð¼ÐµÐ½Ð½Ð¾Ð³Ð¾ ÑÐ³Ð»Ñ Ð³Ð¾ÑÐ¸Ñ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857488" y="4071942"/>
            <a:ext cx="3657607" cy="23728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ÐÐ°ÑÑÐ¸Ð½ÐºÐ¸ Ð¿Ð¾ Ð·Ð°Ð¿ÑÐ¾ÑÑ ÑÐ¾Ð½ Ð´Ð»Ñ Ð¿ÑÐµÐ·ÐµÐ½ÑÐ°ÑÐ¸Ð¸ Ð³Ð¾ÑÑ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4500570"/>
            <a:ext cx="9144000" cy="2357430"/>
          </a:xfrm>
          <a:prstGeom prst="rect">
            <a:avLst/>
          </a:prstGeom>
          <a:noFill/>
        </p:spPr>
      </p:pic>
      <p:pic>
        <p:nvPicPr>
          <p:cNvPr id="31748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4524361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714348" y="357166"/>
            <a:ext cx="78581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Добыча каменного угля</a:t>
            </a:r>
            <a:endParaRPr lang="ru-RU" sz="4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ÐÐ°ÑÑÐ¸Ð½ÐºÐ¸ Ð¿Ð¾ Ð·Ð°Ð¿ÑÐ¾ÑÑ ÐºÐ°ÑÑÐ¸Ð½ÐºÐ° Ð´Ð¾Ð±ÑÑÐ° ÐºÐ°Ð¼ÐµÐ½Ð½Ð¾Ð³Ð¾ ÑÐ³Ð»Ñ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85720" y="1214422"/>
            <a:ext cx="3718413" cy="25003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4" descr="ÐÐ°ÑÑÐ¸Ð½ÐºÐ¸ Ð¿Ð¾ Ð·Ð°Ð¿ÑÐ¾ÑÑ ÐºÐ°ÑÑÐ¸Ð½ÐºÐ° Ð´Ð¾Ð±ÑÑÐ° ÐºÐ°Ð¼ÐµÐ½Ð½Ð¾Ð³Ð¾ ÑÐ³Ð»Ñ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286248" y="1285860"/>
            <a:ext cx="4649937" cy="234313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6" descr="ÐÐ°ÑÑÐ¸Ð½ÐºÐ¸ Ð¿Ð¾ Ð·Ð°Ð¿ÑÐ¾ÑÑ ÐºÐ°ÑÑÐ¸Ð½ÐºÐ° Ð´Ð¾Ð±ÑÑÐ° ÐºÐ°Ð¼ÐµÐ½Ð½Ð¾Ð³Ð¾ ÑÐ³Ð»Ñ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14282" y="3929066"/>
            <a:ext cx="4143404" cy="254256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8" descr="ÐÐ°ÑÑÐ¸Ð½ÐºÐ¸ Ð¿Ð¾ Ð·Ð°Ð¿ÑÐ¾ÑÑ ÐºÐ°ÑÑÐ¸Ð½ÐºÐ° Ð´Ð¾Ð±ÑÑÐ° ÐºÐ°Ð¼ÐµÐ½Ð½Ð¾Ð³Ð¾ ÑÐ³Ð»Ñ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643438" y="4071942"/>
            <a:ext cx="4171939" cy="23812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ÐÐ°ÑÑÐ¸Ð½ÐºÐ¸ Ð¿Ð¾ Ð·Ð°Ð¿ÑÐ¾ÑÑ ÑÐ¾Ð½ Ð´Ð»Ñ Ð¿ÑÐµÐ·ÐµÐ½ÑÐ°ÑÐ¸Ð¸ Ð³Ð¾ÑÑ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4500570"/>
            <a:ext cx="9144000" cy="2357430"/>
          </a:xfrm>
          <a:prstGeom prst="rect">
            <a:avLst/>
          </a:prstGeom>
          <a:noFill/>
        </p:spPr>
      </p:pic>
      <p:pic>
        <p:nvPicPr>
          <p:cNvPr id="31748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452436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14282" y="285728"/>
            <a:ext cx="89297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Применение каменного угля в быту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5842" name="Picture 2" descr="http://vseidei.biz/sites/default/files/article_images/stories/drev_ugol_proiz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857752" y="4214818"/>
            <a:ext cx="3879373" cy="23357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5846" name="Picture 6" descr="http://mirnovogo.ru/wp-content/uploads/2014/08/plastmassa-300x145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627645" y="1857364"/>
            <a:ext cx="3286148" cy="19931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5848" name="Picture 8" descr="https://sdelanounas.ru/i/d/3/d/d3d3LnByb21zbmFiNjIucnUvZGF0YS8xLTEwLTQtMjAxNCUyMCgyKS5qcGc_X19pZD04Mzg0Ng==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57158" y="4143380"/>
            <a:ext cx="4000528" cy="24245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2" descr="https://sorbent.info/wp-content/uploads/2017/03/aktvirovanny-ugol-1024x880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57158" y="1214422"/>
            <a:ext cx="2571776" cy="26483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Picture 6" descr="https://static1.squarespace.com/static/51edab6ae4b0fa574e2b045d/560afbf5e4b076e50d4d0523/560d5576e4b0b18d50d23ebd/1443714429160/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3214678" y="1500174"/>
            <a:ext cx="2160179" cy="23349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ÐÐ°ÑÑÐ¸Ð½ÐºÐ¸ Ð¿Ð¾ Ð·Ð°Ð¿ÑÐ¾ÑÑ ÑÐ¾Ð½ Ð´Ð»Ñ Ð¿ÑÐµÐ·ÐµÐ½ÑÐ°ÑÐ¸Ð¸ Ð³Ð¾ÑÑ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4500570"/>
            <a:ext cx="9144000" cy="2357430"/>
          </a:xfrm>
          <a:prstGeom prst="rect">
            <a:avLst/>
          </a:prstGeom>
          <a:noFill/>
        </p:spPr>
      </p:pic>
      <p:pic>
        <p:nvPicPr>
          <p:cNvPr id="31748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452436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500166" y="428604"/>
            <a:ext cx="60722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Бурый уголь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3252" name="Picture 4" descr="http://dayswoman.ru/misc/i/gallery/33143/1213063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14546" y="1857364"/>
            <a:ext cx="4500594" cy="3594046"/>
          </a:xfrm>
          <a:prstGeom prst="rect">
            <a:avLst/>
          </a:prstGeom>
          <a:noFill/>
        </p:spPr>
      </p:pic>
      <p:pic>
        <p:nvPicPr>
          <p:cNvPr id="7" name="Picture 6" descr="https://arhivurokov.ru/kopilka/uploads/user_file_571f591a93003/img_user_file_571f591a93003_14.jpg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E0CD95"/>
              </a:clrFrom>
              <a:clrTo>
                <a:srgbClr val="E0CD9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72330" y="1428736"/>
            <a:ext cx="1357322" cy="13573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ÐÐ°ÑÑÐ¸Ð½ÐºÐ¸ Ð¿Ð¾ Ð·Ð°Ð¿ÑÐ¾ÑÑ ÑÐ¾Ð½ Ð´Ð»Ñ Ð¿ÑÐµÐ·ÐµÐ½ÑÐ°ÑÐ¸Ð¸ Ð³Ð¾ÑÑ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4500570"/>
            <a:ext cx="9144000" cy="2357430"/>
          </a:xfrm>
          <a:prstGeom prst="rect">
            <a:avLst/>
          </a:prstGeom>
          <a:noFill/>
        </p:spPr>
      </p:pic>
      <p:pic>
        <p:nvPicPr>
          <p:cNvPr id="31748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4524361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85720" y="428604"/>
            <a:ext cx="85725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Свойства бурого угля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85720" y="1285860"/>
            <a:ext cx="657228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Коричневый</a:t>
            </a:r>
          </a:p>
          <a:p>
            <a:pPr>
              <a:buFont typeface="Arial" pitchFamily="34" charset="0"/>
              <a:buChar char="•"/>
            </a:pP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Влажный</a:t>
            </a:r>
          </a:p>
          <a:p>
            <a:pPr>
              <a:buFont typeface="Arial" pitchFamily="34" charset="0"/>
              <a:buChar char="•"/>
            </a:pP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Хрупкий</a:t>
            </a:r>
          </a:p>
          <a:p>
            <a:pPr>
              <a:buFont typeface="Arial" pitchFamily="34" charset="0"/>
              <a:buChar char="•"/>
            </a:pP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растворяется в воде</a:t>
            </a:r>
          </a:p>
          <a:p>
            <a:pPr>
              <a:buFont typeface="Arial" pitchFamily="34" charset="0"/>
              <a:buChar char="•"/>
            </a:pP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Горит</a:t>
            </a:r>
          </a:p>
        </p:txBody>
      </p:sp>
      <p:pic>
        <p:nvPicPr>
          <p:cNvPr id="56322" name="Picture 2" descr="https://ru.all.biz/img/ru/catalog/1449795.jpe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143504" y="1285859"/>
            <a:ext cx="3357585" cy="251818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6324" name="Picture 4" descr="https://go2.imgsmail.ru/imgpreview?key=191b07ae25082479&amp;mb=imgdb_preview_1331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643042" y="3857628"/>
            <a:ext cx="3623608" cy="26864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ÐÐ°ÑÑÐ¸Ð½ÐºÐ¸ Ð¿Ð¾ Ð·Ð°Ð¿ÑÐ¾ÑÑ ÑÐ¾Ð½ Ð´Ð»Ñ Ð¿ÑÐµÐ·ÐµÐ½ÑÐ°ÑÐ¸Ð¸ Ð³Ð¾ÑÑ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4500570"/>
            <a:ext cx="9144000" cy="2357430"/>
          </a:xfrm>
          <a:prstGeom prst="rect">
            <a:avLst/>
          </a:prstGeom>
          <a:noFill/>
        </p:spPr>
      </p:pic>
      <p:pic>
        <p:nvPicPr>
          <p:cNvPr id="31748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452436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500166" y="357166"/>
            <a:ext cx="60722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Добыча бурого угля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2228" name="Picture 4" descr="http://expert.ru/data/public/507559/507582/026_expert-sibir_13-14_jpg_576x288_crop_q10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43438" y="1571612"/>
            <a:ext cx="3700482" cy="18502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2230" name="Picture 6" descr="http://media.wirtgen-group.com/media/02_wirtgen/news_and_press_releases_1/2015_1/2015_4200sm_mississippi_usa/B_Wirtgen_06708_HI_437x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643174" y="3786190"/>
            <a:ext cx="4162425" cy="27717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2232" name="Picture 8" descr="https://tvoi-uvelirr.ru/wp-content/uploads/2016/06/%D0%9A%D0%B0%D0%BC%D0%B5%D0%BD%D0%BD%D1%8B%D0%B9-%D1%83%D0%B3%D0%BE%D0%BB%D1%8C-%D0%A1%D0%B2%D0%BE%D0%B9%D1%81%D1%82%D0%B2%D0%B0-%D0%B4%D0%BE%D0%B1%D1%8B%D1%87%D0%B0-%D0%B8-%D0%BF%D1%80%D0%B8%D0%BC%D0%B5%D0%BD%D0%B5%D0%BD%D0%B8%D0%B5-%D0%BA%D0%B0%D0%BC%D0%B5%D0%BD%D0%BD%D0%BE%D0%B3%D0%BE-%D1%83%D0%B3%D0%BB%D1%8F-5.jpe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85720" y="1285860"/>
            <a:ext cx="3714776" cy="22288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ÐÐ°ÑÑÐ¸Ð½ÐºÐ¸ Ð¿Ð¾ Ð·Ð°Ð¿ÑÐ¾ÑÑ ÑÐ¾Ð½ Ð´Ð»Ñ Ð¿ÑÐµÐ·ÐµÐ½ÑÐ°ÑÐ¸Ð¸ Ð³Ð¾ÑÑ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4500570"/>
            <a:ext cx="9144000" cy="2357430"/>
          </a:xfrm>
          <a:prstGeom prst="rect">
            <a:avLst/>
          </a:prstGeom>
          <a:noFill/>
        </p:spPr>
      </p:pic>
      <p:pic>
        <p:nvPicPr>
          <p:cNvPr id="31748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452436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357166"/>
            <a:ext cx="88583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Применение бурого угля в быту</a:t>
            </a:r>
            <a:endParaRPr lang="ru-RU" sz="4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02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43438" y="1214422"/>
            <a:ext cx="4083872" cy="25003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204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85720" y="1928802"/>
            <a:ext cx="4000528" cy="288697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4" descr="https://sdelanounas.ru/i/a/w/5/f_aW5mby5zaWJuZXQucnUvbmkvNDQzLzQ0Mzg3M182NF8xNDQzMDczNTEyXzY0XzE0NDMwNzM0NTNfcGhwNGVyaHA1LmpwZz9fX2lkPTc3MzY4.jpe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500562" y="4071942"/>
            <a:ext cx="4367055" cy="23540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883</TotalTime>
  <Words>159</Words>
  <Application>Microsoft Office PowerPoint</Application>
  <PresentationFormat>Экран (4:3)</PresentationFormat>
  <Paragraphs>63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9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МБДОУ16</cp:lastModifiedBy>
  <cp:revision>74</cp:revision>
  <dcterms:created xsi:type="dcterms:W3CDTF">2018-10-09T10:31:57Z</dcterms:created>
  <dcterms:modified xsi:type="dcterms:W3CDTF">2020-01-15T02:09:27Z</dcterms:modified>
</cp:coreProperties>
</file>