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73" r:id="rId12"/>
    <p:sldId id="282" r:id="rId13"/>
    <p:sldId id="283" r:id="rId14"/>
    <p:sldId id="284" r:id="rId15"/>
    <p:sldId id="291" r:id="rId16"/>
    <p:sldId id="292" r:id="rId17"/>
    <p:sldId id="295" r:id="rId18"/>
    <p:sldId id="274" r:id="rId19"/>
    <p:sldId id="285" r:id="rId20"/>
    <p:sldId id="286" r:id="rId21"/>
    <p:sldId id="288" r:id="rId22"/>
    <p:sldId id="287" r:id="rId23"/>
    <p:sldId id="275" r:id="rId24"/>
    <p:sldId id="277" r:id="rId25"/>
    <p:sldId id="279" r:id="rId26"/>
    <p:sldId id="278" r:id="rId27"/>
    <p:sldId id="276" r:id="rId28"/>
    <p:sldId id="280" r:id="rId29"/>
    <p:sldId id="281" r:id="rId30"/>
    <p:sldId id="268" r:id="rId31"/>
    <p:sldId id="269" r:id="rId32"/>
    <p:sldId id="270" r:id="rId33"/>
    <p:sldId id="271" r:id="rId34"/>
    <p:sldId id="272" r:id="rId35"/>
    <p:sldId id="29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505B9-88B0-43F8-B2ED-B6A6B566047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C3FDE-06D2-4C62-933D-74C752BE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C3FDE-06D2-4C62-933D-74C752BEA016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BBC9E-F678-49DE-880B-6652B72284D4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ECE78-BA60-4187-B71A-36E69E2D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7_%D0%BE%D0%BA%D1%82%D1%8F%D0%B1%D1%80%D1%8F" TargetMode="External"/><Relationship Id="rId13" Type="http://schemas.openxmlformats.org/officeDocument/2006/relationships/hyperlink" Target="https://ru.wikipedia.org/wiki/1953_%D0%B3%D0%BE%D0%B4" TargetMode="External"/><Relationship Id="rId18" Type="http://schemas.openxmlformats.org/officeDocument/2006/relationships/hyperlink" Target="https://ru.wikipedia.org/wiki/1970_%D0%B3%D0%BE%D0%B4" TargetMode="External"/><Relationship Id="rId3" Type="http://schemas.openxmlformats.org/officeDocument/2006/relationships/image" Target="../media/image21.jpeg"/><Relationship Id="rId7" Type="http://schemas.openxmlformats.org/officeDocument/2006/relationships/hyperlink" Target="https://ru.wikipedia.org/wiki/%D0%A0%D0%B0%D0%B1%D0%BE%D1%87%D0%B5-%D0%9A%D1%80%D0%B5%D1%81%D1%82%D1%8C%D1%8F%D0%BD%D1%81%D0%BA%D0%B0%D1%8F_%D0%9A%D1%80%D0%B0%D1%81%D0%BD%D0%B0%D1%8F_%D0%90%D1%80%D0%BC%D0%B8%D1%8F" TargetMode="External"/><Relationship Id="rId12" Type="http://schemas.openxmlformats.org/officeDocument/2006/relationships/hyperlink" Target="https://ru.wikipedia.org/wiki/%D0%9D%D0%B5%D0%BC%D0%BA%D0%BE%D0%B2,_%D0%98%D0%B2%D0%B0%D0%BD_%D0%A4%D1%91%D0%B4%D0%BE%D1%80%D0%BE%D0%B2%D0%B8%D1%87#cite_note-2" TargetMode="External"/><Relationship Id="rId17" Type="http://schemas.openxmlformats.org/officeDocument/2006/relationships/hyperlink" Target="https://ru.wikipedia.org/wiki/%D0%9A%D0%B5%D0%BC%D0%B5%D1%80%D0%BE%D0%B2%D1%81%D0%BA%D0%B0%D1%8F_%D0%BE%D0%B1%D0%BB%D0%B0%D1%81%D1%82%D1%8C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ru.wikipedia.org/wiki/%D0%9D%D0%BE%D0%B2%D0%BE%D0%BA%D1%83%D0%B7%D0%BD%D0%B5%D1%86%D0%B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1936_%D0%B3%D0%BE%D0%B4" TargetMode="External"/><Relationship Id="rId11" Type="http://schemas.openxmlformats.org/officeDocument/2006/relationships/hyperlink" Target="https://ru.wikipedia.org/wiki/%D0%9A%D0%B8%D1%80%D0%BE%D0%B2%D0%BE%D0%B3%D1%80%D0%B0%D0%B4%D1%81%D0%BA%D0%B0%D1%8F_%D0%BE%D0%B1%D0%BB%D0%B0%D1%81%D1%82%D1%8C" TargetMode="External"/><Relationship Id="rId5" Type="http://schemas.openxmlformats.org/officeDocument/2006/relationships/hyperlink" Target="https://ru.wikipedia.org/wiki/1917_%D0%B3%D0%BE%D0%B4" TargetMode="External"/><Relationship Id="rId15" Type="http://schemas.openxmlformats.org/officeDocument/2006/relationships/hyperlink" Target="https://ru.wikipedia.org/wiki/%D0%A2%D0%B0%D1%88%D1%82%D0%B0%D0%B3%D0%BE%D0%BB" TargetMode="External"/><Relationship Id="rId10" Type="http://schemas.openxmlformats.org/officeDocument/2006/relationships/hyperlink" Target="https://ru.wikipedia.org/wiki/%D0%9E%D0%BD%D1%83%D1%84%D1%80%D0%B8%D0%B5%D0%B2%D1%81%D0%BA%D0%B8%D0%B9_%D1%80%D0%B0%D0%B9%D0%BE%D0%BD" TargetMode="External"/><Relationship Id="rId4" Type="http://schemas.openxmlformats.org/officeDocument/2006/relationships/hyperlink" Target="https://ru.wikipedia.org/wiki/26_%D0%BC%D0%B0%D1%8F" TargetMode="External"/><Relationship Id="rId9" Type="http://schemas.openxmlformats.org/officeDocument/2006/relationships/hyperlink" Target="https://ru.wikipedia.org/wiki/1943_%D0%B3%D0%BE%D0%B4" TargetMode="External"/><Relationship Id="rId14" Type="http://schemas.openxmlformats.org/officeDocument/2006/relationships/hyperlink" Target="https://ru.wikipedia.org/wiki/%D0%9A%D0%9F%D0%A1%D0%A1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46-%D1%8F_%D1%82%D0%B0%D0%BD%D0%BA%D0%BE%D0%B2%D0%B0%D1%8F_%D0%B4%D0%B8%D0%B2%D0%B8%D0%B7%D0%B8%D1%8F_(%D0%A1%D0%A1%D0%A1%D0%A0)" TargetMode="External"/><Relationship Id="rId13" Type="http://schemas.openxmlformats.org/officeDocument/2006/relationships/hyperlink" Target="https://ru.wikipedia.org/wiki/%D0%92%D0%B8%D0%BD%D1%82%D0%BE%D0%B2%D0%BA%D0%B0" TargetMode="External"/><Relationship Id="rId3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7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B0%D1%80%D0%BC%D0%B8%D1%8F" TargetMode="External"/><Relationship Id="rId12" Type="http://schemas.openxmlformats.org/officeDocument/2006/relationships/hyperlink" Target="https://ru.wikipedia.org/wiki/%D0%9B%D0%B0%D1%82%D0%B2%D0%B8%D1%8F" TargetMode="External"/><Relationship Id="rId2" Type="http://schemas.openxmlformats.org/officeDocument/2006/relationships/image" Target="../media/image1.jpe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A1%D1%82%D0%B0%D1%80%D1%88%D0%B8%D0%B9_%D0%BB%D0%B5%D0%B9%D1%82%D0%B5%D0%BD%D0%B0%D0%BD%D1%82" TargetMode="External"/><Relationship Id="rId11" Type="http://schemas.openxmlformats.org/officeDocument/2006/relationships/hyperlink" Target="https://ru.wikipedia.org/wiki/%D0%94%D0%B0%D1%83%D0%B3%D0%B0%D0%B2%D0%BF%D0%B8%D0%BB%D1%81" TargetMode="External"/><Relationship Id="rId5" Type="http://schemas.openxmlformats.org/officeDocument/2006/relationships/hyperlink" Target="https://ru.wikipedia.org/wiki/%D0%A1%D0%BE%D0%B2%D0%B5%D1%82%D1%81%D0%BA%D0%B0%D1%8F_%D0%B3%D0%B2%D0%B0%D1%80%D0%B4%D0%B8%D1%8F" TargetMode="External"/><Relationship Id="rId15" Type="http://schemas.openxmlformats.org/officeDocument/2006/relationships/hyperlink" Target="https://ru.wikipedia.org/wiki/1945_%D0%B3%D0%BE%D0%B4" TargetMode="External"/><Relationship Id="rId10" Type="http://schemas.openxmlformats.org/officeDocument/2006/relationships/hyperlink" Target="https://ru.wikipedia.org/wiki/%D0%9A%D1%80%D0%B0%D1%81%D0%BD%D0%BE%D0%B0%D1%80%D0%BC%D0%B5%D0%B5%D1%86" TargetMode="External"/><Relationship Id="rId4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9" Type="http://schemas.openxmlformats.org/officeDocument/2006/relationships/hyperlink" Target="https://ru.wikipedia.org/wiki/21-%D0%B9_%D0%BC%D0%B5%D1%85%D0%B0%D0%BD%D0%B8%D0%B7%D0%B8%D1%80%D0%BE%D0%B2%D0%B0%D0%BD%D0%BD%D1%8B%D0%B9_%D0%BA%D0%BE%D1%80%D0%BF%D1%83%D1%81" TargetMode="External"/><Relationship Id="rId14" Type="http://schemas.openxmlformats.org/officeDocument/2006/relationships/hyperlink" Target="https://ru.wikipedia.org/wiki/%D0%A2%D0%BE%D0%BF%D0%BE%D1%80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1%83%D1%80%D1%8F%D1%82%D0%B8%D1%8F" TargetMode="External"/><Relationship Id="rId13" Type="http://schemas.openxmlformats.org/officeDocument/2006/relationships/hyperlink" Target="https://ru.wikipedia.org/wiki/%D0%A7%D0%B0%D0%B1%D0%B0%D0%BD" TargetMode="External"/><Relationship Id="rId18" Type="http://schemas.openxmlformats.org/officeDocument/2006/relationships/hyperlink" Target="https://ru.wikipedia.org/wiki/%D0%90%D1%84%D0%B0%D0%BD%D0%B0%D1%81%D1%8C%D0%B5%D0%B2,_%D0%9D%D0%B8%D0%BA%D0%B8%D1%84%D0%BE%D1%80_%D0%A1%D0%B0%D0%BC%D1%81%D0%BE%D0%BD%D0%BE%D0%B2%D0%B8%D1%87#cite_note-%D0%9A%D0%97-2" TargetMode="External"/><Relationship Id="rId26" Type="http://schemas.openxmlformats.org/officeDocument/2006/relationships/hyperlink" Target="https://ru.wikipedia.org/wiki/%D0%A4%D0%B0%D0%B9%D0%BB:%D0%90%D1%84%D0%B0%D0%BD%D0%B0%D1%81%D1%8C%D0%B5%D0%B2_%D0%9D%D0%B8%D0%BA%D0%B8%D1%84%D0%BE%D1%80.jpg" TargetMode="External"/><Relationship Id="rId3" Type="http://schemas.openxmlformats.org/officeDocument/2006/relationships/image" Target="../media/image1.jpeg"/><Relationship Id="rId21" Type="http://schemas.openxmlformats.org/officeDocument/2006/relationships/hyperlink" Target="https://ru.wikipedia.org/wiki/%D0%97%D0%B0%D0%B1%D0%B0%D0%B9%D0%BA%D0%B0%D0%BB%D1%8C%D1%81%D0%BA%D0%B8%D0%B9_%D1%84%D1%80%D0%BE%D0%BD%D1%82" TargetMode="External"/><Relationship Id="rId7" Type="http://schemas.openxmlformats.org/officeDocument/2006/relationships/hyperlink" Target="https://ru.wikipedia.org/wiki/%D0%97%D0%B0%D0%B8%D0%B3%D1%80%D0%B0%D0%B5%D0%B2%D1%81%D0%BA%D0%B8%D0%B9_%D1%80%D0%B0%D0%B9%D0%BE%D0%BD" TargetMode="External"/><Relationship Id="rId12" Type="http://schemas.openxmlformats.org/officeDocument/2006/relationships/hyperlink" Target="https://ru.wikipedia.org/wiki/%D0%A2%D0%B0%D0%B1%D1%83%D0%BD" TargetMode="External"/><Relationship Id="rId17" Type="http://schemas.openxmlformats.org/officeDocument/2006/relationships/hyperlink" Target="https://ru.wikipedia.org/wiki/%D0%9E%D1%80%D0%B4%D0%B5%D0%BD_%D0%9A%D1%80%D0%B0%D1%81%D0%BD%D0%BE%D0%B3%D0%BE_%D0%97%D0%BD%D0%B0%D0%BC%D0%B5%D0%BD%D0%B8" TargetMode="External"/><Relationship Id="rId25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20" Type="http://schemas.openxmlformats.org/officeDocument/2006/relationships/hyperlink" Target="https://ru.wikipedia.org/wiki/%D0%9E%D1%80%D0%B4%D0%B5%D0%BD_%D0%9F%D0%BE%D0%BB%D1%8F%D1%80%D0%BD%D0%BE%D0%B9_%D0%97%D0%B2%D0%B5%D0%B7%D0%B4%D1%8B_(%D0%9C%D0%BE%D0%BD%D0%B3%D0%BE%D0%BB%D0%B8%D1%8F)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9C%D1%83%D1%85%D0%BE%D1%80-%D0%A2%D0%B0%D0%BB%D0%B0" TargetMode="External"/><Relationship Id="rId11" Type="http://schemas.openxmlformats.org/officeDocument/2006/relationships/hyperlink" Target="https://ru.wikipedia.org/wiki/%D0%9A%D0%BE%D0%BB%D1%85%D0%BE%D0%B7" TargetMode="External"/><Relationship Id="rId24" Type="http://schemas.openxmlformats.org/officeDocument/2006/relationships/hyperlink" Target="https://ru.wikipedia.org/wiki/%D0%9E%D1%80%D0%B4%D0%B5%D0%BD_%D0%9B%D0%B5%D0%BD%D0%B8%D0%BD%D0%B0" TargetMode="External"/><Relationship Id="rId5" Type="http://schemas.openxmlformats.org/officeDocument/2006/relationships/hyperlink" Target="https://ru.wikipedia.org/wiki/1910_%D0%B3%D0%BE%D0%B4" TargetMode="External"/><Relationship Id="rId15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B0%D1%80%D0%BC%D0%B8%D1%8F" TargetMode="External"/><Relationship Id="rId23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10" Type="http://schemas.openxmlformats.org/officeDocument/2006/relationships/hyperlink" Target="https://ru.wikipedia.org/wiki/%D0%A0%D1%83%D1%81%D1%81%D0%BA%D0%B8%D0%B5" TargetMode="External"/><Relationship Id="rId19" Type="http://schemas.openxmlformats.org/officeDocument/2006/relationships/hyperlink" Target="https://ru.wikipedia.org/wiki/%D0%A7%D0%BE%D0%B9%D0%B1%D0%B0%D0%BB%D1%81%D0%B0%D0%BD" TargetMode="External"/><Relationship Id="rId4" Type="http://schemas.openxmlformats.org/officeDocument/2006/relationships/hyperlink" Target="https://ru.wikipedia.org/wiki/28_%D0%B8%D1%8E%D0%BD%D1%8F" TargetMode="External"/><Relationship Id="rId9" Type="http://schemas.openxmlformats.org/officeDocument/2006/relationships/hyperlink" Target="https://ru.wikipedia.org/wiki/%D0%9A%D1%80%D0%B5%D1%81%D1%82%D1%8C%D1%8F%D0%BD%D0%B8%D0%BD" TargetMode="External"/><Relationship Id="rId14" Type="http://schemas.openxmlformats.org/officeDocument/2006/relationships/hyperlink" Target="https://ru.wikipedia.org/wiki/%D0%91%D0%BE%D0%B8_%D0%BD%D0%B0_%D0%A5%D0%B0%D0%BB%D1%85%D0%B8%D0%BD-%D0%93%D0%BE%D0%BB%D0%B5" TargetMode="External"/><Relationship Id="rId22" Type="http://schemas.openxmlformats.org/officeDocument/2006/relationships/hyperlink" Target="https://ru.wikipedia.org/wiki/%D0%9F%D1%80%D0%B5%D0%B7%D0%B8%D0%B4%D0%B8%D1%83%D0%BC_%D0%92%D0%B5%D1%80%D1%85%D0%BE%D0%B2%D0%BD%D0%BE%D0%B3%D0%BE_%D0%A1%D0%BE%D0%B2%D0%B5%D1%82%D0%B0_%D0%A1%D0%A1%D0%A1%D0%A0" TargetMode="External"/><Relationship Id="rId27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oks.kz/chto-soldatu-na-voyne-napominaet-o-dome/original-2-3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«Повар на войне»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7088832" cy="1561728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Georgia" pitchFamily="18" charset="0"/>
              </a:rPr>
              <a:t>Тарбагатайский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 филиал</a:t>
            </a:r>
          </a:p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 ГБПОУ «Байкальский колледж туризма и сервиса»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8072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Georgia" pitchFamily="18" charset="0"/>
              </a:rPr>
              <a:t>Командир 25-й стрелковой дивизии генерал-майор Трофим Калинович Коломиец (1894 — 1971) снимает пробу обеда на полевой кухне 1-го стрелкового батальона 54-го </a:t>
            </a:r>
            <a:r>
              <a:rPr lang="ru-RU" sz="1600" dirty="0" err="1">
                <a:latin typeface="Georgia" pitchFamily="18" charset="0"/>
              </a:rPr>
              <a:t>Разинского</a:t>
            </a:r>
            <a:r>
              <a:rPr lang="ru-RU" sz="1600" dirty="0">
                <a:latin typeface="Georgia" pitchFamily="18" charset="0"/>
              </a:rPr>
              <a:t> полка под Севастополем. </a:t>
            </a:r>
          </a:p>
        </p:txBody>
      </p:sp>
      <p:pic>
        <p:nvPicPr>
          <p:cNvPr id="8" name="Рисунок 7" descr="Командир 25-й стрелковой дивизии генерал-майор Трофим Калинович Коломиец (1894 — 1971) снимает пробу обеда на полевой кухне 1-го стрелкового батальона 54-го Разинского полка под Севастополем. В морской форме — разведчик П. Звонарев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2060848"/>
            <a:ext cx="5940425" cy="360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Выдача горячей пищи на советской полевой кухне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1124744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аздача горячей пищи полевой кухней гвардейского казачьего подразделения РККА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1787" y="1498362"/>
            <a:ext cx="5940425" cy="3861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619672" y="1268760"/>
            <a:ext cx="6336704" cy="90789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Женщины-партизанки готовят обед для Черниговского партизанского отряда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Женщины-партизанки готовят обед для Черниговского партизанского отряда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700808"/>
            <a:ext cx="3042220" cy="372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87624" y="1135197"/>
            <a:ext cx="6336704" cy="1031003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/>
              <a:t>Портрет советского автоматчика сержанта Я.П. Аникина с пищевым термосом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Портрет советского автоматчика сержанта Я.П. Аникина с пищевым термосом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916832"/>
            <a:ext cx="5940425" cy="38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87624" y="1135197"/>
            <a:ext cx="6336704" cy="1031003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/>
              <a:t>Советские бойцы у полевой кухни раздают пищу жителям Берлина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оветские бойцы у полевой кухни раздают пищу жителям Берлина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844824"/>
            <a:ext cx="5940425" cy="381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87624" y="1135196"/>
            <a:ext cx="6336704" cy="1031003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/>
              <a:t>Красноармейцы с помощью полевой кухни раздают пищу жителям Берлина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Красноармейцы с помощью полевой кухни раздают пищу жителям Берлина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844824"/>
            <a:ext cx="5940425" cy="393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Georgia" pitchFamily="18" charset="0"/>
              </a:rPr>
              <a:t>Повара на войне были на вес золота, в 1943 году правительство учредило нагрудные знаки «Отличный повар» и «Пекарь». По указу президиума Верховного Совета СССР их получили 33 тысячи поваров.</a:t>
            </a:r>
          </a:p>
          <a:p>
            <a:endParaRPr lang="ru-RU" dirty="0"/>
          </a:p>
        </p:txBody>
      </p:sp>
      <p:pic>
        <p:nvPicPr>
          <p:cNvPr id="6" name="Picture 2" descr="https://i.mycdn.me/image?id=836425030035&amp;t=3&amp;plc=WEB&amp;tkn=*S1d3aCyGCWKjQ6Vt7zTGvbMMbY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149080"/>
            <a:ext cx="1413816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err="1" smtClean="0">
                <a:solidFill>
                  <a:srgbClr val="C00000"/>
                </a:solidFill>
                <a:latin typeface="Georgia" pitchFamily="18" charset="0"/>
              </a:rPr>
              <a:t>Война-войной</a:t>
            </a:r>
            <a:r>
              <a:rPr lang="ru-RU" sz="6600" dirty="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ru-RU" sz="6600" dirty="0" err="1" smtClean="0">
                <a:solidFill>
                  <a:srgbClr val="C00000"/>
                </a:solidFill>
                <a:latin typeface="Georgia" pitchFamily="18" charset="0"/>
              </a:rPr>
              <a:t>обед-по</a:t>
            </a:r>
            <a:r>
              <a:rPr lang="ru-RU" sz="6600" dirty="0" smtClean="0">
                <a:solidFill>
                  <a:srgbClr val="C00000"/>
                </a:solidFill>
                <a:latin typeface="Georgia" pitchFamily="18" charset="0"/>
              </a:rPr>
              <a:t> расписанию!</a:t>
            </a:r>
            <a:endParaRPr lang="ru-RU" sz="66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87624" y="1412196"/>
            <a:ext cx="6336704" cy="47700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Солдаты советской 159-ой стрелковой дивизии (3-го формирования) за обедом в период боев с японской армией. Слева направо: Н. Семенов, А. Петренко, С. Пименов. Авторское название фотографии «Обед после боя»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1787" y="1567667"/>
            <a:ext cx="5940425" cy="372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latin typeface="Georgia" pitchFamily="18" charset="0"/>
              </a:rPr>
              <a:t>Тарбагатайский</a:t>
            </a:r>
            <a:r>
              <a:rPr lang="ru-RU" dirty="0" smtClean="0">
                <a:latin typeface="Georgia" pitchFamily="18" charset="0"/>
              </a:rPr>
              <a:t> филиал ГБПОУ «</a:t>
            </a:r>
            <a:r>
              <a:rPr lang="ru-RU" dirty="0" err="1" smtClean="0">
                <a:latin typeface="Georgia" pitchFamily="18" charset="0"/>
              </a:rPr>
              <a:t>БКТиС</a:t>
            </a:r>
            <a:r>
              <a:rPr lang="ru-RU" dirty="0" smtClean="0">
                <a:latin typeface="Georgia" pitchFamily="18" charset="0"/>
              </a:rPr>
              <a:t>» с благодарностью вспоминает    военных поваров – настоящих солдат и героев Великой Отечественной войны 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87624" y="1412196"/>
            <a:ext cx="6336704" cy="47700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Военные корреспонденты Константин Михайлович Симонов (28.11.1915 — 28.08.1979) и Алексей Александрович Сурков (13.10.1899 — 14.06.1983) во время фронтового обеда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196752"/>
            <a:ext cx="5940425" cy="449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87624" y="1412196"/>
            <a:ext cx="6336704" cy="47700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Начальник штаба украинского партизанского движения генерал-майор Тимофей Амвросиевич Строкач (1903—1963) за обедом с командирами Ровенских партизанских соединений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1787" y="1379553"/>
            <a:ext cx="5940425" cy="409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C00000"/>
                </a:solidFill>
                <a:latin typeface="Georgia" pitchFamily="18" charset="0"/>
              </a:rPr>
              <a:t>Повара- герои войны!</a:t>
            </a: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996952"/>
            <a:ext cx="7772400" cy="147002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Georgia" pitchFamily="18" charset="0"/>
              </a:rPr>
              <a:t>Даже на этом фоне вступающий в бой кашевар выглядит белой вороной.   Тем не менее и повар мог порой дать бой врагу и заслужить высшие награды. Так, в годы Великой Отечественной звание Героя Советского Союза заслужили повара старшина Иван Фёдорович </a:t>
            </a:r>
            <a:r>
              <a:rPr lang="ru-RU" sz="2000" dirty="0" smtClean="0">
                <a:latin typeface="Georgia" pitchFamily="18" charset="0"/>
              </a:rPr>
              <a:t>Немков, </a:t>
            </a:r>
            <a:r>
              <a:rPr lang="ru-RU" sz="2000" dirty="0">
                <a:latin typeface="Georgia" pitchFamily="18" charset="0"/>
              </a:rPr>
              <a:t>красноармеец Иван Павлович </a:t>
            </a:r>
            <a:r>
              <a:rPr lang="ru-RU" sz="2000" dirty="0" smtClean="0">
                <a:latin typeface="Georgia" pitchFamily="18" charset="0"/>
              </a:rPr>
              <a:t>Середа. Простой </a:t>
            </a:r>
            <a:r>
              <a:rPr lang="ru-RU" sz="2000" dirty="0">
                <a:latin typeface="Georgia" pitchFamily="18" charset="0"/>
              </a:rPr>
              <a:t>повар смог стать Героем!</a:t>
            </a:r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996952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http://www.krskstate.ru/dat/Image/0/nasledie/nemko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628800"/>
            <a:ext cx="1801177" cy="2771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15816" y="2046908"/>
            <a:ext cx="5724128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Родился Иван Немков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26 мая"/>
              </a:rPr>
              <a:t>26 мая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1917 год"/>
              </a:rPr>
              <a:t>1917 года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деревне </a:t>
            </a:r>
            <a:r>
              <a:rPr kumimoji="0" lang="ru-RU" sz="10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Курганчики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ныне </a:t>
            </a:r>
            <a:r>
              <a:rPr kumimoji="0" lang="ru-RU" sz="10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Курагинского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 Красноярского края, в семье крестьянина. По национальности русский. После окончания начальной школы работал плотником в колхозе.</a:t>
            </a:r>
            <a:endParaRPr kumimoji="0" lang="ru-RU" sz="6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1936 год"/>
              </a:rPr>
              <a:t>1936 году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 призван в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 tooltip="Рабоче-Крестьянская Красная Армия"/>
              </a:rPr>
              <a:t>Красную Армию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отправлен для несения службы в пограничные районы на Дальнем Востоке. С началом войны был переброшен в районы боевых действий.</a:t>
            </a:r>
            <a:endParaRPr kumimoji="0" lang="ru-RU" sz="6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Старшина Немков с 1941 года служил поваром в роте. Отличался умением выбирать и тщательно замаскировать место для своей кухни. Отличился в боях на территории Кировоградской области осенью 1943 года.</a:t>
            </a:r>
            <a:endParaRPr kumimoji="0" lang="ru-RU" sz="6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 tooltip="7 октября"/>
              </a:rPr>
              <a:t>7 октября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 tooltip="1943 год"/>
              </a:rPr>
              <a:t>1943 года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районе села </a:t>
            </a:r>
            <a:r>
              <a:rPr kumimoji="0" lang="ru-RU" sz="10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Куцеволовка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10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 tooltip="Онуфриевский район"/>
              </a:rPr>
              <a:t>Онуфриевский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  <a:hlinkClick r:id="rId10" tooltip="Онуфриевский район"/>
              </a:rPr>
              <a:t> 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 tooltip="Онуфриевский район"/>
              </a:rPr>
              <a:t>район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 tooltip="Кировоградская область"/>
              </a:rPr>
              <a:t>Кировоградская область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гвардии старшина Немков во время приготовления пищи подвергся контратаке со стороны противника. В село неожиданно ворвались фашисты. Повар принял бой. Гранатами он уничтожил пять гитлеровцев, пытавшихся его окружить. Следующих трёх фашистов Немков скосил длинной очередью из автомата. Патроны были на исходе, в этом момент он увидел на подходе ещё десятка два фашистов. Иван Немков по-пластунски подобрался к убитым им немцам и взял ручной пулемёт с полным диском патронов и до подхода гвардейцев сдерживал врага</a:t>
            </a:r>
            <a:r>
              <a:rPr kumimoji="0" lang="ru-RU" sz="500" b="0" i="0" strike="noStrike" cap="none" normalizeH="0" baseline="3000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2"/>
              </a:rPr>
              <a:t>[2]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боях лично уничтожил до 20 гитлеровцев.</a:t>
            </a:r>
            <a:endParaRPr kumimoji="0" lang="ru-RU" sz="6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 войны был демобилизован. В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3" tooltip="1953 год"/>
              </a:rPr>
              <a:t>1953 году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вступил в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4" tooltip="КПСС"/>
              </a:rPr>
              <a:t>КПСС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Жил и работал в городе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5" tooltip="Таштагол"/>
              </a:rPr>
              <a:t>Таштагол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затем переехал в город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6" tooltip="Новокузнецк"/>
              </a:rPr>
              <a:t>Новокузнецк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7" tooltip="Кемеровская область"/>
              </a:rPr>
              <a:t>Кемеровской области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Скончался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 tooltip="7 октября"/>
              </a:rPr>
              <a:t>7 октября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8" tooltip="1970 год"/>
              </a:rPr>
              <a:t>1970 года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996952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15816" y="1407548"/>
            <a:ext cx="57241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/>
              <a:t>Иван </a:t>
            </a:r>
            <a:r>
              <a:rPr lang="ru-RU" sz="1600" b="1" dirty="0" err="1"/>
              <a:t>Па́влович</a:t>
            </a:r>
            <a:r>
              <a:rPr lang="ru-RU" sz="1600" b="1" dirty="0"/>
              <a:t> Середа́</a:t>
            </a:r>
            <a:r>
              <a:rPr lang="ru-RU" sz="1600" dirty="0"/>
              <a:t> (1919—1950) — советский офицер, участник </a:t>
            </a:r>
            <a:r>
              <a:rPr lang="ru-RU" sz="1600" dirty="0">
                <a:hlinkClick r:id="rId3" tooltip="Великая Отечественная война"/>
              </a:rPr>
              <a:t>Великой Отечественной войны</a:t>
            </a:r>
            <a:r>
              <a:rPr lang="ru-RU" sz="1600" dirty="0"/>
              <a:t>, </a:t>
            </a:r>
            <a:r>
              <a:rPr lang="ru-RU" sz="1600" dirty="0">
                <a:hlinkClick r:id="rId4" tooltip="Герой Советского Союза"/>
              </a:rPr>
              <a:t>Герой Советского Союза</a:t>
            </a:r>
            <a:r>
              <a:rPr lang="ru-RU" sz="1600" dirty="0"/>
              <a:t> (1941). </a:t>
            </a:r>
            <a:r>
              <a:rPr lang="ru-RU" sz="1600" dirty="0">
                <a:hlinkClick r:id="rId5" tooltip="Советская гвардия"/>
              </a:rPr>
              <a:t>Гвардии</a:t>
            </a:r>
            <a:r>
              <a:rPr lang="ru-RU" sz="1600" dirty="0"/>
              <a:t> </a:t>
            </a:r>
            <a:r>
              <a:rPr lang="ru-RU" sz="1600" dirty="0">
                <a:hlinkClick r:id="rId6" tooltip="Старший лейтенант"/>
              </a:rPr>
              <a:t>старший лейтенант</a:t>
            </a:r>
            <a:r>
              <a:rPr lang="ru-RU" sz="1600" dirty="0"/>
              <a:t> </a:t>
            </a:r>
            <a:r>
              <a:rPr lang="ru-RU" sz="1600" dirty="0">
                <a:hlinkClick r:id="rId7" tooltip="Рабоче-крестьянская Красная армия"/>
              </a:rPr>
              <a:t>Рабоче-крестьянской Красной армии</a:t>
            </a:r>
            <a:r>
              <a:rPr lang="ru-RU" sz="1600" dirty="0"/>
              <a:t>.</a:t>
            </a:r>
          </a:p>
          <a:p>
            <a:r>
              <a:rPr lang="ru-RU" sz="1600" dirty="0"/>
              <a:t>В августе 1941 года повар 91-го танкового полка </a:t>
            </a:r>
            <a:r>
              <a:rPr lang="ru-RU" sz="1600" dirty="0">
                <a:hlinkClick r:id="rId8" tooltip="46-я танковая дивизия (СССР)"/>
              </a:rPr>
              <a:t>46-й танковой дивизии</a:t>
            </a:r>
            <a:r>
              <a:rPr lang="ru-RU" sz="1600" dirty="0"/>
              <a:t> </a:t>
            </a:r>
            <a:r>
              <a:rPr lang="ru-RU" sz="1600" dirty="0">
                <a:hlinkClick r:id="rId9" tooltip="21-й механизированный корпус"/>
              </a:rPr>
              <a:t>21-го механизированного корпуса</a:t>
            </a:r>
            <a:r>
              <a:rPr lang="ru-RU" sz="1600" dirty="0"/>
              <a:t> </a:t>
            </a:r>
            <a:r>
              <a:rPr lang="ru-RU" sz="1600" dirty="0">
                <a:hlinkClick r:id="rId10" tooltip="Красноармеец"/>
              </a:rPr>
              <a:t>красноармеец</a:t>
            </a:r>
            <a:r>
              <a:rPr lang="ru-RU" sz="1600" dirty="0"/>
              <a:t> И. П. Середа особо отличился в районе </a:t>
            </a:r>
            <a:r>
              <a:rPr lang="ru-RU" sz="1600" dirty="0">
                <a:hlinkClick r:id="rId11" tooltip="Даугавпилс"/>
              </a:rPr>
              <a:t>Даугавпилса</a:t>
            </a:r>
            <a:r>
              <a:rPr lang="ru-RU" sz="1600" dirty="0"/>
              <a:t> (ныне </a:t>
            </a:r>
            <a:r>
              <a:rPr lang="ru-RU" sz="1600" dirty="0">
                <a:hlinkClick r:id="rId12" tooltip="Латвия"/>
              </a:rPr>
              <a:t>Латвия</a:t>
            </a:r>
            <a:r>
              <a:rPr lang="ru-RU" sz="1600" dirty="0"/>
              <a:t>). Будучи вооружён только </a:t>
            </a:r>
            <a:r>
              <a:rPr lang="ru-RU" sz="1600" dirty="0">
                <a:hlinkClick r:id="rId13" tooltip="Винтовка"/>
              </a:rPr>
              <a:t>винтовкой</a:t>
            </a:r>
            <a:r>
              <a:rPr lang="ru-RU" sz="1600" dirty="0"/>
              <a:t> и </a:t>
            </a:r>
            <a:r>
              <a:rPr lang="ru-RU" sz="1600" dirty="0">
                <a:hlinkClick r:id="rId14" tooltip="Топор"/>
              </a:rPr>
              <a:t>топором</a:t>
            </a:r>
            <a:r>
              <a:rPr lang="ru-RU" sz="1600" dirty="0"/>
              <a:t>, он обезоружил подъехавший к советской полевой кухне немецкий танк и взял в плен четырёх танкистов.</a:t>
            </a:r>
          </a:p>
          <a:p>
            <a:r>
              <a:rPr lang="ru-RU" sz="1600" dirty="0"/>
              <a:t>После увольнения в запас в </a:t>
            </a:r>
            <a:r>
              <a:rPr lang="ru-RU" sz="1600" dirty="0">
                <a:hlinkClick r:id="rId15" tooltip="1945 год"/>
              </a:rPr>
              <a:t>1945 году</a:t>
            </a:r>
            <a:r>
              <a:rPr lang="ru-RU" sz="1600" dirty="0"/>
              <a:t> жил в селе Александровка Донецкой области и работал председателем сельского совета.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971600" y="1772816"/>
            <a:ext cx="1714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3861048"/>
            <a:ext cx="7772400" cy="1470025"/>
          </a:xfrm>
        </p:spPr>
        <p:txBody>
          <a:bodyPr>
            <a:noAutofit/>
          </a:bodyPr>
          <a:lstStyle/>
          <a:p>
            <a:pPr fontAlgn="base"/>
            <a:r>
              <a:rPr lang="ru-RU" sz="2000" dirty="0"/>
              <a:t>Вечером 5 августа 1941 года в своей сводке </a:t>
            </a:r>
            <a:r>
              <a:rPr lang="ru-RU" sz="2000" dirty="0" err="1"/>
              <a:t>Совинформбюро</a:t>
            </a:r>
            <a:r>
              <a:rPr lang="ru-RU" sz="2000" dirty="0"/>
              <a:t> в числе прочих передало сообщение следующего содержания:</a:t>
            </a:r>
            <a:br>
              <a:rPr lang="ru-RU" sz="2000" dirty="0"/>
            </a:br>
            <a:r>
              <a:rPr lang="ru-RU" sz="2000" i="1" dirty="0"/>
              <a:t>«Командование Н-ского полка объявило благодарность младшему сержанту старшему повару Иконникову и красноармейцу повару Зинину за хорошее обеспечение бойцов горячей пищей в боевых условиях и за личную отвагу и мужество. Младший сержант тов. Иконников так организовал работу походных кухонь, что бойцы на передовых позициях всегда вовремя получают вкусную пищу. В ночь на 1 августа недалеко от расположения кухонь противник сбросил парашютный десант. Бойцы-повара выдержали атаку парашютистов до подхода нашей части. Тов. Иконников и красноармеец-повар Зинин в рукопашном бою закололи четырёх диверсантов».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115616" y="3789040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3429000"/>
            <a:ext cx="7772400" cy="1470025"/>
          </a:xfrm>
        </p:spPr>
        <p:txBody>
          <a:bodyPr>
            <a:noAutofit/>
          </a:bodyPr>
          <a:lstStyle/>
          <a:p>
            <a:pPr fontAlgn="base"/>
            <a:r>
              <a:rPr lang="ru-RU" sz="1400" dirty="0"/>
              <a:t/>
            </a:r>
            <a:br>
              <a:rPr lang="ru-RU" sz="1400" dirty="0"/>
            </a:br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​ - Весёлые картинки Warspot: бравые повара | Warspot.ru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052736"/>
            <a:ext cx="4686300" cy="230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​ - Весёлые картинки Warspot: бравые повара | Warspot.ru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3429000"/>
            <a:ext cx="5508377" cy="230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996952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Наши земляки – военные повара, тоже прославились на полях Великой Отечественной войны</a:t>
            </a:r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996952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dirty="0"/>
              <a:t/>
            </a:r>
            <a:br>
              <a:rPr lang="ru-RU" sz="8800" dirty="0"/>
            </a:br>
            <a:endParaRPr lang="ru-RU" sz="8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51520" y="4941168"/>
            <a:ext cx="2520280" cy="36004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15816" y="974773"/>
            <a:ext cx="572412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200" dirty="0" smtClean="0"/>
              <a:t>Родился</a:t>
            </a:r>
            <a:r>
              <a:rPr lang="ru-RU" sz="1200" dirty="0"/>
              <a:t> 15 </a:t>
            </a:r>
            <a:r>
              <a:rPr lang="ru-RU" sz="1200" dirty="0">
                <a:hlinkClick r:id="rId4" tooltip="28 июня"/>
              </a:rPr>
              <a:t>(28) июня</a:t>
            </a:r>
            <a:r>
              <a:rPr lang="ru-RU" sz="1200" dirty="0"/>
              <a:t> </a:t>
            </a:r>
            <a:r>
              <a:rPr lang="ru-RU" sz="1200" dirty="0">
                <a:hlinkClick r:id="rId5" tooltip="1910 год"/>
              </a:rPr>
              <a:t>1910 года</a:t>
            </a:r>
            <a:r>
              <a:rPr lang="ru-RU" sz="1200" dirty="0"/>
              <a:t> в селе </a:t>
            </a:r>
            <a:r>
              <a:rPr lang="ru-RU" sz="1200" dirty="0" err="1">
                <a:hlinkClick r:id="rId6" tooltip="Мухор-Тала"/>
              </a:rPr>
              <a:t>Мухор-Тала</a:t>
            </a:r>
            <a:r>
              <a:rPr lang="ru-RU" sz="1200" dirty="0"/>
              <a:t>, ныне </a:t>
            </a:r>
            <a:r>
              <a:rPr lang="ru-RU" sz="1200" dirty="0" err="1">
                <a:hlinkClick r:id="rId7" tooltip="Заиграевский район"/>
              </a:rPr>
              <a:t>Заиграевского</a:t>
            </a:r>
            <a:r>
              <a:rPr lang="ru-RU" sz="1200" dirty="0">
                <a:hlinkClick r:id="rId7" tooltip="Заиграевский район"/>
              </a:rPr>
              <a:t> района</a:t>
            </a:r>
            <a:r>
              <a:rPr lang="ru-RU" sz="1200" dirty="0"/>
              <a:t> </a:t>
            </a:r>
            <a:r>
              <a:rPr lang="ru-RU" sz="1200" dirty="0">
                <a:hlinkClick r:id="rId8" tooltip="Бурятия"/>
              </a:rPr>
              <a:t>Бурятии</a:t>
            </a:r>
            <a:r>
              <a:rPr lang="ru-RU" sz="1200" dirty="0"/>
              <a:t>, в семье </a:t>
            </a:r>
            <a:r>
              <a:rPr lang="ru-RU" sz="1200" dirty="0">
                <a:hlinkClick r:id="rId9" tooltip="Крестьянин"/>
              </a:rPr>
              <a:t>крестьянина</a:t>
            </a:r>
            <a:r>
              <a:rPr lang="ru-RU" sz="1200" dirty="0"/>
              <a:t>-бедняка. </a:t>
            </a:r>
            <a:r>
              <a:rPr lang="ru-RU" sz="1200" dirty="0">
                <a:hlinkClick r:id="rId10" tooltip="Русские"/>
              </a:rPr>
              <a:t>Русский</a:t>
            </a:r>
            <a:r>
              <a:rPr lang="ru-RU" sz="1200" dirty="0"/>
              <a:t>.</a:t>
            </a:r>
          </a:p>
          <a:p>
            <a:r>
              <a:rPr lang="ru-RU" sz="1200" dirty="0" smtClean="0"/>
              <a:t>Одним </a:t>
            </a:r>
            <a:r>
              <a:rPr lang="ru-RU" sz="1200" dirty="0"/>
              <a:t>из первых вступил в 1931 году в </a:t>
            </a:r>
            <a:r>
              <a:rPr lang="ru-RU" sz="1200" dirty="0">
                <a:hlinkClick r:id="rId11" tooltip="Колхоз"/>
              </a:rPr>
              <a:t>колхоз</a:t>
            </a:r>
            <a:r>
              <a:rPr lang="ru-RU" sz="1200" dirty="0"/>
              <a:t>, трудился </a:t>
            </a:r>
            <a:r>
              <a:rPr lang="ru-RU" sz="1200" dirty="0">
                <a:hlinkClick r:id="rId12" tooltip="Табун"/>
              </a:rPr>
              <a:t>табунщиком</a:t>
            </a:r>
            <a:r>
              <a:rPr lang="ru-RU" sz="1200" dirty="0"/>
              <a:t>, </a:t>
            </a:r>
            <a:r>
              <a:rPr lang="ru-RU" sz="1200" dirty="0">
                <a:hlinkClick r:id="rId13" tooltip="Чабан"/>
              </a:rPr>
              <a:t>чабаном</a:t>
            </a:r>
            <a:r>
              <a:rPr lang="ru-RU" sz="1200" dirty="0"/>
              <a:t>.</a:t>
            </a:r>
          </a:p>
          <a:p>
            <a:r>
              <a:rPr lang="ru-RU" sz="1200" dirty="0"/>
              <a:t>Участник </a:t>
            </a:r>
            <a:r>
              <a:rPr lang="ru-RU" sz="1200" dirty="0">
                <a:hlinkClick r:id="rId14" tooltip="Бои на Халхин-Голе"/>
              </a:rPr>
              <a:t>боёв на реке Халхин-Гол</a:t>
            </a:r>
            <a:r>
              <a:rPr lang="ru-RU" sz="1200" dirty="0"/>
              <a:t> в 1939 году. Перед войной работал на мясокомбинате в столице Бурятии — городе Улан-Удэ.</a:t>
            </a:r>
          </a:p>
          <a:p>
            <a:r>
              <a:rPr lang="ru-RU" sz="1200" dirty="0"/>
              <a:t>В сентябре 1941 года снова призван в </a:t>
            </a:r>
            <a:r>
              <a:rPr lang="ru-RU" sz="1200" dirty="0">
                <a:hlinkClick r:id="rId15" tooltip="Рабоче-крестьянская Красная армия"/>
              </a:rPr>
              <a:t>Красную Армию</a:t>
            </a:r>
            <a:r>
              <a:rPr lang="ru-RU" sz="1200" dirty="0"/>
              <a:t>. Участник </a:t>
            </a:r>
            <a:r>
              <a:rPr lang="ru-RU" sz="1200" dirty="0">
                <a:hlinkClick r:id="rId16" tooltip="Великая Отечественная война"/>
              </a:rPr>
              <a:t>Великой Отечественной войны</a:t>
            </a:r>
            <a:r>
              <a:rPr lang="ru-RU" sz="1200" dirty="0"/>
              <a:t> с октября 1941 года. Начал службу с должности повара в стрелковом батальоне на Западном фронте. Весной 1942 г. по собственной просьбе переведён в снайперы как бывший охотник.</a:t>
            </a:r>
          </a:p>
          <a:p>
            <a:r>
              <a:rPr lang="ru-RU" sz="1200" dirty="0"/>
              <a:t>За короткий срок из личной винтовки уничтожил 4 гитлеровцев, сказалась охотничья закалка. По его инициативе в дивизии, в которой он служил, широко развернулось снайперское движение. К сентябрю 1942 года на его личном счету было уже 86 уничтоженных солдат противника.  В октябре счёт снайпера Афанасьева перевалил за 100 и он был награждён </a:t>
            </a:r>
            <a:r>
              <a:rPr lang="ru-RU" sz="1200" dirty="0">
                <a:hlinkClick r:id="rId17" tooltip="Орден Красного Знамени"/>
              </a:rPr>
              <a:t>орденом Красного Знамени</a:t>
            </a:r>
            <a:r>
              <a:rPr lang="ru-RU" sz="1200" baseline="30000" dirty="0">
                <a:hlinkClick r:id="rId18"/>
              </a:rPr>
              <a:t>[2]</a:t>
            </a:r>
            <a:r>
              <a:rPr lang="ru-RU" sz="1200" dirty="0"/>
              <a:t>. В декабре 1942 года Афанасьеву, как зачинателю снайперского движения, глава правительства Монголии маршал </a:t>
            </a:r>
            <a:r>
              <a:rPr lang="ru-RU" sz="1200" dirty="0" err="1">
                <a:hlinkClick r:id="rId19" tooltip="Чойбалсан"/>
              </a:rPr>
              <a:t>Чойбалсан</a:t>
            </a:r>
            <a:r>
              <a:rPr lang="ru-RU" sz="1200" dirty="0"/>
              <a:t> вручил </a:t>
            </a:r>
            <a:r>
              <a:rPr lang="ru-RU" sz="1200" dirty="0">
                <a:hlinkClick r:id="rId20" tooltip="Орден Полярной Звезды (Монголия)"/>
              </a:rPr>
              <a:t>орден «Полярная Звезда»</a:t>
            </a:r>
            <a:r>
              <a:rPr lang="ru-RU" sz="1200" dirty="0"/>
              <a:t>. К весне 1944 года старший сержант Никифор Афанасьев обучил снайперскому делу многих воинов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Несколько месяцев провёл в госпиталях и на фронт больше не вернулся. Был направлен в распоряжение </a:t>
            </a:r>
            <a:r>
              <a:rPr lang="ru-RU" sz="1200" dirty="0">
                <a:hlinkClick r:id="rId21" tooltip="Забайкальский фронт"/>
              </a:rPr>
              <a:t>Забайкальского фронта</a:t>
            </a:r>
            <a:r>
              <a:rPr lang="ru-RU" sz="1200" dirty="0"/>
              <a:t> обучать снайперскому делу бойцов-дальневосточников. Здесь узнал о высокой награде.</a:t>
            </a:r>
          </a:p>
          <a:p>
            <a:r>
              <a:rPr lang="ru-RU" sz="1200" dirty="0"/>
              <a:t>Указом </a:t>
            </a:r>
            <a:r>
              <a:rPr lang="ru-RU" sz="1200" dirty="0">
                <a:hlinkClick r:id="rId22" tooltip="Президиум Верховного Совета СССР"/>
              </a:rPr>
              <a:t>Президиума Верховного Совета СССР</a:t>
            </a:r>
            <a:r>
              <a:rPr lang="ru-RU" sz="1200" dirty="0"/>
              <a:t> от 3 июня 1944 года за образцовое </a:t>
            </a:r>
            <a:r>
              <a:rPr lang="ru-RU" sz="1200" dirty="0" smtClean="0"/>
              <a:t>выполнение заданий </a:t>
            </a:r>
            <a:r>
              <a:rPr lang="ru-RU" sz="1200" dirty="0"/>
              <a:t>командования на фронте борьбы с немецко-фашистскими захватчиками и проявленные при этом мужество и </a:t>
            </a:r>
            <a:r>
              <a:rPr lang="ru-RU" sz="1200" dirty="0" smtClean="0"/>
              <a:t>героизм</a:t>
            </a:r>
            <a:r>
              <a:rPr lang="ru-RU" sz="1200" dirty="0"/>
              <a:t>, старшему сержанту Афанасьеву Никифору </a:t>
            </a:r>
            <a:r>
              <a:rPr lang="ru-RU" sz="1200" dirty="0" err="1"/>
              <a:t>Самсоновичу</a:t>
            </a:r>
            <a:r>
              <a:rPr lang="ru-RU" sz="1200" dirty="0"/>
              <a:t> присвоено звание </a:t>
            </a:r>
            <a:r>
              <a:rPr lang="ru-RU" sz="1200" dirty="0">
                <a:hlinkClick r:id="rId23" tooltip="Герой Советского Союза"/>
              </a:rPr>
              <a:t>Героя Советского Союза</a:t>
            </a:r>
            <a:r>
              <a:rPr lang="ru-RU" sz="1200" dirty="0"/>
              <a:t> с вручением </a:t>
            </a:r>
            <a:r>
              <a:rPr lang="ru-RU" sz="1200" dirty="0">
                <a:hlinkClick r:id="rId24" tooltip="Орден Ленина"/>
              </a:rPr>
              <a:t>ордена Ленина</a:t>
            </a:r>
            <a:r>
              <a:rPr lang="ru-RU" sz="1200" dirty="0"/>
              <a:t> и </a:t>
            </a:r>
            <a:r>
              <a:rPr lang="ru-RU" sz="1200" dirty="0">
                <a:hlinkClick r:id="rId25" tooltip="Медаль «Золотая Звезда» (СССР)"/>
              </a:rPr>
              <a:t>медали «Золотая Звезда»</a:t>
            </a:r>
            <a:endParaRPr lang="ru-RU" sz="1200" dirty="0"/>
          </a:p>
          <a:p>
            <a:endParaRPr lang="ru-RU" sz="1600" dirty="0"/>
          </a:p>
        </p:txBody>
      </p:sp>
      <p:pic>
        <p:nvPicPr>
          <p:cNvPr id="7" name="Рисунок 6" descr="Афанасьев Никифор.jpg">
            <a:hlinkClick r:id="rId26"/>
          </p:cNvPr>
          <p:cNvPicPr/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323528" y="1196752"/>
            <a:ext cx="23812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4653136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Афанасьев Никифор 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sz="1400" b="1" dirty="0" err="1" smtClean="0"/>
              <a:t>Самсонович</a:t>
            </a:r>
            <a:endParaRPr lang="ru-RU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овар на войне важнее генерала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340768"/>
            <a:ext cx="648072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Рецепты фронтовой кухни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07704" y="1484784"/>
            <a:ext cx="6840760" cy="452596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Фронтовой кулеш</a:t>
            </a:r>
          </a:p>
          <a:p>
            <a:pPr>
              <a:buNone/>
            </a:pPr>
            <a:r>
              <a:rPr lang="ru-RU" dirty="0"/>
              <a:t>Популярную похлебку во время войны готовили из говядины с косточкой, свинины или тушенки. Рецепт отлично подойдет для приготовления на даче или в походе на открытом огне.</a:t>
            </a:r>
          </a:p>
          <a:p>
            <a:pPr>
              <a:buNone/>
            </a:pPr>
            <a:r>
              <a:rPr lang="ru-RU" b="1" dirty="0"/>
              <a:t>Следуй шагам, и у тебя получится настоящий фронтовой кулеш:</a:t>
            </a:r>
            <a:endParaRPr lang="ru-RU" dirty="0"/>
          </a:p>
          <a:p>
            <a:pPr lvl="0">
              <a:buNone/>
            </a:pPr>
            <a:r>
              <a:rPr lang="ru-RU" dirty="0"/>
              <a:t>Возьми 300 г говядины или свинины на кости, можно заменить тушенкой. Кость отдели от мяса и отвари в 2 л воды в течение 15 минут.</a:t>
            </a:r>
          </a:p>
          <a:p>
            <a:pPr lvl="0">
              <a:buNone/>
            </a:pPr>
            <a:r>
              <a:rPr lang="ru-RU" dirty="0"/>
              <a:t>Добавь 200-300 г пшена и провари до готовности супа.</a:t>
            </a:r>
          </a:p>
          <a:p>
            <a:pPr lvl="0">
              <a:buNone/>
            </a:pPr>
            <a:r>
              <a:rPr lang="ru-RU" dirty="0"/>
              <a:t>Положи 3-4 нарезанных картофелины, а пока они варятся, нарежь мелко лук и обжарь с мясом отдельно.</a:t>
            </a:r>
          </a:p>
          <a:p>
            <a:pPr>
              <a:buNone/>
            </a:pPr>
            <a:r>
              <a:rPr lang="ru-RU" dirty="0"/>
              <a:t>Смешай все компоненты и вари их до готовности 10-20 минут. В военное время специи не использовались, но для аромата можно добавить черный перец и лавровый лист.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Рецепты фронтовой кухни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07704" y="1484784"/>
            <a:ext cx="6840760" cy="4525963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Морские макароны «Балтийские»</a:t>
            </a:r>
          </a:p>
          <a:p>
            <a:pPr>
              <a:buNone/>
            </a:pPr>
            <a:r>
              <a:rPr lang="ru-RU" b="1" dirty="0"/>
              <a:t>Этот рецепт во время Второй Мировой войны использовали в основном моряки:</a:t>
            </a:r>
            <a:endParaRPr lang="ru-RU" dirty="0"/>
          </a:p>
          <a:p>
            <a:pPr lvl="0">
              <a:buNone/>
            </a:pPr>
            <a:r>
              <a:rPr lang="ru-RU" dirty="0"/>
              <a:t>500 г макарон;</a:t>
            </a:r>
          </a:p>
          <a:p>
            <a:pPr lvl="0">
              <a:buNone/>
            </a:pPr>
            <a:r>
              <a:rPr lang="ru-RU" dirty="0"/>
              <a:t>500 г мяса на ребрышках;</a:t>
            </a:r>
          </a:p>
          <a:p>
            <a:pPr lvl="0">
              <a:buNone/>
            </a:pPr>
            <a:r>
              <a:rPr lang="ru-RU" dirty="0"/>
              <a:t>200 г репчатого лука.</a:t>
            </a:r>
          </a:p>
          <a:p>
            <a:pPr>
              <a:buNone/>
            </a:pPr>
            <a:r>
              <a:rPr lang="ru-RU" b="1" dirty="0"/>
              <a:t>Чтобы приготовить блюдо, тебе нужно потратить 20-30 минут без учета времени варки мяса:</a:t>
            </a:r>
            <a:endParaRPr lang="ru-RU" dirty="0"/>
          </a:p>
          <a:p>
            <a:pPr lvl="0">
              <a:buNone/>
            </a:pPr>
            <a:r>
              <a:rPr lang="ru-RU" dirty="0"/>
              <a:t>Сначала отвари целый кусок мяса, положив его в кипящую воду – так оно сохранит больше аромата и сочности.</a:t>
            </a:r>
          </a:p>
          <a:p>
            <a:pPr lvl="0">
              <a:buNone/>
            </a:pPr>
            <a:r>
              <a:rPr lang="ru-RU" dirty="0"/>
              <a:t>Нарежь его кубиками, а макароны отвари до готовности.</a:t>
            </a:r>
          </a:p>
          <a:p>
            <a:pPr lvl="0">
              <a:buNone/>
            </a:pPr>
            <a:r>
              <a:rPr lang="ru-RU" dirty="0"/>
              <a:t>Обжарь лук на сковородке, затем смешай все компоненты в кастрюле и добавь бульона.</a:t>
            </a:r>
          </a:p>
          <a:p>
            <a:pPr lvl="0">
              <a:buNone/>
            </a:pPr>
            <a:r>
              <a:rPr lang="ru-RU" dirty="0"/>
              <a:t>Поставь кастрюлю с блюдом в духовку на 20 минут при температуре 220 градусов.</a:t>
            </a:r>
          </a:p>
          <a:p>
            <a:pPr>
              <a:buNone/>
            </a:pPr>
            <a:r>
              <a:rPr lang="ru-RU" dirty="0"/>
              <a:t>На флот блюдо подавали с зеленью, но чаще всего – без нее.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Рецепты фронтовой кухни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07704" y="1484785"/>
            <a:ext cx="6840760" cy="424847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Похлебка тюря</a:t>
            </a:r>
          </a:p>
          <a:p>
            <a:pPr>
              <a:buNone/>
            </a:pPr>
            <a:r>
              <a:rPr lang="ru-RU" dirty="0" smtClean="0"/>
              <a:t>Во </a:t>
            </a:r>
            <a:r>
              <a:rPr lang="ru-RU" dirty="0"/>
              <a:t>время Великой Отечественной войны летом нередко готовили холодный суп, состоящий из кипяченой воды, половины луковицы, 1-2 кусочков черного хлеба и свежего огурца.</a:t>
            </a:r>
          </a:p>
          <a:p>
            <a:pPr>
              <a:buNone/>
            </a:pPr>
            <a:r>
              <a:rPr lang="ru-RU" b="1" dirty="0"/>
              <a:t>Также использовали малосольные огурчики:</a:t>
            </a:r>
            <a:endParaRPr lang="ru-RU" dirty="0"/>
          </a:p>
          <a:p>
            <a:pPr lvl="0">
              <a:buNone/>
            </a:pPr>
            <a:r>
              <a:rPr lang="ru-RU" dirty="0"/>
              <a:t>Налей воды в тарелку.</a:t>
            </a:r>
          </a:p>
          <a:p>
            <a:pPr lvl="0">
              <a:buNone/>
            </a:pPr>
            <a:r>
              <a:rPr lang="ru-RU" dirty="0"/>
              <a:t>Добавь 1-2 ст. л. растительного масла.</a:t>
            </a:r>
          </a:p>
          <a:p>
            <a:pPr lvl="0">
              <a:buNone/>
            </a:pPr>
            <a:r>
              <a:rPr lang="ru-RU" dirty="0"/>
              <a:t>Измельчи лук и засыпь в чашку, посоли.</a:t>
            </a:r>
          </a:p>
          <a:p>
            <a:pPr lvl="0">
              <a:buNone/>
            </a:pPr>
            <a:r>
              <a:rPr lang="ru-RU" dirty="0"/>
              <a:t>Огурец нарежь кубиками и добавь в воду.</a:t>
            </a:r>
          </a:p>
          <a:p>
            <a:pPr lvl="0">
              <a:buNone/>
            </a:pPr>
            <a:r>
              <a:rPr lang="ru-RU" dirty="0"/>
              <a:t>Сверху покроши черный хлеб.</a:t>
            </a:r>
          </a:p>
          <a:p>
            <a:pPr>
              <a:buNone/>
            </a:pPr>
            <a:r>
              <a:rPr lang="ru-RU" dirty="0"/>
              <a:t>Съедать тюрю нужно сразу же, чтобы она не размякла.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Рецепты фронтовой кухни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07704" y="1484785"/>
            <a:ext cx="6840760" cy="424847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400" b="1" dirty="0">
                <a:solidFill>
                  <a:srgbClr val="C00000"/>
                </a:solidFill>
              </a:rPr>
              <a:t>Рецепт </a:t>
            </a:r>
            <a:r>
              <a:rPr lang="ru-RU" sz="3400" b="1" dirty="0" err="1">
                <a:solidFill>
                  <a:srgbClr val="C00000"/>
                </a:solidFill>
              </a:rPr>
              <a:t>макаловки</a:t>
            </a:r>
            <a:endParaRPr lang="ru-RU" sz="3400" b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400" dirty="0"/>
              <a:t>Это блюдо ели на войне, макая в него хлеб. Отсюда и оригинальное название.</a:t>
            </a:r>
          </a:p>
          <a:p>
            <a:pPr>
              <a:buNone/>
            </a:pPr>
            <a:r>
              <a:rPr lang="ru-RU" sz="3400" b="1" dirty="0"/>
              <a:t>Для приготовления возьми: 20-30 г сала, 1-2 головки лука, 1-2 морковки, тушенку:</a:t>
            </a:r>
            <a:endParaRPr lang="ru-RU" sz="3400" dirty="0"/>
          </a:p>
          <a:p>
            <a:pPr lvl="0">
              <a:buNone/>
            </a:pPr>
            <a:r>
              <a:rPr lang="ru-RU" sz="3400" dirty="0"/>
              <a:t>Тушенку заморозь, затем открой и нарежь, добавь на сковороду к салу.</a:t>
            </a:r>
          </a:p>
          <a:p>
            <a:pPr lvl="0">
              <a:buNone/>
            </a:pPr>
            <a:r>
              <a:rPr lang="ru-RU" sz="3400" dirty="0"/>
              <a:t>Измельчи лук, положи его к тушенке и влей 2-3 ст. л. растительного масла.</a:t>
            </a:r>
          </a:p>
          <a:p>
            <a:pPr lvl="0">
              <a:buNone/>
            </a:pPr>
            <a:r>
              <a:rPr lang="ru-RU" sz="3400" dirty="0"/>
              <a:t>Нашинкуй морковь и добавь к мясу, обжаривай 5-10 минут до готовности. Затем влей немного воды.</a:t>
            </a:r>
          </a:p>
          <a:p>
            <a:pPr lvl="0">
              <a:buNone/>
            </a:pPr>
            <a:r>
              <a:rPr lang="ru-RU" sz="3400" dirty="0"/>
              <a:t>Туши еще 5-7 минут до получения консистенции, как у тушеного рагу, чтобы можно было макать хлеб.</a:t>
            </a:r>
          </a:p>
          <a:p>
            <a:pPr>
              <a:buNone/>
            </a:pPr>
            <a:r>
              <a:rPr lang="ru-RU" sz="3400" dirty="0"/>
              <a:t>Если блюдо получилось слишком густым – не беда, его можно накладывать на кусочки хлеба и есть, как бутерброды.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Рецепты фронтовой кухни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07704" y="1484784"/>
            <a:ext cx="6840760" cy="453650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600" b="1" dirty="0">
                <a:solidFill>
                  <a:srgbClr val="C00000"/>
                </a:solidFill>
              </a:rPr>
              <a:t>Фронтовые бутерброды</a:t>
            </a:r>
          </a:p>
          <a:p>
            <a:pPr>
              <a:buNone/>
            </a:pPr>
            <a:r>
              <a:rPr lang="ru-RU" sz="2600" dirty="0"/>
              <a:t>Особенно популярна закуска была весной, осенью и зимой, так как предотвращала заболевания.</a:t>
            </a:r>
          </a:p>
          <a:p>
            <a:pPr>
              <a:buNone/>
            </a:pPr>
            <a:r>
              <a:rPr lang="ru-RU" sz="2600" b="1" dirty="0"/>
              <a:t>Приготовить ее можно из следующих продуктов:</a:t>
            </a:r>
            <a:endParaRPr lang="ru-RU" sz="2600" dirty="0"/>
          </a:p>
          <a:p>
            <a:pPr lvl="0">
              <a:buNone/>
            </a:pPr>
            <a:r>
              <a:rPr lang="ru-RU" sz="2600" dirty="0"/>
              <a:t>черный или ржаной хлеб;</a:t>
            </a:r>
          </a:p>
          <a:p>
            <a:pPr lvl="0">
              <a:buNone/>
            </a:pPr>
            <a:r>
              <a:rPr lang="ru-RU" sz="2600" dirty="0"/>
              <a:t>300-400 г сала;</a:t>
            </a:r>
          </a:p>
          <a:p>
            <a:pPr lvl="0">
              <a:buNone/>
            </a:pPr>
            <a:r>
              <a:rPr lang="ru-RU" sz="2600" dirty="0"/>
              <a:t>небольшая луковица;</a:t>
            </a:r>
          </a:p>
          <a:p>
            <a:pPr lvl="0">
              <a:buNone/>
            </a:pPr>
            <a:r>
              <a:rPr lang="ru-RU" sz="2600" dirty="0"/>
              <a:t>5-6 зубчиков чеснока.</a:t>
            </a:r>
          </a:p>
          <a:p>
            <a:pPr>
              <a:buNone/>
            </a:pPr>
            <a:r>
              <a:rPr lang="ru-RU" sz="2600" b="1" dirty="0"/>
              <a:t>Бойцы с удовольствием закусывали ароматным хлебом пресные похлебки, сочетали его с тушенкой и рыбой:</a:t>
            </a:r>
            <a:endParaRPr lang="ru-RU" sz="2600" dirty="0"/>
          </a:p>
          <a:p>
            <a:pPr lvl="0">
              <a:buNone/>
            </a:pPr>
            <a:r>
              <a:rPr lang="ru-RU" sz="2600" dirty="0"/>
              <a:t>Лук мелко нарежь и смешай с выдавленным чесноком.</a:t>
            </a:r>
          </a:p>
          <a:p>
            <a:pPr lvl="0">
              <a:buNone/>
            </a:pPr>
            <a:r>
              <a:rPr lang="ru-RU" sz="2600" dirty="0"/>
              <a:t>Иссеки сало и смешай с пряностями, переложи в котелок, хорошо перемешай, чтобы получилась однородная масса.</a:t>
            </a:r>
          </a:p>
          <a:p>
            <a:pPr lvl="0">
              <a:buNone/>
            </a:pPr>
            <a:r>
              <a:rPr lang="ru-RU" sz="2600" dirty="0"/>
              <a:t>Намажь на черный или ржаной хлеб, белый здесь не подойдет.</a:t>
            </a:r>
          </a:p>
          <a:p>
            <a:pPr>
              <a:buNone/>
            </a:pPr>
            <a:r>
              <a:rPr lang="ru-RU" sz="2600" dirty="0"/>
              <a:t>Из этого количества ингредиентов получалась паста, которой хватало на обед или ужин 3-4 солдат.</a:t>
            </a:r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07704" y="1484784"/>
            <a:ext cx="6840760" cy="4536503"/>
          </a:xfrm>
        </p:spPr>
        <p:txBody>
          <a:bodyPr>
            <a:normAutofit/>
          </a:bodyPr>
          <a:lstStyle/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124744"/>
            <a:ext cx="6336704" cy="425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inal (2)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1700808"/>
            <a:ext cx="648072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8" y="112474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Советский солдат-повар полевой кухни Т.А. Кожухов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Войсковой повар советской полевой кухни выдает горячую пищу в населенном пункте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00808"/>
            <a:ext cx="46085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Повар на войне важнее генерал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340768"/>
            <a:ext cx="4770413" cy="441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Повар готовит еду на пищеблоке пункта медпомощи 1376 стрелкового полка в селе Верхний </a:t>
            </a:r>
            <a:r>
              <a:rPr lang="ru-RU" dirty="0" err="1" smtClean="0">
                <a:latin typeface="Georgia" pitchFamily="18" charset="0"/>
              </a:rPr>
              <a:t>Чергунь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Повар готовит еду на пищеблоке пункта медпомощи 1376 стрелкового полка в селе Верхний Чергунь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1916832"/>
            <a:ext cx="5940425" cy="391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Бойцы 20-й танковой бригады у полевой кухни </a:t>
            </a:r>
            <a:br>
              <a:rPr lang="ru-RU" dirty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pic>
        <p:nvPicPr>
          <p:cNvPr id="8" name="Рисунок 7" descr="Бойцы 20-й танковой бригады у полевой кухни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2132856"/>
            <a:ext cx="5940425" cy="343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аздача пищи красноармейцам полевой кухней на Калининском фронте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1268760"/>
            <a:ext cx="3456384" cy="459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овар-отличник Н-ского стрелкового полка А. Мернев, доставляющий горячую пищу на передовые позиции одного из участков Западного фронт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1268760"/>
            <a:ext cx="3384376" cy="4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847</Words>
  <Application>Microsoft Office PowerPoint</Application>
  <PresentationFormat>Экран (4:3)</PresentationFormat>
  <Paragraphs>201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«Повар на войне»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Война-войной, обед-по расписанию!</vt:lpstr>
      <vt:lpstr>Слайд 19</vt:lpstr>
      <vt:lpstr>Слайд 20</vt:lpstr>
      <vt:lpstr>Слайд 21</vt:lpstr>
      <vt:lpstr>Повара- герои войны!</vt:lpstr>
      <vt:lpstr>Даже на этом фоне вступающий в бой кашевар выглядит белой вороной.   Тем не менее и повар мог порой дать бой врагу и заслужить высшие награды. Так, в годы Великой Отечественной звание Героя Советского Союза заслужили повара старшина Иван Фёдорович Немков, красноармеец Иван Павлович Середа. Простой повар смог стать Героем! </vt:lpstr>
      <vt:lpstr> </vt:lpstr>
      <vt:lpstr> </vt:lpstr>
      <vt:lpstr>Вечером 5 августа 1941 года в своей сводке Совинформбюро в числе прочих передало сообщение следующего содержания: «Командование Н-ского полка объявило благодарность младшему сержанту старшему повару Иконникову и красноармейцу повару Зинину за хорошее обеспечение бойцов горячей пищей в боевых условиях и за личную отвагу и мужество. Младший сержант тов. Иконников так организовал работу походных кухонь, что бойцы на передовых позициях всегда вовремя получают вкусную пищу. В ночь на 1 августа недалеко от расположения кухонь противник сбросил парашютный десант. Бойцы-повара выдержали атаку парашютистов до подхода нашей части. Тов. Иконников и красноармеец-повар Зинин в рукопашном бою закололи четырёх диверсантов».  </vt:lpstr>
      <vt:lpstr>  </vt:lpstr>
      <vt:lpstr>Наши земляки – военные повара, тоже прославились на полях Великой Отечественной войны </vt:lpstr>
      <vt:lpstr> </vt:lpstr>
      <vt:lpstr>Рецепты фронтовой кухни</vt:lpstr>
      <vt:lpstr>Рецепты фронтовой кухни</vt:lpstr>
      <vt:lpstr>Рецепты фронтовой кухни</vt:lpstr>
      <vt:lpstr>Рецепты фронтовой кухни</vt:lpstr>
      <vt:lpstr>Рецепты фронтовой кухни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«Повар на войне - важнее главнокомандующего!»</dc:title>
  <dc:creator>Admin</dc:creator>
  <cp:lastModifiedBy>Admin</cp:lastModifiedBy>
  <cp:revision>135</cp:revision>
  <dcterms:created xsi:type="dcterms:W3CDTF">2020-03-20T06:49:35Z</dcterms:created>
  <dcterms:modified xsi:type="dcterms:W3CDTF">2020-08-14T01:58:58Z</dcterms:modified>
</cp:coreProperties>
</file>