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9" r:id="rId3"/>
    <p:sldId id="265" r:id="rId4"/>
    <p:sldId id="264" r:id="rId5"/>
    <p:sldId id="266" r:id="rId6"/>
    <p:sldId id="280" r:id="rId7"/>
    <p:sldId id="279" r:id="rId8"/>
    <p:sldId id="278" r:id="rId9"/>
    <p:sldId id="277" r:id="rId10"/>
    <p:sldId id="276" r:id="rId11"/>
    <p:sldId id="275" r:id="rId12"/>
    <p:sldId id="274" r:id="rId13"/>
    <p:sldId id="273" r:id="rId14"/>
    <p:sldId id="272" r:id="rId15"/>
    <p:sldId id="271" r:id="rId16"/>
    <p:sldId id="269" r:id="rId17"/>
    <p:sldId id="270" r:id="rId18"/>
    <p:sldId id="268" r:id="rId19"/>
    <p:sldId id="263" r:id="rId20"/>
    <p:sldId id="283" r:id="rId21"/>
    <p:sldId id="262" r:id="rId22"/>
    <p:sldId id="282" r:id="rId23"/>
    <p:sldId id="284" r:id="rId24"/>
    <p:sldId id="285" r:id="rId25"/>
    <p:sldId id="288" r:id="rId26"/>
    <p:sldId id="281" r:id="rId27"/>
    <p:sldId id="287" r:id="rId28"/>
    <p:sldId id="28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3333CC"/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 varScale="1">
        <p:scale>
          <a:sx n="70" d="100"/>
          <a:sy n="70" d="100"/>
        </p:scale>
        <p:origin x="-7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image" Target="../media/image4.jpeg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image" Target="../media/image2.jpeg"/><Relationship Id="rId16" Type="http://schemas.openxmlformats.org/officeDocument/2006/relationships/slide" Target="slide1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slide" Target="slide19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950763" y="1565660"/>
            <a:ext cx="568826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3300"/>
                </a:solidFill>
                <a:latin typeface="Consolas" pitchFamily="49" charset="0"/>
                <a:cs typeface="Consolas" pitchFamily="49" charset="0"/>
              </a:rPr>
              <a:t>«Признаки равенства треугольников»</a:t>
            </a:r>
            <a:endParaRPr lang="ru-RU" sz="4000" dirty="0">
              <a:solidFill>
                <a:srgbClr val="0033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604010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rPr>
              <a:t>Учитель математики: Кривцова Юлия Викторовна</a:t>
            </a:r>
            <a:endParaRPr lang="ru-RU" sz="2400" b="1" dirty="0">
              <a:solidFill>
                <a:srgbClr val="002060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77420" y="545912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7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2119854"/>
            <a:ext cx="89723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Определение биссектрисы треугольника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215951" y="5793473"/>
            <a:ext cx="687575" cy="646631"/>
          </a:xfrm>
          <a:prstGeom prst="actionButtonReturn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77420" y="545912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8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-280375" y="2420106"/>
            <a:ext cx="94243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Первый признак равенства треугольников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215951" y="5793473"/>
            <a:ext cx="687575" cy="646631"/>
          </a:xfrm>
          <a:prstGeom prst="actionButtonReturn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77420" y="545912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9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-280375" y="2501991"/>
            <a:ext cx="94243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Второй признак равенства треугольников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215951" y="5793473"/>
            <a:ext cx="687575" cy="646631"/>
          </a:xfrm>
          <a:prstGeom prst="actionButtonReturn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77420" y="545912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10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-341194" y="1928786"/>
            <a:ext cx="96503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Третий признак  равенства треугольников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215951" y="5793473"/>
            <a:ext cx="687575" cy="646631"/>
          </a:xfrm>
          <a:prstGeom prst="actionButtonReturn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77420" y="545912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11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-506399" y="2269979"/>
            <a:ext cx="96503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Определение прямоугольного треугольника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215951" y="5793473"/>
            <a:ext cx="687575" cy="646631"/>
          </a:xfrm>
          <a:prstGeom prst="actionButtonReturn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77420" y="545912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12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1665" y="1782002"/>
            <a:ext cx="82500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Как называются стороны прямоугольного треугольника</a:t>
            </a:r>
            <a:endParaRPr lang="ru-RU" sz="3200" b="1" dirty="0">
              <a:solidFill>
                <a:srgbClr val="0066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215951" y="5793473"/>
            <a:ext cx="687575" cy="646631"/>
          </a:xfrm>
          <a:prstGeom prst="actionButtonReturn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77420" y="545912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13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4274" y="2068605"/>
            <a:ext cx="756085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Определение равностороннего треугольника</a:t>
            </a:r>
            <a:endParaRPr lang="ru-RU" sz="3200" b="1" dirty="0">
              <a:solidFill>
                <a:srgbClr val="0066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215951" y="5793473"/>
            <a:ext cx="687575" cy="646631"/>
          </a:xfrm>
          <a:prstGeom prst="actionButtonReturn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77420" y="545912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14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" y="1859985"/>
            <a:ext cx="891198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Какие углы называются вертикальными и их свойства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215951" y="5793473"/>
            <a:ext cx="687575" cy="646631"/>
          </a:xfrm>
          <a:prstGeom prst="actionButtonReturn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77420" y="545912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15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2337657"/>
            <a:ext cx="89751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Какие углы называются смежными  и их свойства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215951" y="5793473"/>
            <a:ext cx="687575" cy="646631"/>
          </a:xfrm>
          <a:prstGeom prst="actionButtonReturn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5528" y="750628"/>
            <a:ext cx="41344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Мозговой штурм</a:t>
            </a:r>
            <a:endParaRPr lang="ru-RU" sz="4000" b="1" dirty="0">
              <a:solidFill>
                <a:srgbClr val="006600"/>
              </a:solidFill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5" name="Рисунок 4" descr="db4e559483fd25e73dbe297c62d4101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10687" y="1381835"/>
            <a:ext cx="4957549" cy="4957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5" name="Рисунок 4" descr="Screen-Shot-2017-02-19-at-19.26.3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8991" y="358106"/>
            <a:ext cx="6946711" cy="6163134"/>
          </a:xfrm>
          <a:prstGeom prst="rect">
            <a:avLst/>
          </a:prstGeom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409433" y="736978"/>
            <a:ext cx="1187356" cy="0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84412" y="1298811"/>
            <a:ext cx="1187356" cy="0"/>
          </a:xfrm>
          <a:prstGeom prst="line">
            <a:avLst/>
          </a:prstGeom>
          <a:ln w="38100">
            <a:solidFill>
              <a:srgbClr val="33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77672" y="245659"/>
            <a:ext cx="1204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Consolas" pitchFamily="49" charset="0"/>
                <a:cs typeface="Consolas" pitchFamily="49" charset="0"/>
              </a:rPr>
              <a:t>Начало</a:t>
            </a:r>
            <a:endParaRPr lang="ru-RU" sz="2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1834" y="807492"/>
            <a:ext cx="864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Consolas" pitchFamily="49" charset="0"/>
                <a:cs typeface="Consolas" pitchFamily="49" charset="0"/>
              </a:rPr>
              <a:t>Итог</a:t>
            </a:r>
            <a:endParaRPr lang="ru-RU" sz="2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490114" y="723331"/>
            <a:ext cx="191069" cy="191069"/>
          </a:xfrm>
          <a:prstGeom prst="ellipse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994849" y="4792638"/>
            <a:ext cx="191069" cy="191069"/>
          </a:xfrm>
          <a:prstGeom prst="ellipse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 rot="5400000">
            <a:off x="3302758" y="4653886"/>
            <a:ext cx="2552131" cy="559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 rot="9051784">
            <a:off x="4683457" y="2363338"/>
            <a:ext cx="2552131" cy="559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 rot="1931896">
            <a:off x="1847007" y="2446085"/>
            <a:ext cx="2577601" cy="4132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462818" y="3302758"/>
            <a:ext cx="177421" cy="1774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 rot="16200000">
            <a:off x="3723608" y="1454384"/>
            <a:ext cx="2524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Понятие треугольника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 rot="1546050">
            <a:off x="4593533" y="4193674"/>
            <a:ext cx="2166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Решение задач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 rot="19648774">
            <a:off x="1555712" y="3340265"/>
            <a:ext cx="28440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Признаки равенства</a:t>
            </a:r>
          </a:p>
          <a:p>
            <a:pPr algn="ctr"/>
            <a:r>
              <a:rPr lang="ru-RU" sz="2400" dirty="0" smtClean="0"/>
              <a:t>треугольников</a:t>
            </a:r>
            <a:endParaRPr lang="ru-RU" sz="2400" dirty="0"/>
          </a:p>
        </p:txBody>
      </p:sp>
      <p:cxnSp>
        <p:nvCxnSpPr>
          <p:cNvPr id="22" name="Прямая соединительная линия 21"/>
          <p:cNvCxnSpPr>
            <a:endCxn id="20" idx="4"/>
          </p:cNvCxnSpPr>
          <p:nvPr/>
        </p:nvCxnSpPr>
        <p:spPr>
          <a:xfrm flipH="1">
            <a:off x="2090384" y="805219"/>
            <a:ext cx="2467970" cy="4178488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Овал 36"/>
          <p:cNvSpPr/>
          <p:nvPr/>
        </p:nvSpPr>
        <p:spPr>
          <a:xfrm>
            <a:off x="5026926" y="3634853"/>
            <a:ext cx="191069" cy="191069"/>
          </a:xfrm>
          <a:prstGeom prst="ellipse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единительная линия 37"/>
          <p:cNvCxnSpPr>
            <a:stCxn id="37" idx="4"/>
            <a:endCxn id="20" idx="6"/>
          </p:cNvCxnSpPr>
          <p:nvPr/>
        </p:nvCxnSpPr>
        <p:spPr>
          <a:xfrm flipH="1">
            <a:off x="2185918" y="3825922"/>
            <a:ext cx="2936543" cy="1062251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37" idx="7"/>
          </p:cNvCxnSpPr>
          <p:nvPr/>
        </p:nvCxnSpPr>
        <p:spPr>
          <a:xfrm flipH="1" flipV="1">
            <a:off x="4599296" y="846161"/>
            <a:ext cx="590718" cy="2816673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3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 cstate="print"/>
          <a:srcRect l="6306" t="48950" r="47211" b="42699"/>
          <a:stretch>
            <a:fillRect/>
          </a:stretch>
        </p:blipFill>
        <p:spPr bwMode="auto">
          <a:xfrm>
            <a:off x="163774" y="764275"/>
            <a:ext cx="8366077" cy="1119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print"/>
          <a:srcRect l="51660" t="48950" r="31779" b="26275"/>
          <a:stretch>
            <a:fillRect/>
          </a:stretch>
        </p:blipFill>
        <p:spPr bwMode="auto">
          <a:xfrm>
            <a:off x="3521123" y="1899313"/>
            <a:ext cx="4899546" cy="433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1351127" y="968991"/>
            <a:ext cx="354843" cy="43672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3" name="Рисунок 2" descr="008.gif"/>
          <p:cNvPicPr>
            <a:picLocks noChangeAspect="1"/>
          </p:cNvPicPr>
          <p:nvPr/>
        </p:nvPicPr>
        <p:blipFill>
          <a:blip r:embed="rId3" cstate="print"/>
          <a:srcRect l="31937" t="76816" r="31659"/>
          <a:stretch>
            <a:fillRect/>
          </a:stretch>
        </p:blipFill>
        <p:spPr>
          <a:xfrm>
            <a:off x="519454" y="1830061"/>
            <a:ext cx="4143529" cy="36848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33310" y="3033581"/>
            <a:ext cx="45106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nsolas" pitchFamily="49" charset="0"/>
                <a:cs typeface="Consolas" pitchFamily="49" charset="0"/>
              </a:rPr>
              <a:t>Докажите, что треугольник КН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F </a:t>
            </a:r>
            <a:r>
              <a:rPr lang="ru-RU" sz="2800" dirty="0" smtClean="0">
                <a:latin typeface="Consolas" pitchFamily="49" charset="0"/>
                <a:cs typeface="Consolas" pitchFamily="49" charset="0"/>
              </a:rPr>
              <a:t>равен треугольнику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EHP</a:t>
            </a:r>
            <a:endParaRPr lang="ru-RU" sz="28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7105" y="4735773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onsolas" pitchFamily="49" charset="0"/>
                <a:cs typeface="Consolas" pitchFamily="49" charset="0"/>
              </a:rPr>
              <a:t>R</a:t>
            </a:r>
            <a:endParaRPr lang="ru-RU" sz="24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46478" y="4792639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onsolas" pitchFamily="49" charset="0"/>
                <a:cs typeface="Consolas" pitchFamily="49" charset="0"/>
              </a:rPr>
              <a:t>T</a:t>
            </a:r>
            <a:endParaRPr lang="ru-RU" sz="2400" b="1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Равнобедренный треугольник 2"/>
          <p:cNvSpPr/>
          <p:nvPr/>
        </p:nvSpPr>
        <p:spPr>
          <a:xfrm>
            <a:off x="723331" y="1364776"/>
            <a:ext cx="7219666" cy="3903260"/>
          </a:xfrm>
          <a:prstGeom prst="triangle">
            <a:avLst>
              <a:gd name="adj" fmla="val 195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 flipH="1">
            <a:off x="3944203" y="5145206"/>
            <a:ext cx="212905" cy="204716"/>
          </a:xfrm>
          <a:prstGeom prst="ellipse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094915" y="5199797"/>
            <a:ext cx="129669" cy="177421"/>
          </a:xfrm>
          <a:prstGeom prst="line">
            <a:avLst/>
          </a:prstGeom>
          <a:ln w="28575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713847" y="5188424"/>
            <a:ext cx="129669" cy="177421"/>
          </a:xfrm>
          <a:prstGeom prst="line">
            <a:avLst/>
          </a:prstGeom>
          <a:ln w="28575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3" idx="0"/>
            <a:endCxn id="4" idx="0"/>
          </p:cNvCxnSpPr>
          <p:nvPr/>
        </p:nvCxnSpPr>
        <p:spPr>
          <a:xfrm>
            <a:off x="2135859" y="1364776"/>
            <a:ext cx="1914796" cy="3780430"/>
          </a:xfrm>
          <a:prstGeom prst="line">
            <a:avLst/>
          </a:prstGeom>
          <a:ln w="28575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400800" y="559557"/>
            <a:ext cx="17668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МЕДИАНА</a:t>
            </a:r>
            <a:endParaRPr lang="ru-RU" sz="3200" b="1" dirty="0">
              <a:solidFill>
                <a:srgbClr val="006600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Равнобедренный треугольник 2"/>
          <p:cNvSpPr/>
          <p:nvPr/>
        </p:nvSpPr>
        <p:spPr>
          <a:xfrm>
            <a:off x="723331" y="1364776"/>
            <a:ext cx="7219666" cy="3903260"/>
          </a:xfrm>
          <a:prstGeom prst="triangle">
            <a:avLst>
              <a:gd name="adj" fmla="val 195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>
            <a:stCxn id="3" idx="0"/>
          </p:cNvCxnSpPr>
          <p:nvPr/>
        </p:nvCxnSpPr>
        <p:spPr>
          <a:xfrm>
            <a:off x="2135859" y="1364776"/>
            <a:ext cx="1289729" cy="3957851"/>
          </a:xfrm>
          <a:prstGeom prst="line">
            <a:avLst/>
          </a:prstGeom>
          <a:ln w="28575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209732" y="586852"/>
            <a:ext cx="26709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БИССЕКТРИСА</a:t>
            </a:r>
            <a:endParaRPr lang="ru-RU" sz="3200" b="1" dirty="0">
              <a:solidFill>
                <a:srgbClr val="0066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2" name="Дуга 11"/>
          <p:cNvSpPr/>
          <p:nvPr/>
        </p:nvSpPr>
        <p:spPr>
          <a:xfrm flipV="1">
            <a:off x="1037231" y="2265528"/>
            <a:ext cx="1364776" cy="368490"/>
          </a:xfrm>
          <a:prstGeom prst="arc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flipV="1">
            <a:off x="1569493" y="1828799"/>
            <a:ext cx="1610435" cy="450376"/>
          </a:xfrm>
          <a:prstGeom prst="arc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Равнобедренный треугольник 2"/>
          <p:cNvSpPr/>
          <p:nvPr/>
        </p:nvSpPr>
        <p:spPr>
          <a:xfrm>
            <a:off x="723331" y="1364776"/>
            <a:ext cx="7219666" cy="3903260"/>
          </a:xfrm>
          <a:prstGeom prst="triangle">
            <a:avLst>
              <a:gd name="adj" fmla="val 195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>
            <a:stCxn id="3" idx="0"/>
            <a:endCxn id="3" idx="3"/>
          </p:cNvCxnSpPr>
          <p:nvPr/>
        </p:nvCxnSpPr>
        <p:spPr>
          <a:xfrm>
            <a:off x="2135859" y="1364776"/>
            <a:ext cx="0" cy="3903260"/>
          </a:xfrm>
          <a:prstGeom prst="line">
            <a:avLst/>
          </a:prstGeom>
          <a:ln w="28575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400800" y="559557"/>
            <a:ext cx="15408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ВЫСОТА</a:t>
            </a:r>
            <a:endParaRPr lang="ru-RU" sz="3200" b="1" dirty="0">
              <a:solidFill>
                <a:srgbClr val="0066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699" y="5104263"/>
            <a:ext cx="313898" cy="177421"/>
          </a:xfrm>
          <a:prstGeom prst="rect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6390" y="1308295"/>
            <a:ext cx="75798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ЛАБОРАТОРНАЯ  РАБОТА ПО ТЕМЕ </a:t>
            </a:r>
          </a:p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«ПОИСК ДОПОЛНИТЕЛЬНЫХ ПРИЗНАКОВ </a:t>
            </a:r>
          </a:p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РАВЕНСТВА ТРЕУГОЛЬНИКОВ» </a:t>
            </a:r>
            <a:endParaRPr lang="ru-RU" sz="3200" b="1" dirty="0">
              <a:solidFill>
                <a:srgbClr val="006600"/>
              </a:solidFill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4" name="Рисунок 3" descr="kisspng-triangle-clip-art-triangulo-5ac31a43038046.24430584152273568301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8117" y="3050735"/>
            <a:ext cx="4103370" cy="3191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82639" y="477672"/>
            <a:ext cx="70968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ЛАБОРАТОРНАЯ РАБОТА №1</a:t>
            </a:r>
            <a:endParaRPr lang="ru-RU" sz="3200" b="1" dirty="0">
              <a:solidFill>
                <a:srgbClr val="0066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32262" y="1269241"/>
            <a:ext cx="2292824" cy="1992574"/>
          </a:xfrm>
          <a:prstGeom prst="triangle">
            <a:avLst>
              <a:gd name="adj" fmla="val 898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52650" y="3577988"/>
            <a:ext cx="2292824" cy="1992574"/>
          </a:xfrm>
          <a:prstGeom prst="triangle">
            <a:avLst>
              <a:gd name="adj" fmla="val 898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634017" y="941696"/>
            <a:ext cx="410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Consolas" pitchFamily="49" charset="0"/>
                <a:cs typeface="Consolas" pitchFamily="49" charset="0"/>
              </a:rPr>
              <a:t>А</a:t>
            </a:r>
            <a:endParaRPr lang="ru-RU" sz="3200" b="1" i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01196" y="3421755"/>
            <a:ext cx="6367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Consolas" pitchFamily="49" charset="0"/>
                <a:cs typeface="Consolas" pitchFamily="49" charset="0"/>
              </a:rPr>
              <a:t>А1</a:t>
            </a:r>
            <a:endParaRPr lang="ru-RU" sz="3200" b="1" i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69435" y="5373384"/>
            <a:ext cx="6367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Consolas" pitchFamily="49" charset="0"/>
                <a:cs typeface="Consolas" pitchFamily="49" charset="0"/>
              </a:rPr>
              <a:t>В1</a:t>
            </a:r>
            <a:endParaRPr lang="ru-RU" sz="3200" b="1" i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5550805"/>
            <a:ext cx="6367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Consolas" pitchFamily="49" charset="0"/>
                <a:cs typeface="Consolas" pitchFamily="49" charset="0"/>
              </a:rPr>
              <a:t>С1</a:t>
            </a:r>
            <a:endParaRPr lang="ru-RU" sz="3200" b="1" i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49131" y="2864471"/>
            <a:ext cx="4106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Consolas" pitchFamily="49" charset="0"/>
                <a:cs typeface="Consolas" pitchFamily="49" charset="0"/>
              </a:rPr>
              <a:t>В</a:t>
            </a:r>
            <a:endParaRPr lang="ru-RU" sz="3200" b="1" i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3773" y="3041892"/>
            <a:ext cx="4106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Consolas" pitchFamily="49" charset="0"/>
                <a:cs typeface="Consolas" pitchFamily="49" charset="0"/>
              </a:rPr>
              <a:t>С</a:t>
            </a:r>
            <a:endParaRPr lang="ru-RU" sz="3200" b="1" i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44203" y="1173707"/>
            <a:ext cx="3477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Consolas" pitchFamily="49" charset="0"/>
                <a:cs typeface="Consolas" pitchFamily="49" charset="0"/>
              </a:rPr>
              <a:t>Измерьте АВ =_____________</a:t>
            </a:r>
            <a:endParaRPr lang="ru-RU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0125" y="1667301"/>
            <a:ext cx="3730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Consolas" pitchFamily="49" charset="0"/>
                <a:cs typeface="Consolas" pitchFamily="49" charset="0"/>
              </a:rPr>
              <a:t>Измерьте А1В1 =_____________</a:t>
            </a:r>
            <a:endParaRPr lang="ru-RU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46477" y="2226859"/>
            <a:ext cx="3477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Consolas" pitchFamily="49" charset="0"/>
                <a:cs typeface="Consolas" pitchFamily="49" charset="0"/>
              </a:rPr>
              <a:t>Измерьте АС =_____________</a:t>
            </a:r>
            <a:endParaRPr lang="ru-RU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48752" y="2734100"/>
            <a:ext cx="3730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Consolas" pitchFamily="49" charset="0"/>
                <a:cs typeface="Consolas" pitchFamily="49" charset="0"/>
              </a:rPr>
              <a:t>Измерьте А1С1 =_____________</a:t>
            </a:r>
            <a:endParaRPr lang="ru-RU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57851" y="3357349"/>
            <a:ext cx="3857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Consolas" pitchFamily="49" charset="0"/>
                <a:cs typeface="Consolas" pitchFamily="49" charset="0"/>
              </a:rPr>
              <a:t>Проведите медиану ВМ= _______</a:t>
            </a:r>
          </a:p>
          <a:p>
            <a:r>
              <a:rPr lang="ru-RU" b="1" dirty="0" smtClean="0">
                <a:latin typeface="Consolas" pitchFamily="49" charset="0"/>
                <a:cs typeface="Consolas" pitchFamily="49" charset="0"/>
              </a:rPr>
              <a:t>Проведите медиану В1М1=______</a:t>
            </a:r>
            <a:endParaRPr lang="ru-RU" b="1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9" name="Прямая соединительная линия 18"/>
          <p:cNvCxnSpPr>
            <a:stCxn id="4" idx="4"/>
            <a:endCxn id="4" idx="1"/>
          </p:cNvCxnSpPr>
          <p:nvPr/>
        </p:nvCxnSpPr>
        <p:spPr>
          <a:xfrm flipH="1" flipV="1">
            <a:off x="1562669" y="2265528"/>
            <a:ext cx="1262417" cy="9962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 flipV="1">
            <a:off x="1469409" y="4574275"/>
            <a:ext cx="1262417" cy="9962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201003" y="1815152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М</a:t>
            </a:r>
            <a:endParaRPr lang="ru-RU" sz="3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984913" y="4055659"/>
            <a:ext cx="7521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М1</a:t>
            </a:r>
            <a:endParaRPr lang="ru-RU" sz="3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012441" y="4189862"/>
            <a:ext cx="48722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nsolas" pitchFamily="49" charset="0"/>
                <a:cs typeface="Consolas" pitchFamily="49" charset="0"/>
              </a:rPr>
              <a:t>Задача</a:t>
            </a:r>
          </a:p>
          <a:p>
            <a:r>
              <a:rPr lang="ru-RU" sz="2800" b="1" dirty="0" smtClean="0">
                <a:latin typeface="Consolas" pitchFamily="49" charset="0"/>
                <a:cs typeface="Consolas" pitchFamily="49" charset="0"/>
              </a:rPr>
              <a:t>Дано: АВ=А1В1, АС=А1С1, АМ=А1М1</a:t>
            </a:r>
          </a:p>
          <a:p>
            <a:r>
              <a:rPr lang="ru-RU" sz="2800" b="1" dirty="0" smtClean="0">
                <a:latin typeface="Consolas" pitchFamily="49" charset="0"/>
                <a:cs typeface="Consolas" pitchFamily="49" charset="0"/>
              </a:rPr>
              <a:t>Доказать:  АВС=  А1В1С1</a:t>
            </a:r>
            <a:endParaRPr lang="ru-RU" sz="2800" dirty="0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5925402" y="5584208"/>
            <a:ext cx="259308" cy="24566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7101385" y="5586483"/>
            <a:ext cx="259308" cy="24566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82639" y="477672"/>
            <a:ext cx="70968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ЛАБОРАТОРНАЯ РАБОТА №1</a:t>
            </a:r>
            <a:endParaRPr lang="ru-RU" sz="3200" b="1" dirty="0">
              <a:solidFill>
                <a:srgbClr val="0066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32262" y="1269241"/>
            <a:ext cx="2292824" cy="1992574"/>
          </a:xfrm>
          <a:prstGeom prst="triangle">
            <a:avLst>
              <a:gd name="adj" fmla="val 898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52650" y="3577988"/>
            <a:ext cx="2292824" cy="1992574"/>
          </a:xfrm>
          <a:prstGeom prst="triangle">
            <a:avLst>
              <a:gd name="adj" fmla="val 898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634017" y="941696"/>
            <a:ext cx="410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Consolas" pitchFamily="49" charset="0"/>
                <a:cs typeface="Consolas" pitchFamily="49" charset="0"/>
              </a:rPr>
              <a:t>А</a:t>
            </a:r>
            <a:endParaRPr lang="ru-RU" sz="3200" b="1" i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01196" y="3421755"/>
            <a:ext cx="6367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Consolas" pitchFamily="49" charset="0"/>
                <a:cs typeface="Consolas" pitchFamily="49" charset="0"/>
              </a:rPr>
              <a:t>А1</a:t>
            </a:r>
            <a:endParaRPr lang="ru-RU" sz="3200" b="1" i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69435" y="5373384"/>
            <a:ext cx="6367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Consolas" pitchFamily="49" charset="0"/>
                <a:cs typeface="Consolas" pitchFamily="49" charset="0"/>
              </a:rPr>
              <a:t>В1</a:t>
            </a:r>
            <a:endParaRPr lang="ru-RU" sz="3200" b="1" i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5550805"/>
            <a:ext cx="6367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Consolas" pitchFamily="49" charset="0"/>
                <a:cs typeface="Consolas" pitchFamily="49" charset="0"/>
              </a:rPr>
              <a:t>С1</a:t>
            </a:r>
            <a:endParaRPr lang="ru-RU" sz="3200" b="1" i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49131" y="2864471"/>
            <a:ext cx="4106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Consolas" pitchFamily="49" charset="0"/>
                <a:cs typeface="Consolas" pitchFamily="49" charset="0"/>
              </a:rPr>
              <a:t>В</a:t>
            </a:r>
            <a:endParaRPr lang="ru-RU" sz="3200" b="1" i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3773" y="3041892"/>
            <a:ext cx="4106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Consolas" pitchFamily="49" charset="0"/>
                <a:cs typeface="Consolas" pitchFamily="49" charset="0"/>
              </a:rPr>
              <a:t>С</a:t>
            </a:r>
            <a:endParaRPr lang="ru-RU" sz="3200" b="1" i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84894" y="1201003"/>
            <a:ext cx="48722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nsolas" pitchFamily="49" charset="0"/>
                <a:cs typeface="Consolas" pitchFamily="49" charset="0"/>
              </a:rPr>
              <a:t>Задача</a:t>
            </a:r>
          </a:p>
          <a:p>
            <a:r>
              <a:rPr lang="ru-RU" sz="2800" b="1" dirty="0" smtClean="0">
                <a:latin typeface="Consolas" pitchFamily="49" charset="0"/>
                <a:cs typeface="Consolas" pitchFamily="49" charset="0"/>
              </a:rPr>
              <a:t>Дано: АВ=А1В1, АС=А1С1, АМ=А1М1</a:t>
            </a:r>
          </a:p>
          <a:p>
            <a:r>
              <a:rPr lang="ru-RU" sz="2800" b="1" dirty="0" smtClean="0">
                <a:latin typeface="Consolas" pitchFamily="49" charset="0"/>
                <a:cs typeface="Consolas" pitchFamily="49" charset="0"/>
              </a:rPr>
              <a:t>Доказать:  АВС=  А1В1С1</a:t>
            </a:r>
            <a:endParaRPr lang="ru-RU" sz="28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H="1" flipV="1">
            <a:off x="1562669" y="2265528"/>
            <a:ext cx="1262417" cy="9962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1469409" y="4574275"/>
            <a:ext cx="1262417" cy="9962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201003" y="1815152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М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984913" y="4055659"/>
            <a:ext cx="7521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М1</a:t>
            </a:r>
            <a:endParaRPr lang="ru-RU" sz="3200" b="1" dirty="0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5568286" y="2593074"/>
            <a:ext cx="259308" cy="24566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6771564" y="2595348"/>
            <a:ext cx="259308" cy="24566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3749774" y="3899270"/>
            <a:ext cx="49311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onsolas" pitchFamily="49" charset="0"/>
                <a:cs typeface="Consolas" pitchFamily="49" charset="0"/>
              </a:rPr>
              <a:t>Формулировка:</a:t>
            </a:r>
          </a:p>
          <a:p>
            <a:r>
              <a:rPr lang="ru-RU" sz="3200" dirty="0" smtClean="0">
                <a:latin typeface="Consolas" pitchFamily="49" charset="0"/>
                <a:cs typeface="Consolas" pitchFamily="49" charset="0"/>
              </a:rPr>
              <a:t>_____________________</a:t>
            </a:r>
            <a:endParaRPr lang="ru-RU" sz="32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1" name="Управляющая кнопка: возврат 20">
            <a:hlinkClick r:id="rId3" action="ppaction://hlinksldjump" highlightClick="1"/>
          </p:cNvPr>
          <p:cNvSpPr/>
          <p:nvPr/>
        </p:nvSpPr>
        <p:spPr>
          <a:xfrm>
            <a:off x="8120418" y="5691116"/>
            <a:ext cx="673926" cy="7285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82639" y="477672"/>
            <a:ext cx="70968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ЛАБОРАТОРНАЯ РАБОТА №2</a:t>
            </a:r>
            <a:endParaRPr lang="ru-RU" sz="3200" b="1" dirty="0">
              <a:solidFill>
                <a:srgbClr val="0066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32262" y="1269241"/>
            <a:ext cx="2292824" cy="1992574"/>
          </a:xfrm>
          <a:prstGeom prst="triangle">
            <a:avLst>
              <a:gd name="adj" fmla="val 898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52650" y="3577988"/>
            <a:ext cx="2292824" cy="1992574"/>
          </a:xfrm>
          <a:prstGeom prst="triangle">
            <a:avLst>
              <a:gd name="adj" fmla="val 898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634017" y="941696"/>
            <a:ext cx="410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Consolas" pitchFamily="49" charset="0"/>
                <a:cs typeface="Consolas" pitchFamily="49" charset="0"/>
              </a:rPr>
              <a:t>А</a:t>
            </a:r>
            <a:endParaRPr lang="ru-RU" sz="3200" b="1" i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01196" y="3421755"/>
            <a:ext cx="6367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Consolas" pitchFamily="49" charset="0"/>
                <a:cs typeface="Consolas" pitchFamily="49" charset="0"/>
              </a:rPr>
              <a:t>А1</a:t>
            </a:r>
            <a:endParaRPr lang="ru-RU" sz="3200" b="1" i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69435" y="5373384"/>
            <a:ext cx="6367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Consolas" pitchFamily="49" charset="0"/>
                <a:cs typeface="Consolas" pitchFamily="49" charset="0"/>
              </a:rPr>
              <a:t>В1</a:t>
            </a:r>
            <a:endParaRPr lang="ru-RU" sz="3200" b="1" i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5550805"/>
            <a:ext cx="6367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Consolas" pitchFamily="49" charset="0"/>
                <a:cs typeface="Consolas" pitchFamily="49" charset="0"/>
              </a:rPr>
              <a:t>С1</a:t>
            </a:r>
            <a:endParaRPr lang="ru-RU" sz="3200" b="1" i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49131" y="2864471"/>
            <a:ext cx="4106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Consolas" pitchFamily="49" charset="0"/>
                <a:cs typeface="Consolas" pitchFamily="49" charset="0"/>
              </a:rPr>
              <a:t>В</a:t>
            </a:r>
            <a:endParaRPr lang="ru-RU" sz="3200" b="1" i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3773" y="3041892"/>
            <a:ext cx="4106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Consolas" pitchFamily="49" charset="0"/>
                <a:cs typeface="Consolas" pitchFamily="49" charset="0"/>
              </a:rPr>
              <a:t>С</a:t>
            </a:r>
            <a:endParaRPr lang="ru-RU" sz="3200" b="1" i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66147" y="1333648"/>
            <a:ext cx="34772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Consolas" pitchFamily="49" charset="0"/>
                <a:cs typeface="Consolas" pitchFamily="49" charset="0"/>
              </a:rPr>
              <a:t>Измерьте АВ =_____________</a:t>
            </a:r>
            <a:endParaRPr lang="ru-RU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82070" y="1881833"/>
            <a:ext cx="3730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Consolas" pitchFamily="49" charset="0"/>
                <a:cs typeface="Consolas" pitchFamily="49" charset="0"/>
              </a:rPr>
              <a:t>Измерьте </a:t>
            </a:r>
            <a:r>
              <a:rPr lang="ru-RU" b="1" dirty="0" smtClean="0">
                <a:latin typeface="Consolas" pitchFamily="49" charset="0"/>
                <a:cs typeface="Consolas" pitchFamily="49" charset="0"/>
              </a:rPr>
              <a:t>А1В1 </a:t>
            </a:r>
            <a:r>
              <a:rPr lang="ru-RU" b="1" dirty="0" smtClean="0">
                <a:latin typeface="Consolas" pitchFamily="49" charset="0"/>
                <a:cs typeface="Consolas" pitchFamily="49" charset="0"/>
              </a:rPr>
              <a:t>=_____________</a:t>
            </a:r>
            <a:endParaRPr lang="ru-RU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95718" y="2455039"/>
            <a:ext cx="3983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Consolas" pitchFamily="49" charset="0"/>
                <a:cs typeface="Consolas" pitchFamily="49" charset="0"/>
              </a:rPr>
              <a:t>Измерьте </a:t>
            </a:r>
            <a:r>
              <a:rPr lang="ru-RU" b="1" dirty="0" smtClean="0">
                <a:latin typeface="Consolas" pitchFamily="49" charset="0"/>
                <a:cs typeface="Consolas" pitchFamily="49" charset="0"/>
              </a:rPr>
              <a:t>угол В </a:t>
            </a:r>
            <a:r>
              <a:rPr lang="ru-RU" b="1" dirty="0" smtClean="0">
                <a:latin typeface="Consolas" pitchFamily="49" charset="0"/>
                <a:cs typeface="Consolas" pitchFamily="49" charset="0"/>
              </a:rPr>
              <a:t>=_____________</a:t>
            </a:r>
            <a:endParaRPr lang="ru-RU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038935" y="3071464"/>
            <a:ext cx="4110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Consolas" pitchFamily="49" charset="0"/>
                <a:cs typeface="Consolas" pitchFamily="49" charset="0"/>
              </a:rPr>
              <a:t>Измерьте </a:t>
            </a:r>
            <a:r>
              <a:rPr lang="ru-RU" b="1" dirty="0" smtClean="0">
                <a:latin typeface="Consolas" pitchFamily="49" charset="0"/>
                <a:cs typeface="Consolas" pitchFamily="49" charset="0"/>
              </a:rPr>
              <a:t>угол В1 </a:t>
            </a:r>
            <a:r>
              <a:rPr lang="ru-RU" b="1" dirty="0" smtClean="0">
                <a:latin typeface="Consolas" pitchFamily="49" charset="0"/>
                <a:cs typeface="Consolas" pitchFamily="49" charset="0"/>
              </a:rPr>
              <a:t>=_____________</a:t>
            </a:r>
            <a:endParaRPr lang="ru-RU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98795" y="3725839"/>
            <a:ext cx="47451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cs typeface="Shruti" pitchFamily="34" charset="0"/>
              </a:rPr>
              <a:t>Постройте биссектрису ВК и В1К1</a:t>
            </a:r>
          </a:p>
          <a:p>
            <a:r>
              <a:rPr lang="ru-RU" sz="2400" dirty="0" smtClean="0">
                <a:cs typeface="Shruti" pitchFamily="34" charset="0"/>
              </a:rPr>
              <a:t>ВК    =    ______</a:t>
            </a:r>
          </a:p>
          <a:p>
            <a:r>
              <a:rPr lang="ru-RU" sz="2400" dirty="0" smtClean="0">
                <a:cs typeface="Shruti" pitchFamily="34" charset="0"/>
              </a:rPr>
              <a:t>В1К1=_______</a:t>
            </a:r>
            <a:endParaRPr lang="ru-RU" sz="2400" dirty="0">
              <a:cs typeface="Shrut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75714" y="5158854"/>
            <a:ext cx="52953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nsolas" pitchFamily="49" charset="0"/>
                <a:cs typeface="Consolas" pitchFamily="49" charset="0"/>
              </a:rPr>
              <a:t>Вывод: _______________________</a:t>
            </a:r>
          </a:p>
          <a:p>
            <a:r>
              <a:rPr lang="ru-RU" sz="2400" dirty="0" smtClean="0">
                <a:latin typeface="Consolas" pitchFamily="49" charset="0"/>
                <a:cs typeface="Consolas" pitchFamily="49" charset="0"/>
              </a:rPr>
              <a:t>Формулировка: ________________</a:t>
            </a:r>
            <a:endParaRPr lang="ru-RU" sz="2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9" name="Управляющая кнопка: возврат 18">
            <a:hlinkClick r:id="rId3" action="ppaction://hlinksldjump" highlightClick="1"/>
          </p:cNvPr>
          <p:cNvSpPr/>
          <p:nvPr/>
        </p:nvSpPr>
        <p:spPr>
          <a:xfrm>
            <a:off x="8052180" y="6129482"/>
            <a:ext cx="673926" cy="7285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3835020" y="1555846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1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4833582" y="1571769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2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Скругленный прямоугольник 8">
            <a:hlinkClick r:id="rId5" action="ppaction://hlinksldjump"/>
          </p:cNvPr>
          <p:cNvSpPr/>
          <p:nvPr/>
        </p:nvSpPr>
        <p:spPr>
          <a:xfrm>
            <a:off x="5816220" y="1571767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3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0" name="Скругленный прямоугольник 9">
            <a:hlinkClick r:id="rId6" action="ppaction://hlinksldjump"/>
          </p:cNvPr>
          <p:cNvSpPr/>
          <p:nvPr/>
        </p:nvSpPr>
        <p:spPr>
          <a:xfrm>
            <a:off x="6826155" y="1585416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4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Скругленный прямоугольник 10">
            <a:hlinkClick r:id="rId7" action="ppaction://hlinksldjump"/>
          </p:cNvPr>
          <p:cNvSpPr/>
          <p:nvPr/>
        </p:nvSpPr>
        <p:spPr>
          <a:xfrm>
            <a:off x="7849737" y="1558120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5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2" name="Скругленный прямоугольник 11">
            <a:hlinkClick r:id="rId8" action="ppaction://hlinksldjump"/>
          </p:cNvPr>
          <p:cNvSpPr/>
          <p:nvPr/>
        </p:nvSpPr>
        <p:spPr>
          <a:xfrm>
            <a:off x="3837295" y="2595352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6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3" name="Скругленный прямоугольник 12">
            <a:hlinkClick r:id="rId9" action="ppaction://hlinksldjump"/>
          </p:cNvPr>
          <p:cNvSpPr/>
          <p:nvPr/>
        </p:nvSpPr>
        <p:spPr>
          <a:xfrm>
            <a:off x="4833581" y="2595351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7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4" name="Скругленный прямоугольник 13">
            <a:hlinkClick r:id="rId10" action="ppaction://hlinksldjump"/>
          </p:cNvPr>
          <p:cNvSpPr/>
          <p:nvPr/>
        </p:nvSpPr>
        <p:spPr>
          <a:xfrm>
            <a:off x="5843516" y="2595350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8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5" name="Скругленный прямоугольник 14">
            <a:hlinkClick r:id="rId11" action="ppaction://hlinksldjump"/>
          </p:cNvPr>
          <p:cNvSpPr/>
          <p:nvPr/>
        </p:nvSpPr>
        <p:spPr>
          <a:xfrm>
            <a:off x="6867099" y="2608998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9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6" name="Скругленный прямоугольник 15">
            <a:hlinkClick r:id="rId12" action="ppaction://hlinksldjump"/>
          </p:cNvPr>
          <p:cNvSpPr/>
          <p:nvPr/>
        </p:nvSpPr>
        <p:spPr>
          <a:xfrm>
            <a:off x="7863384" y="2595350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10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7" name="Скругленный прямоугольник 16">
            <a:hlinkClick r:id="rId13" action="ppaction://hlinksldjump"/>
          </p:cNvPr>
          <p:cNvSpPr/>
          <p:nvPr/>
        </p:nvSpPr>
        <p:spPr>
          <a:xfrm>
            <a:off x="3850943" y="3646227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11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8" name="Скругленный прямоугольник 17">
            <a:hlinkClick r:id="rId14" action="ppaction://hlinksldjump"/>
          </p:cNvPr>
          <p:cNvSpPr/>
          <p:nvPr/>
        </p:nvSpPr>
        <p:spPr>
          <a:xfrm>
            <a:off x="4874525" y="3659876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12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9" name="Скругленный прямоугольник 18">
            <a:hlinkClick r:id="rId15" action="ppaction://hlinksldjump"/>
          </p:cNvPr>
          <p:cNvSpPr/>
          <p:nvPr/>
        </p:nvSpPr>
        <p:spPr>
          <a:xfrm>
            <a:off x="5898108" y="3646229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13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0" name="Скругленный прямоугольник 19">
            <a:hlinkClick r:id="rId16" action="ppaction://hlinksldjump"/>
          </p:cNvPr>
          <p:cNvSpPr/>
          <p:nvPr/>
        </p:nvSpPr>
        <p:spPr>
          <a:xfrm>
            <a:off x="6894394" y="3659875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14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1" name="Скругленный прямоугольник 20">
            <a:hlinkClick r:id="rId17" action="ppaction://hlinksldjump"/>
          </p:cNvPr>
          <p:cNvSpPr/>
          <p:nvPr/>
        </p:nvSpPr>
        <p:spPr>
          <a:xfrm>
            <a:off x="7877032" y="3659876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15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22" name="Рисунок 21" descr="9iRgEEypT.jpe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0" y="1301752"/>
            <a:ext cx="3671248" cy="400670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63787" y="1483773"/>
            <a:ext cx="18774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Диалог</a:t>
            </a:r>
            <a:endParaRPr lang="ru-RU" sz="4000" b="1" i="1" dirty="0">
              <a:solidFill>
                <a:srgbClr val="0066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3" name="Управляющая кнопка: в конец 22">
            <a:hlinkClick r:id="rId19" action="ppaction://hlinksldjump" highlightClick="1"/>
          </p:cNvPr>
          <p:cNvSpPr/>
          <p:nvPr/>
        </p:nvSpPr>
        <p:spPr>
          <a:xfrm>
            <a:off x="7779224" y="5882186"/>
            <a:ext cx="851348" cy="551096"/>
          </a:xfrm>
          <a:prstGeom prst="actionButtonEnd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77420" y="545912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1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078173" y="2498509"/>
            <a:ext cx="69365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Определение треугольника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215951" y="5793473"/>
            <a:ext cx="687575" cy="646631"/>
          </a:xfrm>
          <a:prstGeom prst="actionButtonReturn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77420" y="545912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2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236203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Виды треугольников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215951" y="5793473"/>
            <a:ext cx="687575" cy="646631"/>
          </a:xfrm>
          <a:prstGeom prst="actionButtonReturn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77420" y="545912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3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900929"/>
            <a:ext cx="889834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Определение равнобедренного треугольника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215951" y="5793473"/>
            <a:ext cx="687575" cy="646631"/>
          </a:xfrm>
          <a:prstGeom prst="actionButtonReturn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77420" y="545912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4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2297275"/>
            <a:ext cx="91983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Свойства равнобедренного треугольника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215951" y="5793473"/>
            <a:ext cx="687575" cy="646631"/>
          </a:xfrm>
          <a:prstGeom prst="actionButtonReturn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77420" y="545912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5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2338218"/>
            <a:ext cx="80682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Определение медианы треугольника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215951" y="5793473"/>
            <a:ext cx="687575" cy="646631"/>
          </a:xfrm>
          <a:prstGeom prst="actionButtonReturn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77420" y="545912"/>
            <a:ext cx="914400" cy="914400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olas" pitchFamily="49" charset="0"/>
                <a:cs typeface="Consolas" pitchFamily="49" charset="0"/>
              </a:rPr>
              <a:t>6</a:t>
            </a:r>
            <a:endParaRPr lang="ru-RU" sz="32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2215388"/>
            <a:ext cx="784221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Определение высоты треугольника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215951" y="5793473"/>
            <a:ext cx="687575" cy="646631"/>
          </a:xfrm>
          <a:prstGeom prst="actionButtonReturn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7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419</TotalTime>
  <Words>248</Words>
  <Application>Microsoft Office PowerPoint</Application>
  <PresentationFormat>Экран (4:3)</PresentationFormat>
  <Paragraphs>112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Юлия</cp:lastModifiedBy>
  <cp:revision>46</cp:revision>
  <dcterms:created xsi:type="dcterms:W3CDTF">2013-11-19T05:52:05Z</dcterms:created>
  <dcterms:modified xsi:type="dcterms:W3CDTF">2019-12-11T16:52:48Z</dcterms:modified>
</cp:coreProperties>
</file>