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ЕГЭ задание №</a:t>
            </a:r>
            <a:r>
              <a:rPr lang="ru-RU" sz="3600" dirty="0" smtClean="0"/>
              <a:t>7    Геометрический </a:t>
            </a:r>
            <a:r>
              <a:rPr lang="ru-RU" sz="3600" dirty="0" smtClean="0"/>
              <a:t>смысл производной, касательная</a:t>
            </a:r>
            <a:endParaRPr lang="ru-RU" sz="3600" dirty="0"/>
          </a:p>
        </p:txBody>
      </p:sp>
      <p:pic>
        <p:nvPicPr>
          <p:cNvPr id="5" name="Рисунок 4" descr="C:\Users\User\Desktop\get_file (3)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988840"/>
            <a:ext cx="4608511" cy="3312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1. На </a:t>
            </a:r>
            <a:r>
              <a:rPr lang="ru-RU" sz="2800" dirty="0" smtClean="0"/>
              <a:t>рисунке изображены график функции </a:t>
            </a:r>
            <a:r>
              <a:rPr lang="ru-RU" sz="2800" i="1" dirty="0" err="1" smtClean="0"/>
              <a:t>y</a:t>
            </a:r>
            <a:r>
              <a:rPr lang="ru-RU" sz="2800" dirty="0" smtClean="0"/>
              <a:t> = </a:t>
            </a:r>
            <a:r>
              <a:rPr lang="ru-RU" sz="2800" i="1" dirty="0" err="1" smtClean="0"/>
              <a:t>f</a:t>
            </a:r>
            <a:r>
              <a:rPr lang="ru-RU" sz="2800" dirty="0" smtClean="0"/>
              <a:t>(</a:t>
            </a:r>
            <a:r>
              <a:rPr lang="ru-RU" sz="2800" i="1" dirty="0" err="1" smtClean="0"/>
              <a:t>x</a:t>
            </a:r>
            <a:r>
              <a:rPr lang="ru-RU" sz="2800" dirty="0" smtClean="0"/>
              <a:t>) и касательная к нему в точке с абсциссой </a:t>
            </a:r>
            <a:r>
              <a:rPr lang="ru-RU" sz="2800" i="1" dirty="0" smtClean="0"/>
              <a:t>x</a:t>
            </a:r>
            <a:r>
              <a:rPr lang="ru-RU" sz="2800" baseline="-25000" dirty="0" smtClean="0"/>
              <a:t>0</a:t>
            </a:r>
            <a:r>
              <a:rPr lang="ru-RU" sz="2800" dirty="0" smtClean="0"/>
              <a:t>. Найдите значение производной функции </a:t>
            </a:r>
            <a:r>
              <a:rPr lang="ru-RU" sz="2800" i="1" dirty="0" err="1" smtClean="0"/>
              <a:t>f</a:t>
            </a:r>
            <a:r>
              <a:rPr lang="ru-RU" sz="2800" dirty="0" smtClean="0"/>
              <a:t>(</a:t>
            </a:r>
            <a:r>
              <a:rPr lang="ru-RU" sz="2800" i="1" dirty="0" err="1" smtClean="0"/>
              <a:t>x</a:t>
            </a:r>
            <a:r>
              <a:rPr lang="ru-RU" sz="2800" dirty="0" smtClean="0"/>
              <a:t>) в точке </a:t>
            </a:r>
            <a:r>
              <a:rPr lang="ru-RU" sz="2800" i="1" dirty="0" smtClean="0"/>
              <a:t>x</a:t>
            </a:r>
            <a:r>
              <a:rPr lang="ru-RU" sz="2800" baseline="-25000" dirty="0" smtClean="0"/>
              <a:t>0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5" name="Рисунок 4" descr="C:\Users\User\Desktop\get_file (3)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988840"/>
            <a:ext cx="4608511" cy="3312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2.На </a:t>
            </a:r>
            <a:r>
              <a:rPr lang="ru-RU" sz="2000" dirty="0" smtClean="0"/>
              <a:t>рисунке изображен график функции </a:t>
            </a:r>
            <a:r>
              <a:rPr lang="ru-RU" sz="2000" i="1" dirty="0" err="1" smtClean="0"/>
              <a:t>y</a:t>
            </a:r>
            <a:r>
              <a:rPr lang="ru-RU" sz="2000" i="1" dirty="0" smtClean="0"/>
              <a:t> = </a:t>
            </a:r>
            <a:r>
              <a:rPr lang="ru-RU" sz="2000" i="1" dirty="0" err="1" smtClean="0"/>
              <a:t>f</a:t>
            </a:r>
            <a:r>
              <a:rPr lang="ru-RU" sz="2000" i="1" dirty="0" smtClean="0"/>
              <a:t>(</a:t>
            </a:r>
            <a:r>
              <a:rPr lang="ru-RU" sz="2000" i="1" dirty="0" err="1" smtClean="0"/>
              <a:t>x</a:t>
            </a:r>
            <a:r>
              <a:rPr lang="ru-RU" sz="2000" i="1" dirty="0" smtClean="0"/>
              <a:t>)</a:t>
            </a:r>
            <a:r>
              <a:rPr lang="ru-RU" sz="2000" dirty="0" smtClean="0"/>
              <a:t>, определенной на интервале (−3; 9). Найдите количество точек, в которых касательная к графику функции параллельна прямой </a:t>
            </a:r>
            <a:r>
              <a:rPr lang="ru-RU" sz="2000" i="1" dirty="0" err="1" smtClean="0"/>
              <a:t>y</a:t>
            </a:r>
            <a:r>
              <a:rPr lang="ru-RU" sz="2000" dirty="0" smtClean="0"/>
              <a:t> = 12 или совпадает с ней</a:t>
            </a:r>
            <a:endParaRPr lang="ru-RU" sz="2000" dirty="0"/>
          </a:p>
        </p:txBody>
      </p:sp>
      <p:pic>
        <p:nvPicPr>
          <p:cNvPr id="5" name="Рисунок 4" descr="C:\Users\User\Desktop\get_file (4)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988840"/>
            <a:ext cx="4176463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3. На </a:t>
            </a:r>
            <a:r>
              <a:rPr lang="ru-RU" sz="2400" dirty="0" smtClean="0"/>
              <a:t>рисунке изображён график функции </a:t>
            </a:r>
            <a:r>
              <a:rPr lang="ru-RU" sz="2400" i="1" dirty="0" err="1" smtClean="0"/>
              <a:t>y=f</a:t>
            </a:r>
            <a:r>
              <a:rPr lang="ru-RU" sz="2400" i="1" dirty="0" smtClean="0"/>
              <a:t>(</a:t>
            </a:r>
            <a:r>
              <a:rPr lang="ru-RU" sz="2400" i="1" dirty="0" err="1" smtClean="0"/>
              <a:t>x</a:t>
            </a:r>
            <a:r>
              <a:rPr lang="ru-RU" sz="2400" i="1" dirty="0" smtClean="0"/>
              <a:t>)</a:t>
            </a:r>
            <a:r>
              <a:rPr lang="ru-RU" sz="2400" dirty="0" smtClean="0"/>
              <a:t> и касательная к нему в точке с абсциссой </a:t>
            </a:r>
            <a:r>
              <a:rPr lang="ru-RU" sz="2400" i="1" dirty="0" smtClean="0"/>
              <a:t>x</a:t>
            </a:r>
            <a:r>
              <a:rPr lang="ru-RU" sz="2400" baseline="-25000" dirty="0" smtClean="0"/>
              <a:t>0</a:t>
            </a:r>
            <a:r>
              <a:rPr lang="ru-RU" sz="2400" dirty="0" smtClean="0"/>
              <a:t>. Найдите значение производной функции </a:t>
            </a:r>
            <a:r>
              <a:rPr lang="ru-RU" sz="2400" i="1" dirty="0" err="1" smtClean="0"/>
              <a:t>f</a:t>
            </a:r>
            <a:r>
              <a:rPr lang="ru-RU" sz="2400" i="1" dirty="0" smtClean="0"/>
              <a:t>(</a:t>
            </a:r>
            <a:r>
              <a:rPr lang="ru-RU" sz="2400" i="1" dirty="0" err="1" smtClean="0"/>
              <a:t>x</a:t>
            </a:r>
            <a:r>
              <a:rPr lang="ru-RU" sz="2400" i="1" dirty="0" smtClean="0"/>
              <a:t>)</a:t>
            </a:r>
            <a:r>
              <a:rPr lang="ru-RU" sz="2400" dirty="0" smtClean="0"/>
              <a:t> в точке </a:t>
            </a:r>
            <a:r>
              <a:rPr lang="ru-RU" sz="2400" i="1" dirty="0" smtClean="0"/>
              <a:t>x</a:t>
            </a:r>
            <a:r>
              <a:rPr lang="ru-RU" sz="2400" baseline="-25000" dirty="0" smtClean="0"/>
              <a:t>0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4" name="Содержимое 3" descr="C:\Users\User\Desktop\get_file (5)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204864"/>
            <a:ext cx="4752527" cy="2880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/>
              <a:t>3.</a:t>
            </a:r>
            <a:r>
              <a:rPr lang="ru-RU" dirty="0" smtClean="0"/>
              <a:t> </a:t>
            </a:r>
            <a:r>
              <a:rPr lang="ru-RU" sz="2200" dirty="0" smtClean="0"/>
              <a:t>На </a:t>
            </a:r>
            <a:r>
              <a:rPr lang="ru-RU" sz="2200" dirty="0" smtClean="0"/>
              <a:t>рисунке изображен график функции</a:t>
            </a:r>
            <a:r>
              <a:rPr lang="ru-RU" sz="2200" dirty="0" smtClean="0"/>
              <a:t> </a:t>
            </a:r>
            <a:r>
              <a:rPr lang="ru-RU" sz="2200" i="1" dirty="0" err="1" smtClean="0"/>
              <a:t>y=f</a:t>
            </a:r>
            <a:r>
              <a:rPr lang="ru-RU" sz="2200" i="1" dirty="0" smtClean="0"/>
              <a:t>(</a:t>
            </a:r>
            <a:r>
              <a:rPr lang="ru-RU" sz="2200" i="1" dirty="0" err="1" smtClean="0"/>
              <a:t>x</a:t>
            </a:r>
            <a:r>
              <a:rPr lang="ru-RU" sz="2200" i="1" dirty="0" smtClean="0"/>
              <a:t>)</a:t>
            </a:r>
            <a:r>
              <a:rPr lang="ru-RU" sz="2200" dirty="0" smtClean="0"/>
              <a:t>. </a:t>
            </a:r>
            <a:r>
              <a:rPr lang="ru-RU" sz="2200" dirty="0" smtClean="0"/>
              <a:t>Прямая</a:t>
            </a:r>
            <a:r>
              <a:rPr lang="ru-RU" sz="2200" dirty="0" smtClean="0"/>
              <a:t>, </a:t>
            </a:r>
            <a:r>
              <a:rPr lang="ru-RU" sz="2200" dirty="0" smtClean="0"/>
              <a:t>проходящая </a:t>
            </a:r>
            <a:r>
              <a:rPr lang="ru-RU" sz="2200" dirty="0" smtClean="0"/>
              <a:t>через </a:t>
            </a:r>
            <a:r>
              <a:rPr lang="ru-RU" sz="2200" dirty="0" smtClean="0"/>
              <a:t>начало координат</a:t>
            </a:r>
            <a:r>
              <a:rPr lang="ru-RU" sz="2200" dirty="0" smtClean="0"/>
              <a:t>, </a:t>
            </a:r>
            <a:r>
              <a:rPr lang="ru-RU" sz="2200" dirty="0" smtClean="0"/>
              <a:t>касается графика </a:t>
            </a:r>
            <a:r>
              <a:rPr lang="ru-RU" sz="2200" dirty="0" smtClean="0"/>
              <a:t>этой </a:t>
            </a:r>
            <a:r>
              <a:rPr lang="ru-RU" sz="2200" dirty="0" smtClean="0"/>
              <a:t>функции </a:t>
            </a:r>
            <a:r>
              <a:rPr lang="ru-RU" sz="2200" dirty="0" smtClean="0"/>
              <a:t>в точке </a:t>
            </a:r>
            <a:r>
              <a:rPr lang="ru-RU" sz="2200" dirty="0" smtClean="0"/>
              <a:t>с абсциссой </a:t>
            </a:r>
            <a:r>
              <a:rPr lang="ru-RU" sz="2200" dirty="0" smtClean="0"/>
              <a:t>8. </a:t>
            </a:r>
            <a:r>
              <a:rPr lang="ru-RU" sz="2200" dirty="0" smtClean="0"/>
              <a:t>Найдите</a:t>
            </a:r>
            <a:r>
              <a:rPr lang="ru-RU" sz="2200" dirty="0" smtClean="0"/>
              <a:t> </a:t>
            </a:r>
            <a:r>
              <a:rPr lang="ru-RU" sz="2200" i="1" dirty="0" err="1" smtClean="0"/>
              <a:t>f</a:t>
            </a:r>
            <a:r>
              <a:rPr lang="ru-RU" sz="2200" i="1" dirty="0" smtClean="0"/>
              <a:t> '(8)</a:t>
            </a:r>
            <a:r>
              <a:rPr lang="ru-RU" sz="2200" dirty="0" smtClean="0"/>
              <a:t>.</a:t>
            </a:r>
            <a:endParaRPr lang="ru-RU" dirty="0"/>
          </a:p>
        </p:txBody>
      </p:sp>
      <p:pic>
        <p:nvPicPr>
          <p:cNvPr id="4" name="Содержимое 3" descr="C:\Users\User\Desktop\get_file (6)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49634" y="1935163"/>
            <a:ext cx="6644732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5.На </a:t>
            </a:r>
            <a:r>
              <a:rPr lang="ru-RU" sz="2000" dirty="0" smtClean="0"/>
              <a:t>рисунке изображен график функции </a:t>
            </a:r>
            <a:r>
              <a:rPr lang="ru-RU" sz="2000" i="1" dirty="0" err="1" smtClean="0"/>
              <a:t>y</a:t>
            </a:r>
            <a:r>
              <a:rPr lang="ru-RU" sz="2000" dirty="0" smtClean="0"/>
              <a:t> = </a:t>
            </a:r>
            <a:r>
              <a:rPr lang="ru-RU" sz="2000" i="1" dirty="0" err="1" smtClean="0"/>
              <a:t>f</a:t>
            </a:r>
            <a:r>
              <a:rPr lang="ru-RU" sz="2000" dirty="0" smtClean="0"/>
              <a:t>(</a:t>
            </a:r>
            <a:r>
              <a:rPr lang="ru-RU" sz="2000" i="1" dirty="0" err="1" smtClean="0"/>
              <a:t>x</a:t>
            </a:r>
            <a:r>
              <a:rPr lang="ru-RU" sz="2000" dirty="0" smtClean="0"/>
              <a:t>), определенной на интервале (−5; 5). Найдите количество точек, в которых касательная к графику функции параллельна прямой </a:t>
            </a:r>
            <a:r>
              <a:rPr lang="ru-RU" sz="2000" i="1" dirty="0" err="1" smtClean="0"/>
              <a:t>y</a:t>
            </a:r>
            <a:r>
              <a:rPr lang="ru-RU" sz="2000" dirty="0" smtClean="0"/>
              <a:t> = 6 или совпадает с ней</a:t>
            </a:r>
            <a:endParaRPr lang="ru-RU" sz="2000" dirty="0"/>
          </a:p>
        </p:txBody>
      </p:sp>
      <p:pic>
        <p:nvPicPr>
          <p:cNvPr id="4" name="Содержимое 3" descr="C:\Users\User\Desktop\get_file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090737" y="2048669"/>
            <a:ext cx="4962525" cy="416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6. На </a:t>
            </a:r>
            <a:r>
              <a:rPr lang="ru-RU" sz="2000" dirty="0" smtClean="0"/>
              <a:t>рисунке изображён график функции </a:t>
            </a:r>
            <a:r>
              <a:rPr lang="ru-RU" sz="2000" i="1" dirty="0" err="1" smtClean="0"/>
              <a:t>y=f</a:t>
            </a:r>
            <a:r>
              <a:rPr lang="ru-RU" sz="2000" i="1" dirty="0" smtClean="0"/>
              <a:t>(</a:t>
            </a:r>
            <a:r>
              <a:rPr lang="ru-RU" sz="2000" i="1" dirty="0" err="1" smtClean="0"/>
              <a:t>x</a:t>
            </a:r>
            <a:r>
              <a:rPr lang="ru-RU" sz="2000" i="1" dirty="0" smtClean="0"/>
              <a:t>)</a:t>
            </a:r>
            <a:r>
              <a:rPr lang="ru-RU" sz="2000" dirty="0" smtClean="0"/>
              <a:t> и касательная к нему в точке с абсциссой </a:t>
            </a:r>
            <a:r>
              <a:rPr lang="ru-RU" sz="2000" i="1" dirty="0" smtClean="0"/>
              <a:t>x</a:t>
            </a:r>
            <a:r>
              <a:rPr lang="ru-RU" sz="2000" baseline="-25000" dirty="0" smtClean="0"/>
              <a:t>0</a:t>
            </a:r>
            <a:r>
              <a:rPr lang="ru-RU" sz="2000" dirty="0" smtClean="0"/>
              <a:t>. Найдите значение производной функции </a:t>
            </a:r>
            <a:r>
              <a:rPr lang="ru-RU" sz="2000" i="1" dirty="0" err="1" smtClean="0"/>
              <a:t>f</a:t>
            </a:r>
            <a:r>
              <a:rPr lang="ru-RU" sz="2000" i="1" dirty="0" smtClean="0"/>
              <a:t>(</a:t>
            </a:r>
            <a:r>
              <a:rPr lang="ru-RU" sz="2000" i="1" dirty="0" err="1" smtClean="0"/>
              <a:t>x</a:t>
            </a:r>
            <a:r>
              <a:rPr lang="ru-RU" sz="2000" i="1" dirty="0" smtClean="0"/>
              <a:t>)</a:t>
            </a:r>
            <a:r>
              <a:rPr lang="ru-RU" sz="2000" dirty="0" smtClean="0"/>
              <a:t> в точке </a:t>
            </a:r>
            <a:r>
              <a:rPr lang="ru-RU" sz="2000" i="1" dirty="0" smtClean="0"/>
              <a:t>x</a:t>
            </a:r>
            <a:r>
              <a:rPr lang="ru-RU" sz="2000" baseline="-25000" dirty="0" smtClean="0"/>
              <a:t>0</a:t>
            </a:r>
            <a:r>
              <a:rPr lang="ru-RU" sz="2000" dirty="0" smtClean="0"/>
              <a:t>. </a:t>
            </a:r>
            <a:endParaRPr lang="ru-RU" sz="2000" dirty="0"/>
          </a:p>
        </p:txBody>
      </p:sp>
      <p:pic>
        <p:nvPicPr>
          <p:cNvPr id="4" name="Содержимое 3" descr="C:\Users\User\Desktop\get_file (1)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988840"/>
            <a:ext cx="4104456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/>
              <a:t>7.На </a:t>
            </a:r>
            <a:r>
              <a:rPr lang="ru-RU" sz="2200" dirty="0" smtClean="0"/>
              <a:t>рисунке изображены график функции </a:t>
            </a:r>
            <a:r>
              <a:rPr lang="ru-RU" sz="2200" i="1" dirty="0" err="1" smtClean="0"/>
              <a:t>y</a:t>
            </a:r>
            <a:r>
              <a:rPr lang="ru-RU" sz="2200" dirty="0" smtClean="0"/>
              <a:t> = </a:t>
            </a:r>
            <a:r>
              <a:rPr lang="ru-RU" sz="2200" i="1" dirty="0" err="1" smtClean="0"/>
              <a:t>f</a:t>
            </a:r>
            <a:r>
              <a:rPr lang="ru-RU" sz="2200" dirty="0" smtClean="0"/>
              <a:t>(</a:t>
            </a:r>
            <a:r>
              <a:rPr lang="ru-RU" sz="2200" i="1" dirty="0" err="1" smtClean="0"/>
              <a:t>x</a:t>
            </a:r>
            <a:r>
              <a:rPr lang="ru-RU" sz="2200" dirty="0" smtClean="0"/>
              <a:t>) и касательная к нему в точке с абсциссой </a:t>
            </a:r>
            <a:r>
              <a:rPr lang="ru-RU" sz="2200" i="1" dirty="0" smtClean="0"/>
              <a:t>x</a:t>
            </a:r>
            <a:r>
              <a:rPr lang="ru-RU" sz="2200" baseline="-25000" dirty="0" smtClean="0"/>
              <a:t>0</a:t>
            </a:r>
            <a:r>
              <a:rPr lang="ru-RU" sz="2200" dirty="0" smtClean="0"/>
              <a:t>. Найдите значение производной функции </a:t>
            </a:r>
            <a:r>
              <a:rPr lang="ru-RU" sz="2200" i="1" dirty="0" err="1" smtClean="0"/>
              <a:t>f</a:t>
            </a:r>
            <a:r>
              <a:rPr lang="ru-RU" sz="2200" dirty="0" smtClean="0"/>
              <a:t>(</a:t>
            </a:r>
            <a:r>
              <a:rPr lang="ru-RU" sz="2200" i="1" dirty="0" err="1" smtClean="0"/>
              <a:t>x</a:t>
            </a:r>
            <a:r>
              <a:rPr lang="ru-RU" sz="2200" dirty="0" smtClean="0"/>
              <a:t>) в точке </a:t>
            </a:r>
            <a:r>
              <a:rPr lang="ru-RU" sz="2200" i="1" dirty="0" smtClean="0"/>
              <a:t>x</a:t>
            </a:r>
            <a:r>
              <a:rPr lang="ru-RU" sz="2200" baseline="-25000" dirty="0" smtClean="0"/>
              <a:t>0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C:\Users\User\Desktop\get_file (2)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132856"/>
            <a:ext cx="4752528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</TotalTime>
  <Words>51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ЕГЭ задание №7    Геометрический смысл производной, касательная</vt:lpstr>
      <vt:lpstr>1. На рисунке изображены график функции y = f(x) и касательная к нему в точке с абсциссой x0. Найдите значение производной функции f(x) в точке x0.</vt:lpstr>
      <vt:lpstr>2.На рисунке изображен график функции y = f(x), определенной на интервале (−3; 9). Найдите количество точек, в которых касательная к графику функции параллельна прямой y = 12 или совпадает с ней</vt:lpstr>
      <vt:lpstr>3. На рисунке изображён график функции y=f(x) и касательная к нему в точке с абсциссой x0. Найдите значение производной функции f(x) в точке x0.</vt:lpstr>
      <vt:lpstr>3. На рисунке изображен график функции y=f(x). Прямая, проходящая через начало координат, касается графика этой функции в точке с абсциссой 8. Найдите f '(8).</vt:lpstr>
      <vt:lpstr>5.На рисунке изображен график функции y = f(x), определенной на интервале (−5; 5). Найдите количество точек, в которых касательная к графику функции параллельна прямой y = 6 или совпадает с ней</vt:lpstr>
      <vt:lpstr>6. На рисунке изображён график функции y=f(x) и касательная к нему в точке с абсциссой x0. Найдите значение производной функции f(x) в точке x0. </vt:lpstr>
      <vt:lpstr>7.На рисунке изображены график функции y = f(x) и касательная к нему в точке с абсциссой x0. Найдите значение производной функции f(x) в точке x0.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</cp:revision>
  <dcterms:created xsi:type="dcterms:W3CDTF">2020-08-14T08:27:48Z</dcterms:created>
  <dcterms:modified xsi:type="dcterms:W3CDTF">2020-08-14T08:41:26Z</dcterms:modified>
</cp:coreProperties>
</file>