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89" r:id="rId5"/>
    <p:sldId id="265" r:id="rId6"/>
    <p:sldId id="264" r:id="rId7"/>
    <p:sldId id="263" r:id="rId8"/>
    <p:sldId id="262" r:id="rId9"/>
    <p:sldId id="261" r:id="rId10"/>
    <p:sldId id="267" r:id="rId11"/>
    <p:sldId id="266" r:id="rId12"/>
    <p:sldId id="270" r:id="rId13"/>
    <p:sldId id="268" r:id="rId14"/>
    <p:sldId id="277" r:id="rId15"/>
    <p:sldId id="276" r:id="rId16"/>
    <p:sldId id="275" r:id="rId17"/>
    <p:sldId id="274" r:id="rId18"/>
    <p:sldId id="281" r:id="rId19"/>
    <p:sldId id="283" r:id="rId20"/>
    <p:sldId id="288" r:id="rId21"/>
    <p:sldId id="287" r:id="rId22"/>
    <p:sldId id="286" r:id="rId23"/>
    <p:sldId id="285" r:id="rId24"/>
    <p:sldId id="291" r:id="rId25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72" autoAdjust="0"/>
    <p:restoredTop sz="94660"/>
  </p:normalViewPr>
  <p:slideViewPr>
    <p:cSldViewPr snapToGrid="0">
      <p:cViewPr varScale="1">
        <p:scale>
          <a:sx n="91" d="100"/>
          <a:sy n="91" d="100"/>
        </p:scale>
        <p:origin x="-98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24DA-17E1-469E-93BB-902BC0176924}" type="datetimeFigureOut">
              <a:rPr lang="ru-RU"/>
              <a:pPr>
                <a:defRPr/>
              </a:pPr>
              <a:t>22.01.2019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CB10C-EAC1-49A3-8A9A-D3FEC371D6D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C58DD-4DE8-41BB-A600-F323B52B2BEB}" type="datetimeFigureOut">
              <a:rPr lang="ru-RU"/>
              <a:pPr>
                <a:defRPr/>
              </a:pPr>
              <a:t>22.01.2019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EED31E-1038-4467-84B2-C7C963AA9D7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A1D2E-E5C9-40D0-AB8A-2FE299C35CB1}" type="datetimeFigureOut">
              <a:rPr lang="ru-RU"/>
              <a:pPr>
                <a:defRPr/>
              </a:pPr>
              <a:t>22.01.2019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3962BF-0329-4513-887C-2DB77B1398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2pPr>
            <a:lvl3pPr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3pPr>
            <a:lvl4pPr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4pPr>
            <a:lvl5pPr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831DE-97CC-4C22-BC68-194A32CF037F}" type="datetimeFigureOut">
              <a:rPr lang="ru-RU"/>
              <a:pPr>
                <a:defRPr/>
              </a:pPr>
              <a:t>22.01.2019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67796C-2E86-44D9-85FA-895D0E72A6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4D2A4-5ABE-4C44-A8DB-E6F2354EFB95}" type="datetimeFigureOut">
              <a:rPr lang="ru-RU"/>
              <a:pPr>
                <a:defRPr/>
              </a:pPr>
              <a:t>22.01.2019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E131D-D83E-40F8-8D51-7A42AA662D9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D180F-608C-484D-A377-E551D121C5EC}" type="datetimeFigureOut">
              <a:rPr lang="ru-RU"/>
              <a:pPr>
                <a:defRPr/>
              </a:pPr>
              <a:t>22.01.2019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35188F-0180-4889-A1F4-BC36B74C36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DE00F-A9DB-4CB4-9032-9E6664FD8F4E}" type="datetimeFigureOut">
              <a:rPr lang="ru-RU"/>
              <a:pPr>
                <a:defRPr/>
              </a:pPr>
              <a:t>22.01.2019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33DCDA-6AD4-45EC-AD74-B9199FA6593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BC44C-A02A-4923-B2F3-1BB91927125B}" type="datetimeFigureOut">
              <a:rPr lang="ru-RU"/>
              <a:pPr>
                <a:defRPr/>
              </a:pPr>
              <a:t>22.01.2019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02462B-8E5C-4F9C-B2B1-6382A6223A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688BB-A003-44AA-BE09-598B89257978}" type="datetimeFigureOut">
              <a:rPr lang="ru-RU"/>
              <a:pPr>
                <a:defRPr/>
              </a:pPr>
              <a:t>22.01.2019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B8414E-0BF6-4B53-AA1E-24A09D33DFF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D1426A-E01D-4154-9338-A91852DD5753}" type="datetimeFigureOut">
              <a:rPr lang="ru-RU"/>
              <a:pPr>
                <a:defRPr/>
              </a:pPr>
              <a:t>22.01.2019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FC742-89A6-4881-9C97-62EA1136C0D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41F25-6E87-4813-8D74-D8F7A5FB2415}" type="datetimeFigureOut">
              <a:rPr lang="ru-RU"/>
              <a:pPr>
                <a:defRPr/>
              </a:pPr>
              <a:t>22.01.2019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ED4CD0-8479-4608-AF5F-A421B702562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917536D-FA9E-48C9-BB42-084E2B2FE743}" type="datetimeFigureOut">
              <a:rPr lang="ru-RU"/>
              <a:pPr>
                <a:defRPr/>
              </a:pPr>
              <a:t>22.01.2019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A80D8B7A-DB30-42E0-B3CF-3707CFCFEE4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897043"/>
            <a:ext cx="7772400" cy="225380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ЗАПОВЕДНИКИ </a:t>
            </a:r>
            <a:br>
              <a:rPr lang="ru-RU" b="1" dirty="0" smtClean="0"/>
            </a:br>
            <a:r>
              <a:rPr lang="ru-RU" b="1" dirty="0" smtClean="0"/>
              <a:t>КУЗБАССА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8664" y="0"/>
            <a:ext cx="4226685" cy="5035639"/>
          </a:xfrm>
        </p:spPr>
        <p:txBody>
          <a:bodyPr rtlCol="0"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en-US" dirty="0" smtClean="0"/>
              <a:t>    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644721" y="4481847"/>
            <a:ext cx="5115328" cy="2125015"/>
          </a:xfrm>
        </p:spPr>
        <p:txBody>
          <a:bodyPr/>
          <a:lstStyle/>
          <a:p>
            <a:pPr algn="ctr">
              <a:lnSpc>
                <a:spcPct val="100000"/>
              </a:lnSpc>
              <a:buNone/>
            </a:pP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       Национальный     парк создавался с целью сохранения уникальных участков произрастания кедра, черневой тайги в Горной </a:t>
            </a:r>
            <a:r>
              <a:rPr lang="ru-RU" sz="2000" dirty="0" err="1" smtClean="0">
                <a:effectLst/>
                <a:latin typeface="Times New Roman" pitchFamily="18" charset="0"/>
                <a:cs typeface="Times New Roman" pitchFamily="18" charset="0"/>
              </a:rPr>
              <a:t>Шории</a:t>
            </a: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, а также сохранения культурного наследия коренной </a:t>
            </a:r>
            <a:r>
              <a:rPr lang="ru-RU" sz="2000" dirty="0" err="1" smtClean="0">
                <a:effectLst/>
                <a:latin typeface="Times New Roman" pitchFamily="18" charset="0"/>
                <a:cs typeface="Times New Roman" pitchFamily="18" charset="0"/>
              </a:rPr>
              <a:t>шорской</a:t>
            </a: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 национальности.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lik-kuzbassa.narod.ru/C.files/liki-z6-09-11-20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6346" y="1054175"/>
            <a:ext cx="3330234" cy="2740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lik-kuzbassa.narod.ru/C.files/liki-z7-09-11-201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3780" y="3943479"/>
            <a:ext cx="3332011" cy="2730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844344" y="1147832"/>
            <a:ext cx="45720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   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Шорский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национальный парк был организован в 1990 г. на основании постановления советского Правительства от 27 декабря 1989г.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     Парк расположен на юге Кемеровской области на территории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Таштагольского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района. 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    Протяжённость территории национального парка с севера на юг 110 км, с востока на запад 90 км.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20462" y="270456"/>
            <a:ext cx="7096259" cy="5666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Шорский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национальный парк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8664" y="0"/>
            <a:ext cx="4226685" cy="5035639"/>
          </a:xfrm>
        </p:spPr>
        <p:txBody>
          <a:bodyPr rtlCol="0"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en-US" dirty="0" smtClean="0"/>
              <a:t>    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28650" y="386366"/>
            <a:ext cx="7886700" cy="5790597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   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настоящее время на территории национального парка выявлено более 60 редких и исчезающих видов растений, занесенных в Красные книги России и Кемеровской области. Это такие виды, как: лилия кудреватая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саранка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княжик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сибирский, хвойник односемянной, тимьян сибирский, ревень алтайский и другие виды.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лил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3298" y="2025202"/>
            <a:ext cx="2178935" cy="2178935"/>
          </a:xfrm>
          <a:prstGeom prst="rect">
            <a:avLst/>
          </a:prstGeom>
        </p:spPr>
      </p:pic>
      <p:pic>
        <p:nvPicPr>
          <p:cNvPr id="7" name="Рисунок 6" descr="княжи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3098" y="4452870"/>
            <a:ext cx="2513157" cy="1884868"/>
          </a:xfrm>
          <a:prstGeom prst="rect">
            <a:avLst/>
          </a:prstGeom>
        </p:spPr>
      </p:pic>
      <p:pic>
        <p:nvPicPr>
          <p:cNvPr id="9" name="Рисунок 8" descr="тимьян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68032" y="2040388"/>
            <a:ext cx="1940244" cy="2149958"/>
          </a:xfrm>
          <a:prstGeom prst="rect">
            <a:avLst/>
          </a:prstGeom>
        </p:spPr>
      </p:pic>
      <p:pic>
        <p:nvPicPr>
          <p:cNvPr id="10" name="Рисунок 9" descr="ревень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71445" y="4292420"/>
            <a:ext cx="2255525" cy="2255525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63936" y="3848118"/>
            <a:ext cx="1378039" cy="3348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лилия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262944" y="3919618"/>
            <a:ext cx="1056068" cy="257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тимьян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167093" y="6017247"/>
            <a:ext cx="1416676" cy="3090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княжик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676845" y="6225973"/>
            <a:ext cx="1107583" cy="3090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ревень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хвойник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905147" y="2921875"/>
            <a:ext cx="3125101" cy="2343826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3003294" y="4918693"/>
            <a:ext cx="1429555" cy="270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хвойник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8664" y="0"/>
            <a:ext cx="4226685" cy="5035639"/>
          </a:xfrm>
        </p:spPr>
        <p:txBody>
          <a:bodyPr rtlCol="0"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en-US" dirty="0" smtClean="0"/>
              <a:t>    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28650" y="386366"/>
            <a:ext cx="7886700" cy="5790597"/>
          </a:xfrm>
        </p:spPr>
        <p:txBody>
          <a:bodyPr/>
          <a:lstStyle/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Маралий корень,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кандык-ирис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купальница азиатская, которые растут на территории заповедника, также занесены в Красную книгу.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канды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42896" y="3434658"/>
            <a:ext cx="3040991" cy="3017140"/>
          </a:xfrm>
          <a:prstGeom prst="rect">
            <a:avLst/>
          </a:prstGeom>
        </p:spPr>
      </p:pic>
      <p:pic>
        <p:nvPicPr>
          <p:cNvPr id="6" name="Рисунок 5" descr="купальниц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04676" y="1225862"/>
            <a:ext cx="2776566" cy="3740506"/>
          </a:xfrm>
          <a:prstGeom prst="rect">
            <a:avLst/>
          </a:prstGeom>
        </p:spPr>
      </p:pic>
      <p:pic>
        <p:nvPicPr>
          <p:cNvPr id="7" name="Рисунок 6" descr="маралий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2250" y="1261439"/>
            <a:ext cx="2623440" cy="316124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92958" y="4087486"/>
            <a:ext cx="2163650" cy="3348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маралий корень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376634" y="4607824"/>
            <a:ext cx="1455313" cy="3219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купальница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695200" y="6137449"/>
            <a:ext cx="1648496" cy="3219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кандык-ирис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8664" y="0"/>
            <a:ext cx="4226685" cy="5035639"/>
          </a:xfrm>
        </p:spPr>
        <p:txBody>
          <a:bodyPr rtlCol="0"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en-US" dirty="0" smtClean="0"/>
              <a:t>    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28650" y="5640946"/>
            <a:ext cx="7886700" cy="1017431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  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Ведущими растениями национального парка являются кедр, пихта сибирская, осина.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кед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5088" y="283335"/>
            <a:ext cx="3667142" cy="2796196"/>
          </a:xfrm>
          <a:prstGeom prst="rect">
            <a:avLst/>
          </a:prstGeom>
        </p:spPr>
      </p:pic>
      <p:pic>
        <p:nvPicPr>
          <p:cNvPr id="6" name="Рисунок 5" descr="осин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26225" y="339292"/>
            <a:ext cx="3971235" cy="5294981"/>
          </a:xfrm>
          <a:prstGeom prst="rect">
            <a:avLst/>
          </a:prstGeom>
        </p:spPr>
      </p:pic>
      <p:pic>
        <p:nvPicPr>
          <p:cNvPr id="7" name="Рисунок 6" descr="Пихта-сибирская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8629" y="3153755"/>
            <a:ext cx="3535157" cy="264795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249251" y="2807594"/>
            <a:ext cx="1893194" cy="257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кедр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40965" y="5236225"/>
            <a:ext cx="1277821" cy="3090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осина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91673" y="5459309"/>
            <a:ext cx="2176530" cy="3348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пихта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сибирская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8664" y="0"/>
            <a:ext cx="4226685" cy="5035639"/>
          </a:xfrm>
        </p:spPr>
        <p:txBody>
          <a:bodyPr rtlCol="0"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en-US" dirty="0" smtClean="0"/>
              <a:t>    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754774" y="4926537"/>
            <a:ext cx="7886700" cy="133450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Красную книгу занесены также 6 видов птиц: чёрный аист, серая цапля,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иглохвостый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стриж, беркут, сокол, сапсан.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аис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655" y="244028"/>
            <a:ext cx="2847685" cy="2355812"/>
          </a:xfrm>
          <a:prstGeom prst="rect">
            <a:avLst/>
          </a:prstGeom>
        </p:spPr>
      </p:pic>
      <p:pic>
        <p:nvPicPr>
          <p:cNvPr id="6" name="Рисунок 5" descr="цапл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95146" y="270831"/>
            <a:ext cx="2142544" cy="2635733"/>
          </a:xfrm>
          <a:prstGeom prst="rect">
            <a:avLst/>
          </a:prstGeom>
        </p:spPr>
      </p:pic>
      <p:pic>
        <p:nvPicPr>
          <p:cNvPr id="7" name="Рисунок 6" descr="стриж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65380" y="275053"/>
            <a:ext cx="3478924" cy="2296090"/>
          </a:xfrm>
          <a:prstGeom prst="rect">
            <a:avLst/>
          </a:prstGeom>
        </p:spPr>
      </p:pic>
      <p:pic>
        <p:nvPicPr>
          <p:cNvPr id="8" name="Рисунок 7" descr="беркут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9893" y="2850680"/>
            <a:ext cx="2941735" cy="2026120"/>
          </a:xfrm>
          <a:prstGeom prst="rect">
            <a:avLst/>
          </a:prstGeom>
        </p:spPr>
      </p:pic>
      <p:pic>
        <p:nvPicPr>
          <p:cNvPr id="9" name="Рисунок 8" descr="сокол.jpg"/>
          <p:cNvPicPr>
            <a:picLocks noChangeAspect="1"/>
          </p:cNvPicPr>
          <p:nvPr/>
        </p:nvPicPr>
        <p:blipFill>
          <a:blip r:embed="rId6" cstate="print"/>
          <a:srcRect r="19252"/>
          <a:stretch>
            <a:fillRect/>
          </a:stretch>
        </p:blipFill>
        <p:spPr>
          <a:xfrm>
            <a:off x="6102401" y="2956829"/>
            <a:ext cx="2877394" cy="2371915"/>
          </a:xfrm>
          <a:prstGeom prst="rect">
            <a:avLst/>
          </a:prstGeom>
        </p:spPr>
      </p:pic>
      <p:pic>
        <p:nvPicPr>
          <p:cNvPr id="10" name="Рисунок 9" descr="сапсан.jpg"/>
          <p:cNvPicPr>
            <a:picLocks noChangeAspect="1"/>
          </p:cNvPicPr>
          <p:nvPr/>
        </p:nvPicPr>
        <p:blipFill>
          <a:blip r:embed="rId7" cstate="print"/>
          <a:srcRect r="29475"/>
          <a:stretch>
            <a:fillRect/>
          </a:stretch>
        </p:blipFill>
        <p:spPr>
          <a:xfrm>
            <a:off x="3197399" y="2995940"/>
            <a:ext cx="2763385" cy="231178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315718" y="2203028"/>
            <a:ext cx="1700011" cy="3348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чёрный аист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70408" y="2544096"/>
            <a:ext cx="1687133" cy="3477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серая цапля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289332" y="2131528"/>
            <a:ext cx="2614410" cy="3734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иглохвостый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стриж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66686" y="4508049"/>
            <a:ext cx="1700011" cy="3219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беркут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249585" y="4875910"/>
            <a:ext cx="1700011" cy="3219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сапсан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423265" y="4963696"/>
            <a:ext cx="1403797" cy="2833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сокол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8664" y="0"/>
            <a:ext cx="4226685" cy="5035639"/>
          </a:xfrm>
        </p:spPr>
        <p:txBody>
          <a:bodyPr rtlCol="0"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en-US" dirty="0" smtClean="0"/>
              <a:t>    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28650" y="321973"/>
            <a:ext cx="7886700" cy="123637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 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 На территории парка обитает около 60 видов млекопитающих. Среди них ондатра, ласка, заяц-беляк, белка, кабарга.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бел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68630" y="1121154"/>
            <a:ext cx="3572176" cy="2000418"/>
          </a:xfrm>
          <a:prstGeom prst="rect">
            <a:avLst/>
          </a:prstGeom>
        </p:spPr>
      </p:pic>
      <p:pic>
        <p:nvPicPr>
          <p:cNvPr id="6" name="Рисунок 5" descr="беля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5754" y="3878317"/>
            <a:ext cx="3785419" cy="2830835"/>
          </a:xfrm>
          <a:prstGeom prst="rect">
            <a:avLst/>
          </a:prstGeom>
        </p:spPr>
      </p:pic>
      <p:pic>
        <p:nvPicPr>
          <p:cNvPr id="7" name="Рисунок 6" descr="ондат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3572" y="1118884"/>
            <a:ext cx="3478786" cy="2717391"/>
          </a:xfrm>
          <a:prstGeom prst="rect">
            <a:avLst/>
          </a:prstGeom>
        </p:spPr>
      </p:pic>
      <p:pic>
        <p:nvPicPr>
          <p:cNvPr id="8" name="Рисунок 7" descr="кабарг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60245" y="3147810"/>
            <a:ext cx="2833353" cy="356556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679879" y="3405648"/>
            <a:ext cx="1854558" cy="3477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ондатра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08753" y="2763924"/>
            <a:ext cx="1841679" cy="2962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белка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054106" y="6253655"/>
            <a:ext cx="1854558" cy="3606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Заяц-беляк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48107" y="6322194"/>
            <a:ext cx="1674254" cy="3863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кабарга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8664" y="0"/>
            <a:ext cx="4226685" cy="5035639"/>
          </a:xfrm>
        </p:spPr>
        <p:txBody>
          <a:bodyPr rtlCol="0"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en-US" dirty="0" smtClean="0"/>
              <a:t>    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842456" y="605307"/>
            <a:ext cx="3672893" cy="5571655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 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На территории национального парка расположено много памятников природы. Один из них водопад "Сага".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    Водопад "Сага" занимает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30.000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кв. м, расположен на ручье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Шолбычак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(левый берег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Мрассу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в 300 м от реки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Мрассу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    Восемнадцатиметровый водопад несколькими каскадами падает в маленькое студёное озерцо.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    У водопада расположен небольшой грот, переходящий в пещеру с очень узким входом.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саг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3783" y="329484"/>
            <a:ext cx="4893733" cy="62709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28650" y="3760631"/>
            <a:ext cx="7886700" cy="3361386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   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"Царские ворота" - живописные скалы на правом берегу реки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Мрассу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Скалы имеют высоту 100 метров и отвесно обрываются в воду.   Они сложены мраморированными известняками. Окраска скал меняется от погоды и освещения. В солнечную, ясную погоду скалы светлые – белые с розоватым оттенком. В пасмурную погоду они становятся угрюмо серыми с фиолетовым оттенком.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lik-kuzbassa.narod.ru/C.files/liki-z10-09-11-20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1470" y="213525"/>
            <a:ext cx="7368640" cy="4137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8664" y="0"/>
            <a:ext cx="4226685" cy="5035639"/>
          </a:xfrm>
        </p:spPr>
        <p:txBody>
          <a:bodyPr rtlCol="0"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en-US" dirty="0" smtClean="0"/>
              <a:t>    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54408" y="296214"/>
            <a:ext cx="7886700" cy="5829233"/>
          </a:xfrm>
        </p:spPr>
        <p:txBody>
          <a:bodyPr/>
          <a:lstStyle/>
          <a:p>
            <a:pPr algn="ctr">
              <a:buNone/>
            </a:pPr>
            <a:r>
              <a:rPr lang="ru-RU" sz="2000" b="1" dirty="0" smtClean="0"/>
              <a:t>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Томская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писаница</a:t>
            </a:r>
            <a:r>
              <a:rPr lang="ru-RU" sz="2000" dirty="0" smtClean="0"/>
              <a:t> </a:t>
            </a:r>
          </a:p>
          <a:p>
            <a:pPr algn="ctr">
              <a:buNone/>
            </a:pPr>
            <a:r>
              <a:rPr lang="ru-RU" sz="2000" dirty="0" smtClean="0"/>
              <a:t>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Этот особенный музей расположен , примерно, в 60 км. от города в сосновом бору на берегу реки Томь под открытым небом. Началось все с обнаружения на береговых скалах древних рисунков или письмен. Отсюда пошло название —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писаница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которое дало имя и скалам — Писаные скалы, и близлежащей деревне — Писаная. Рисунки были обнаружены еще в 16-17 веках, но кроме узкого интереса у специалистов и исследователей больше никакого значения не имели. Лишь в 70-80-е годы прошлого века началась работа по реставрации и сохранению наскальных рисунков.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томпи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07021" y="3353970"/>
            <a:ext cx="5743575" cy="3371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28650" y="373487"/>
            <a:ext cx="7886700" cy="5803476"/>
          </a:xfrm>
        </p:spPr>
        <p:txBody>
          <a:bodyPr/>
          <a:lstStyle/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Скалам был присвоен заповедный статус и вокруг них, собственно, и началось создание музея под открытым небом. Была построена лестница, которая является спуском к скале, развернута просветительская деятельность среди населения. С годами (особенно в последние лет 20) были созданы экспозиции, рассказывающие о мифологии народов, населявших Сибирь, и, в частности, Кузбасс, архитектурно-этнографические комплексы, небольшой зоопарк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скал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3186" y="2613716"/>
            <a:ext cx="6007475" cy="39978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8664" y="0"/>
            <a:ext cx="4226685" cy="5035639"/>
          </a:xfrm>
        </p:spPr>
        <p:txBody>
          <a:bodyPr rtlCol="0"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en-US" dirty="0" smtClean="0"/>
              <a:t>    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30869" y="147145"/>
            <a:ext cx="4845269" cy="6176963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территории Кемеровской области находятся: </a:t>
            </a: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заповедник федерального значения «Кузнецкий Алатау», </a:t>
            </a: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национальный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парк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Шорский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»,</a:t>
            </a: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историко-культурный и природный музей-заповедник «Томская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писаница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lik-kuzbassa.narod.ru/E-.files/liki-z25-22-10-20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4534" y="4662700"/>
            <a:ext cx="3296455" cy="2012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lik-kuzbassa.narod.ru/E-.files/liki-z26-22-10-201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0307" y="292052"/>
            <a:ext cx="3335091" cy="2098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lik-kuzbassa.narod.ru/E-.files/liki-z27-22-10-201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9796" y="2536405"/>
            <a:ext cx="3322213" cy="2042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8664" y="0"/>
            <a:ext cx="4226685" cy="5035639"/>
          </a:xfrm>
        </p:spPr>
        <p:txBody>
          <a:bodyPr rtlCol="0"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en-US" dirty="0" smtClean="0"/>
              <a:t>    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86609" y="432108"/>
            <a:ext cx="7886700" cy="5713324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Флора «Томской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Писаницы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богата и разнообразна. На её территории найдено около 400 видов высших растений (1/4 флоры Кемеровской области), из них 39 видов деревьев и кустарников, многочисленные травянистые растения. Из них 5 видов являются третичными реликтами, один вид – ковыль перистый – внесён в «Красную книгу». Около 40 видов являются редкими на территории Кузбасса и нуждаются в охране. </a:t>
            </a:r>
          </a:p>
          <a:p>
            <a:endParaRPr lang="ru-RU" dirty="0"/>
          </a:p>
        </p:txBody>
      </p:sp>
      <p:pic>
        <p:nvPicPr>
          <p:cNvPr id="5" name="Рисунок 4" descr="ковыл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56137" y="2644596"/>
            <a:ext cx="6989379" cy="403194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569743" y="6230711"/>
            <a:ext cx="2125014" cy="3992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КОВЫЛЬ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8664" y="0"/>
            <a:ext cx="4226685" cy="5035639"/>
          </a:xfrm>
        </p:spPr>
        <p:txBody>
          <a:bodyPr rtlCol="0"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en-US" dirty="0" smtClean="0"/>
              <a:t>    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28650" y="334851"/>
            <a:ext cx="7886700" cy="584211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   </a:t>
            </a: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 Разнообразен животный мир. Заповедник пересекает древняя лосиная тропа, ведущая к переправе через Томь, и по ней регулярно проходят лоси. Зимой забегают волки и рыси. Постоянными обитателями музея-заповедника являются лиса, норка, колонок, горностай, ласка, барсук, заяц, белка, бурундук. Много мелких грызунов – мышей и полёвок, встречаются 3 вида летучих мышей.</a:t>
            </a:r>
          </a:p>
          <a:p>
            <a:endParaRPr lang="ru-RU" sz="20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горноста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41726" y="4553555"/>
            <a:ext cx="3180095" cy="2173065"/>
          </a:xfrm>
          <a:prstGeom prst="rect">
            <a:avLst/>
          </a:prstGeom>
        </p:spPr>
      </p:pic>
      <p:pic>
        <p:nvPicPr>
          <p:cNvPr id="6" name="Рисунок 5" descr="колоно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0372" y="2245015"/>
            <a:ext cx="3417066" cy="2276010"/>
          </a:xfrm>
          <a:prstGeom prst="rect">
            <a:avLst/>
          </a:prstGeom>
        </p:spPr>
      </p:pic>
      <p:pic>
        <p:nvPicPr>
          <p:cNvPr id="7" name="Рисунок 6" descr="норк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4409" y="2252326"/>
            <a:ext cx="3320639" cy="220822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34259" y="4059807"/>
            <a:ext cx="1764406" cy="3992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НОРКА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599905" y="4158100"/>
            <a:ext cx="1687133" cy="3219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КОЛОНОК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74276" y="6409682"/>
            <a:ext cx="1236372" cy="2962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ЛАСКА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8664" y="0"/>
            <a:ext cx="4226685" cy="5035639"/>
          </a:xfrm>
        </p:spPr>
        <p:txBody>
          <a:bodyPr rtlCol="0"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en-US" dirty="0" smtClean="0"/>
              <a:t>    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28650" y="437882"/>
            <a:ext cx="7886700" cy="5739081"/>
          </a:xfrm>
        </p:spPr>
        <p:txBody>
          <a:bodyPr/>
          <a:lstStyle/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150 видов птиц, из них 60 видов – гнездящиеся, остальные – встречающиеся на пролёте и зимующие. Летом привлекают внимание парящие над рекой коршуны, поющие в лесу зяблики, бегающие по берегу трясогузки. Здесь можно встретить крупных соколов, сапсана, балабана, занесённых в «Красную книгу» России; зимой снегирей, свиристелей, полярную сову. Во все времена года лес оживляют многочисленные синицы, дятлы и поползни.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пол.сова.jpg"/>
          <p:cNvPicPr>
            <a:picLocks noChangeAspect="1"/>
          </p:cNvPicPr>
          <p:nvPr/>
        </p:nvPicPr>
        <p:blipFill>
          <a:blip r:embed="rId2" cstate="print"/>
          <a:srcRect b="-10906"/>
          <a:stretch>
            <a:fillRect/>
          </a:stretch>
        </p:blipFill>
        <p:spPr>
          <a:xfrm>
            <a:off x="4568818" y="2611093"/>
            <a:ext cx="4291403" cy="2885817"/>
          </a:xfrm>
          <a:prstGeom prst="rect">
            <a:avLst/>
          </a:prstGeom>
        </p:spPr>
      </p:pic>
      <p:pic>
        <p:nvPicPr>
          <p:cNvPr id="6" name="Рисунок 5" descr="свиристель.jpg"/>
          <p:cNvPicPr>
            <a:picLocks noChangeAspect="1"/>
          </p:cNvPicPr>
          <p:nvPr/>
        </p:nvPicPr>
        <p:blipFill>
          <a:blip r:embed="rId3" cstate="print"/>
          <a:srcRect l="5262"/>
          <a:stretch>
            <a:fillRect/>
          </a:stretch>
        </p:blipFill>
        <p:spPr>
          <a:xfrm>
            <a:off x="220717" y="2562881"/>
            <a:ext cx="4236070" cy="294453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93685" y="5603791"/>
            <a:ext cx="2572814" cy="4121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СВИРИСТЕЛЬ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25037" y="5267459"/>
            <a:ext cx="2408349" cy="4507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ПОЛЯРНАЯ СОВА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8664" y="0"/>
            <a:ext cx="4226685" cy="5035639"/>
          </a:xfrm>
        </p:spPr>
        <p:txBody>
          <a:bodyPr rtlCol="0"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en-US" dirty="0" smtClean="0"/>
              <a:t>    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28650" y="450761"/>
            <a:ext cx="7886700" cy="5726202"/>
          </a:xfrm>
        </p:spPr>
        <p:txBody>
          <a:bodyPr/>
          <a:lstStyle/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Здесь обитает два вида ядовитых змей – обыкновенная гадюка и щитомордник, живородящая ящерица, жабы и остромордая лягушка.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щитомордни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84878" y="1331675"/>
            <a:ext cx="3655231" cy="2445052"/>
          </a:xfrm>
          <a:prstGeom prst="rect">
            <a:avLst/>
          </a:prstGeom>
        </p:spPr>
      </p:pic>
      <p:pic>
        <p:nvPicPr>
          <p:cNvPr id="6" name="Рисунок 5" descr="гадю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0069" y="1376856"/>
            <a:ext cx="3655413" cy="2429774"/>
          </a:xfrm>
          <a:prstGeom prst="rect">
            <a:avLst/>
          </a:prstGeom>
        </p:spPr>
      </p:pic>
      <p:pic>
        <p:nvPicPr>
          <p:cNvPr id="7" name="Рисунок 6" descr="ящериц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0414" y="3873100"/>
            <a:ext cx="3687947" cy="2765960"/>
          </a:xfrm>
          <a:prstGeom prst="rect">
            <a:avLst/>
          </a:prstGeom>
        </p:spPr>
      </p:pic>
      <p:pic>
        <p:nvPicPr>
          <p:cNvPr id="8" name="Рисунок 7" descr="лягушк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90781" y="3841284"/>
            <a:ext cx="3680860" cy="2778457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837127" y="3477296"/>
            <a:ext cx="2176529" cy="3090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гадюка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90941" y="3425780"/>
            <a:ext cx="1880315" cy="2962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щитомордник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62885" y="6349285"/>
            <a:ext cx="2150771" cy="2833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ящерица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932608" y="6349285"/>
            <a:ext cx="1828800" cy="2962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лягушка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300" y="2120352"/>
            <a:ext cx="7886700" cy="1325563"/>
          </a:xfrm>
        </p:spPr>
        <p:txBody>
          <a:bodyPr/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8664" y="0"/>
            <a:ext cx="4226685" cy="5035639"/>
          </a:xfrm>
        </p:spPr>
        <p:txBody>
          <a:bodyPr rtlCol="0"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en-US" dirty="0" smtClean="0"/>
              <a:t>    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477408" y="1120462"/>
            <a:ext cx="4519448" cy="5056501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«Кузнецкий Алатау»</a:t>
            </a:r>
          </a:p>
          <a:p>
            <a:pPr algn="ctr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Государственный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природный заповедник «Кузнецкий Алатау» был создан 27 декабря 1989 г.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центральной части одноимённого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горного массива, на территории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Тисульского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Междуреченского и Новокузнецкого районов Кемеровской области.</a:t>
            </a:r>
            <a:r>
              <a:rPr lang="en-US" sz="2000" dirty="0" smtClean="0"/>
              <a:t>    </a:t>
            </a:r>
            <a:endParaRPr lang="ru-RU" sz="2000" dirty="0" smtClean="0"/>
          </a:p>
          <a:p>
            <a:pPr algn="ctr">
              <a:buNone/>
            </a:pPr>
            <a:r>
              <a:rPr lang="en-US" sz="2000" dirty="0" smtClean="0"/>
              <a:t> </a:t>
            </a:r>
            <a:r>
              <a:rPr lang="ru-RU" sz="2000" dirty="0" smtClean="0"/>
              <a:t>    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заповеднике находятся истоки крупнейших притоков Оби - рек Томи и Чулыма.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lik-kuzbassa.narod.ru/E-.files/liki-z30-22-10-20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8989" y="348332"/>
            <a:ext cx="3753313" cy="3004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lik-kuzbassa.narod.ru/E-.files/liki-z31-22-10-201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0354" y="3499945"/>
            <a:ext cx="3760417" cy="2869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985604" y="2954147"/>
            <a:ext cx="2060619" cy="347729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Чулым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13645" y="5937161"/>
            <a:ext cx="1609859" cy="3992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Томь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8664" y="0"/>
            <a:ext cx="4226685" cy="5035639"/>
          </a:xfrm>
        </p:spPr>
        <p:txBody>
          <a:bodyPr rtlCol="0"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en-US" dirty="0" smtClean="0"/>
              <a:t>    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734096" y="220718"/>
            <a:ext cx="7781253" cy="5956246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создания заповедника – охрана слабонарушенных лесных экосистем, а также охрана популяции северного оленя.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254 300x210 Экспедиция повстречала в кузбасском заповеднике 25 северных оленей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4612" y="1777286"/>
            <a:ext cx="6605017" cy="46235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en-US" dirty="0" smtClean="0"/>
              <a:t>    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29841" y="528035"/>
            <a:ext cx="7934609" cy="708338"/>
          </a:xfrm>
        </p:spPr>
        <p:txBody>
          <a:bodyPr/>
          <a:lstStyle/>
          <a:p>
            <a:pPr algn="ctr"/>
            <a:r>
              <a:rPr lang="en-US" sz="2000" b="0" dirty="0" smtClean="0">
                <a:latin typeface="Times New Roman" pitchFamily="18" charset="0"/>
                <a:cs typeface="Times New Roman" pitchFamily="18" charset="0"/>
              </a:rPr>
              <a:t>    </a:t>
            </a:r>
            <a:r>
              <a:rPr lang="en-US" b="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Большая часть заповедника Кузнецкого Алатау покрыта горными таёжными лесами из пихты, ели и кедровой сосны сибирской.</a:t>
            </a:r>
            <a:endParaRPr lang="ru-RU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850006" y="4224269"/>
            <a:ext cx="7666535" cy="196539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   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пихтовых лесах много полянок. На них произрастают: борец высокий,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кедра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сибирская, бодяк разнолистный, крапива, жимолость высокая.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    По долинам таёжных речек растут берёза пушистая, ива, смородина, ольха кустарниковая и рябина.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http://lik-kuzbassa.narod.ru/E-.files/liki-z32-22-10-20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779" y="1304187"/>
            <a:ext cx="2407369" cy="2332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9" descr="http://lik-kuzbassa.narod.ru/E-.files/liki-z33-22-10-2010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1366" y="1333097"/>
            <a:ext cx="2626550" cy="2292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lik-kuzbassa.narod.ru/E-.files/liki-z34-22-10-201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75586" y="1305596"/>
            <a:ext cx="2386051" cy="2341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538692" y="3734578"/>
            <a:ext cx="1545465" cy="3992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Ель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097590" y="3666778"/>
            <a:ext cx="2009104" cy="5151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Кедровая сосна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сибирская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50998" y="3702010"/>
            <a:ext cx="1777285" cy="3992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Пихта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en-US" dirty="0" smtClean="0"/>
              <a:t>    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629842" y="837127"/>
            <a:ext cx="8037640" cy="1210614"/>
          </a:xfrm>
        </p:spPr>
        <p:txBody>
          <a:bodyPr/>
          <a:lstStyle/>
          <a:p>
            <a:r>
              <a:rPr lang="ru-RU" dirty="0" smtClean="0"/>
              <a:t>  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В "Кузнецком Алатау" можно увидеть около трёхсот видов птиц, двести девять из них гнездятся на территории заповедника.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     В заповеднике насчитывают 41 вид малоизученных и редких птиц , численность которых постепенно сокращается.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     Типичными оседлыми обитателями тайги являются глухарь, кедровка, сойка, 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поползень и другие.</a:t>
            </a: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Содержимое 13" descr="глухарь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59104" y="1998595"/>
            <a:ext cx="3030027" cy="2535123"/>
          </a:xfrm>
        </p:spPr>
      </p:pic>
      <p:pic>
        <p:nvPicPr>
          <p:cNvPr id="15" name="Содержимое 14" descr="кедровка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54199" y="2063521"/>
            <a:ext cx="3506931" cy="2336466"/>
          </a:xfrm>
        </p:spPr>
      </p:pic>
      <p:pic>
        <p:nvPicPr>
          <p:cNvPr id="17" name="Рисунок 16" descr="поползень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1130" y="4602301"/>
            <a:ext cx="3139781" cy="2103653"/>
          </a:xfrm>
          <a:prstGeom prst="rect">
            <a:avLst/>
          </a:prstGeom>
        </p:spPr>
      </p:pic>
      <p:pic>
        <p:nvPicPr>
          <p:cNvPr id="18" name="Рисунок 17" descr="сойк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92414" y="4582573"/>
            <a:ext cx="3254361" cy="2202117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991673" y="4198513"/>
            <a:ext cx="1365161" cy="3090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глухарь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25876" y="4023241"/>
            <a:ext cx="1725769" cy="3734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кедровка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17005" y="6371268"/>
            <a:ext cx="1635617" cy="3606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сойка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029385" y="6419452"/>
            <a:ext cx="1674253" cy="3090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поползень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8664" y="0"/>
            <a:ext cx="4226685" cy="5035639"/>
          </a:xfrm>
        </p:spPr>
        <p:txBody>
          <a:bodyPr rtlCol="0"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en-US" dirty="0" smtClean="0"/>
              <a:t>    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28650" y="425003"/>
            <a:ext cx="7886700" cy="5751960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Фауна рыб заповедника состоит из 13 видов. В горных реках обитают сибирский хариус и таймень.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    В медленно текущих водах – щука, окунь и налим.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хариу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0810" y="1083636"/>
            <a:ext cx="2857500" cy="1857375"/>
          </a:xfrm>
          <a:prstGeom prst="rect">
            <a:avLst/>
          </a:prstGeom>
        </p:spPr>
      </p:pic>
      <p:pic>
        <p:nvPicPr>
          <p:cNvPr id="6" name="Рисунок 5" descr="таймен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5637" y="1104766"/>
            <a:ext cx="3270906" cy="1844496"/>
          </a:xfrm>
          <a:prstGeom prst="rect">
            <a:avLst/>
          </a:prstGeom>
        </p:spPr>
      </p:pic>
      <p:pic>
        <p:nvPicPr>
          <p:cNvPr id="7" name="Рисунок 6" descr="окунь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17414" y="3890493"/>
            <a:ext cx="2906868" cy="1875399"/>
          </a:xfrm>
          <a:prstGeom prst="rect">
            <a:avLst/>
          </a:prstGeom>
        </p:spPr>
      </p:pic>
      <p:pic>
        <p:nvPicPr>
          <p:cNvPr id="8" name="Рисунок 7" descr="щук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4835" y="3880632"/>
            <a:ext cx="2327455" cy="1914861"/>
          </a:xfrm>
          <a:prstGeom prst="rect">
            <a:avLst/>
          </a:prstGeom>
        </p:spPr>
      </p:pic>
      <p:pic>
        <p:nvPicPr>
          <p:cNvPr id="9" name="Рисунок 8" descr="налим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40271" y="3893847"/>
            <a:ext cx="2786614" cy="1850129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429555" y="3052293"/>
            <a:ext cx="1841679" cy="3219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хариус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55335" y="3065172"/>
            <a:ext cx="1790164" cy="3348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таймень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01521" y="5975797"/>
            <a:ext cx="1468192" cy="3219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щука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618963" y="5988676"/>
            <a:ext cx="1429555" cy="2833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окунь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722772" y="6040192"/>
            <a:ext cx="1584101" cy="3090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налим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8664" y="0"/>
            <a:ext cx="4226685" cy="5035639"/>
          </a:xfrm>
        </p:spPr>
        <p:txBody>
          <a:bodyPr rtlCol="0"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en-US" dirty="0" smtClean="0"/>
              <a:t>    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28650" y="257578"/>
            <a:ext cx="7886700" cy="591938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  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 Фауна млекопитающих Кузнецкого Алатау включает в себя 65 видов. Большинство – обитатели тайги. Это барсук, бурозубка крошечная, выдра, крот алтайский, бурундук, красно-серая полёвка и другие.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 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В лесах заповедника широко представлены также бурый медведь, лисица, волк и лось.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барсу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41" y="1519374"/>
            <a:ext cx="2003941" cy="1333234"/>
          </a:xfrm>
          <a:prstGeom prst="rect">
            <a:avLst/>
          </a:prstGeom>
        </p:spPr>
      </p:pic>
      <p:pic>
        <p:nvPicPr>
          <p:cNvPr id="6" name="Рисунок 5" descr="бурозуб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86347" y="1520780"/>
            <a:ext cx="2054449" cy="1325451"/>
          </a:xfrm>
          <a:prstGeom prst="rect">
            <a:avLst/>
          </a:prstGeom>
        </p:spPr>
      </p:pic>
      <p:pic>
        <p:nvPicPr>
          <p:cNvPr id="7" name="Рисунок 6" descr="выдр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9444" y="1523263"/>
            <a:ext cx="1744083" cy="1306175"/>
          </a:xfrm>
          <a:prstGeom prst="rect">
            <a:avLst/>
          </a:prstGeom>
        </p:spPr>
      </p:pic>
      <p:pic>
        <p:nvPicPr>
          <p:cNvPr id="8" name="Рисунок 7" descr="полевк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90952" y="1507989"/>
            <a:ext cx="2047740" cy="1337857"/>
          </a:xfrm>
          <a:prstGeom prst="rect">
            <a:avLst/>
          </a:prstGeom>
        </p:spPr>
      </p:pic>
      <p:pic>
        <p:nvPicPr>
          <p:cNvPr id="9" name="Рисунок 8" descr="медведь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69305" y="4185365"/>
            <a:ext cx="2187529" cy="1487519"/>
          </a:xfrm>
          <a:prstGeom prst="rect">
            <a:avLst/>
          </a:prstGeom>
        </p:spPr>
      </p:pic>
      <p:pic>
        <p:nvPicPr>
          <p:cNvPr id="10" name="Рисунок 9" descr="лисица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24258" y="4180535"/>
            <a:ext cx="2182835" cy="1479277"/>
          </a:xfrm>
          <a:prstGeom prst="rect">
            <a:avLst/>
          </a:prstGeom>
        </p:spPr>
      </p:pic>
      <p:pic>
        <p:nvPicPr>
          <p:cNvPr id="11" name="Рисунок 10" descr="волк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803149" y="4181072"/>
            <a:ext cx="1932502" cy="1445175"/>
          </a:xfrm>
          <a:prstGeom prst="rect">
            <a:avLst/>
          </a:prstGeom>
        </p:spPr>
      </p:pic>
      <p:pic>
        <p:nvPicPr>
          <p:cNvPr id="12" name="Рисунок 11" descr="лось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823884" y="4190062"/>
            <a:ext cx="2088295" cy="1386491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502276" y="2923504"/>
            <a:ext cx="1416676" cy="3090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барсук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537138" y="2949262"/>
            <a:ext cx="1725769" cy="3477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бурозубка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726546" y="2962141"/>
            <a:ext cx="1378040" cy="373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выдра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632620" y="2987899"/>
            <a:ext cx="1738648" cy="373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полевка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25003" y="5808372"/>
            <a:ext cx="1609859" cy="3863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медведь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640169" y="5834130"/>
            <a:ext cx="1635617" cy="3606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лисица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984124" y="5808372"/>
            <a:ext cx="1519707" cy="3863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волк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031865" y="5808372"/>
            <a:ext cx="1596980" cy="3606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лось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8664" y="0"/>
            <a:ext cx="4226685" cy="5035639"/>
          </a:xfrm>
        </p:spPr>
        <p:txBody>
          <a:bodyPr rtlCol="0"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en-US" dirty="0" smtClean="0"/>
              <a:t>    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28650" y="270456"/>
            <a:ext cx="7886700" cy="5906507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  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Режим охраны заповедника позволяет эффективно охранять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кочующих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животных, например, соболя, и сохранять мигрирующих животных, таких как северный олень.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    Незаконная охота наиболее серьёзно сказывается на кочующих видах животных - косуле, лосе, марале.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собол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126" y="1309084"/>
            <a:ext cx="2578276" cy="1928102"/>
          </a:xfrm>
          <a:prstGeom prst="rect">
            <a:avLst/>
          </a:prstGeom>
        </p:spPr>
      </p:pic>
      <p:pic>
        <p:nvPicPr>
          <p:cNvPr id="6" name="Рисунок 5" descr="олен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7479" y="1291443"/>
            <a:ext cx="2555971" cy="1914212"/>
          </a:xfrm>
          <a:prstGeom prst="rect">
            <a:avLst/>
          </a:prstGeom>
        </p:spPr>
      </p:pic>
      <p:pic>
        <p:nvPicPr>
          <p:cNvPr id="7" name="Рисунок 6" descr="косуля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4782" y="3991311"/>
            <a:ext cx="3246397" cy="2209791"/>
          </a:xfrm>
          <a:prstGeom prst="rect">
            <a:avLst/>
          </a:prstGeom>
        </p:spPr>
      </p:pic>
      <p:pic>
        <p:nvPicPr>
          <p:cNvPr id="8" name="Рисунок 7" descr="лось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9805" y="4010794"/>
            <a:ext cx="2934886" cy="2137758"/>
          </a:xfrm>
          <a:prstGeom prst="rect">
            <a:avLst/>
          </a:prstGeom>
        </p:spPr>
      </p:pic>
      <p:pic>
        <p:nvPicPr>
          <p:cNvPr id="9" name="Рисунок 8" descr="марал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62710" y="4006191"/>
            <a:ext cx="2392104" cy="239210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567633" y="2958144"/>
            <a:ext cx="1326523" cy="2575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соболь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87887" y="2930020"/>
            <a:ext cx="2343955" cy="2446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Северный олень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14866" y="5890975"/>
            <a:ext cx="1674253" cy="3219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косуля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664853" y="5734651"/>
            <a:ext cx="1403798" cy="3477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лось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498908" y="6089634"/>
            <a:ext cx="1390919" cy="2962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марал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1035</TotalTime>
  <Words>449</Words>
  <Application>Microsoft Office PowerPoint</Application>
  <PresentationFormat>Экран (4:3)</PresentationFormat>
  <Paragraphs>137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ЗАПОВЕДНИКИ  КУЗБАССА</vt:lpstr>
      <vt:lpstr>         </vt:lpstr>
      <vt:lpstr>         </vt:lpstr>
      <vt:lpstr>         </vt:lpstr>
      <vt:lpstr>         </vt:lpstr>
      <vt:lpstr>         </vt:lpstr>
      <vt:lpstr>         </vt:lpstr>
      <vt:lpstr>         </vt:lpstr>
      <vt:lpstr>         </vt:lpstr>
      <vt:lpstr>         </vt:lpstr>
      <vt:lpstr>         </vt:lpstr>
      <vt:lpstr>         </vt:lpstr>
      <vt:lpstr>         </vt:lpstr>
      <vt:lpstr>         </vt:lpstr>
      <vt:lpstr>         </vt:lpstr>
      <vt:lpstr>         </vt:lpstr>
      <vt:lpstr>Слайд 17</vt:lpstr>
      <vt:lpstr>         </vt:lpstr>
      <vt:lpstr>Слайд 19</vt:lpstr>
      <vt:lpstr>         </vt:lpstr>
      <vt:lpstr>         </vt:lpstr>
      <vt:lpstr>         </vt:lpstr>
      <vt:lpstr>         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Инна</dc:creator>
  <cp:lastModifiedBy>Андрей</cp:lastModifiedBy>
  <cp:revision>21</cp:revision>
  <dcterms:created xsi:type="dcterms:W3CDTF">2014-08-13T08:43:52Z</dcterms:created>
  <dcterms:modified xsi:type="dcterms:W3CDTF">2019-01-22T15:31:05Z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1179708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