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3" r:id="rId4"/>
    <p:sldId id="262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D4037-6EDE-45E9-ADDB-5194301F1785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663BA-D7B4-47E6-9D13-250AA4514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AF046F-D946-4B04-A6D7-E59EE8ECA75C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E3F079-8F26-4EA2-94DF-37B21065F85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F0420B-0FE6-4826-8E0C-5A49E61EE5B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559A3-6DFF-4C66-8FF2-3959E1CC13EE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5117EE-6E70-4D03-9B2A-DCDC08A948F6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задач по готовым чертежам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«Прямоугольник» и  «Квадрат»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216058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Задача №1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2919413" y="561975"/>
            <a:ext cx="5903912" cy="132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dirty="0"/>
              <a:t>Дано: АВС</a:t>
            </a:r>
            <a:r>
              <a:rPr lang="en-US" sz="2800" dirty="0"/>
              <a:t>D </a:t>
            </a:r>
            <a:r>
              <a:rPr lang="ru-RU" sz="2800" dirty="0"/>
              <a:t>– прямоугольник. 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ru-RU" sz="2800" dirty="0"/>
              <a:t>           АВ = </a:t>
            </a:r>
            <a:r>
              <a:rPr lang="ru-RU" sz="2800" dirty="0" smtClean="0"/>
              <a:t>4см</a:t>
            </a:r>
            <a:r>
              <a:rPr lang="ru-RU" sz="2800" dirty="0"/>
              <a:t>.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ru-RU" sz="2800" dirty="0"/>
              <a:t>Найти: АС.</a:t>
            </a:r>
          </a:p>
        </p:txBody>
      </p:sp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928688" y="2428875"/>
            <a:ext cx="6286500" cy="3500438"/>
          </a:xfrm>
          <a:prstGeom prst="rect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2534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5" name="Прямая соединительная линия 10"/>
          <p:cNvCxnSpPr>
            <a:cxnSpLocks noChangeShapeType="1"/>
          </p:cNvCxnSpPr>
          <p:nvPr/>
        </p:nvCxnSpPr>
        <p:spPr bwMode="auto">
          <a:xfrm flipV="1"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536" name="TextBox 16"/>
          <p:cNvSpPr txBox="1">
            <a:spLocks noChangeArrowheads="1"/>
          </p:cNvSpPr>
          <p:nvPr/>
        </p:nvSpPr>
        <p:spPr bwMode="auto">
          <a:xfrm>
            <a:off x="428625" y="59293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A</a:t>
            </a:r>
            <a:endParaRPr lang="ru-RU" sz="3200"/>
          </a:p>
        </p:txBody>
      </p:sp>
      <p:sp>
        <p:nvSpPr>
          <p:cNvPr id="22537" name="TextBox 17"/>
          <p:cNvSpPr txBox="1">
            <a:spLocks noChangeArrowheads="1"/>
          </p:cNvSpPr>
          <p:nvPr/>
        </p:nvSpPr>
        <p:spPr bwMode="auto">
          <a:xfrm>
            <a:off x="428625" y="19288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B</a:t>
            </a:r>
            <a:endParaRPr lang="ru-RU" sz="3200"/>
          </a:p>
        </p:txBody>
      </p:sp>
      <p:sp>
        <p:nvSpPr>
          <p:cNvPr id="22538" name="TextBox 18"/>
          <p:cNvSpPr txBox="1">
            <a:spLocks noChangeArrowheads="1"/>
          </p:cNvSpPr>
          <p:nvPr/>
        </p:nvSpPr>
        <p:spPr bwMode="auto">
          <a:xfrm>
            <a:off x="7215188" y="192881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C</a:t>
            </a:r>
            <a:endParaRPr lang="ru-RU" sz="3200"/>
          </a:p>
        </p:txBody>
      </p:sp>
      <p:sp>
        <p:nvSpPr>
          <p:cNvPr id="22539" name="TextBox 19"/>
          <p:cNvSpPr txBox="1">
            <a:spLocks noChangeArrowheads="1"/>
          </p:cNvSpPr>
          <p:nvPr/>
        </p:nvSpPr>
        <p:spPr bwMode="auto">
          <a:xfrm>
            <a:off x="7215188" y="585787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D</a:t>
            </a:r>
            <a:endParaRPr lang="ru-RU" sz="3200"/>
          </a:p>
        </p:txBody>
      </p:sp>
      <p:sp>
        <p:nvSpPr>
          <p:cNvPr id="22540" name="TextBox 20"/>
          <p:cNvSpPr txBox="1">
            <a:spLocks noChangeArrowheads="1"/>
          </p:cNvSpPr>
          <p:nvPr/>
        </p:nvSpPr>
        <p:spPr bwMode="auto">
          <a:xfrm>
            <a:off x="3857625" y="3571875"/>
            <a:ext cx="503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O</a:t>
            </a:r>
            <a:endParaRPr lang="ru-RU" sz="3200"/>
          </a:p>
        </p:txBody>
      </p:sp>
      <p:sp>
        <p:nvSpPr>
          <p:cNvPr id="22541" name="TextBox 25"/>
          <p:cNvSpPr txBox="1">
            <a:spLocks noChangeArrowheads="1"/>
          </p:cNvSpPr>
          <p:nvPr/>
        </p:nvSpPr>
        <p:spPr bwMode="auto">
          <a:xfrm>
            <a:off x="3557588" y="4365625"/>
            <a:ext cx="1030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12</a:t>
            </a:r>
            <a:r>
              <a:rPr lang="en-US" sz="3200"/>
              <a:t>0°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216058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Задача </a:t>
            </a:r>
            <a:r>
              <a:rPr lang="ru-RU" sz="2800" dirty="0" smtClean="0">
                <a:solidFill>
                  <a:srgbClr val="FF0000"/>
                </a:solidFill>
              </a:rPr>
              <a:t>№2</a:t>
            </a:r>
            <a:endParaRPr lang="ru-RU" sz="28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2916238" y="457200"/>
            <a:ext cx="5903912" cy="128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/>
              <a:t>Дано: АВС</a:t>
            </a:r>
            <a:r>
              <a:rPr lang="en-US" sz="2800" dirty="0"/>
              <a:t>D </a:t>
            </a:r>
            <a:r>
              <a:rPr lang="ru-RU" sz="2800" dirty="0"/>
              <a:t>– прямоугольник. </a:t>
            </a:r>
          </a:p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/>
              <a:t>            А</a:t>
            </a:r>
            <a:r>
              <a:rPr lang="en-US" sz="2800" dirty="0"/>
              <a:t>H</a:t>
            </a:r>
            <a:r>
              <a:rPr lang="ru-RU" sz="2800" dirty="0"/>
              <a:t> = </a:t>
            </a:r>
            <a:r>
              <a:rPr lang="ru-RU" sz="2800" dirty="0" smtClean="0"/>
              <a:t>7см</a:t>
            </a:r>
            <a:r>
              <a:rPr lang="ru-RU" sz="2800" dirty="0"/>
              <a:t>.</a:t>
            </a:r>
          </a:p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/>
              <a:t>Найти: ОЕ.</a:t>
            </a:r>
          </a:p>
        </p:txBody>
      </p:sp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928688" y="2428875"/>
            <a:ext cx="6286500" cy="3500438"/>
          </a:xfrm>
          <a:prstGeom prst="rect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4582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83" name="Прямая соединительная линия 10"/>
          <p:cNvCxnSpPr>
            <a:cxnSpLocks noChangeShapeType="1"/>
          </p:cNvCxnSpPr>
          <p:nvPr/>
        </p:nvCxnSpPr>
        <p:spPr bwMode="auto">
          <a:xfrm flipV="1"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84" name="Прямая соединительная линия 13"/>
          <p:cNvCxnSpPr>
            <a:cxnSpLocks noChangeShapeType="1"/>
          </p:cNvCxnSpPr>
          <p:nvPr/>
        </p:nvCxnSpPr>
        <p:spPr bwMode="auto">
          <a:xfrm rot="16200000" flipH="1">
            <a:off x="321469" y="3036094"/>
            <a:ext cx="2714625" cy="15001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85" name="Прямая соединительная линия 15"/>
          <p:cNvCxnSpPr>
            <a:cxnSpLocks noChangeShapeType="1"/>
          </p:cNvCxnSpPr>
          <p:nvPr/>
        </p:nvCxnSpPr>
        <p:spPr bwMode="auto">
          <a:xfrm rot="16200000" flipV="1">
            <a:off x="5107781" y="3821907"/>
            <a:ext cx="2714625" cy="1500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4586" name="TextBox 16"/>
          <p:cNvSpPr txBox="1">
            <a:spLocks noChangeArrowheads="1"/>
          </p:cNvSpPr>
          <p:nvPr/>
        </p:nvSpPr>
        <p:spPr bwMode="auto">
          <a:xfrm>
            <a:off x="428625" y="59293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A</a:t>
            </a:r>
            <a:endParaRPr lang="ru-RU" sz="3200"/>
          </a:p>
        </p:txBody>
      </p:sp>
      <p:sp>
        <p:nvSpPr>
          <p:cNvPr id="24587" name="TextBox 17"/>
          <p:cNvSpPr txBox="1">
            <a:spLocks noChangeArrowheads="1"/>
          </p:cNvSpPr>
          <p:nvPr/>
        </p:nvSpPr>
        <p:spPr bwMode="auto">
          <a:xfrm>
            <a:off x="428625" y="19288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B</a:t>
            </a:r>
            <a:endParaRPr lang="ru-RU" sz="3200"/>
          </a:p>
        </p:txBody>
      </p:sp>
      <p:sp>
        <p:nvSpPr>
          <p:cNvPr id="24588" name="TextBox 18"/>
          <p:cNvSpPr txBox="1">
            <a:spLocks noChangeArrowheads="1"/>
          </p:cNvSpPr>
          <p:nvPr/>
        </p:nvSpPr>
        <p:spPr bwMode="auto">
          <a:xfrm>
            <a:off x="7215188" y="192881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C</a:t>
            </a:r>
            <a:endParaRPr lang="ru-RU" sz="3200"/>
          </a:p>
        </p:txBody>
      </p:sp>
      <p:sp>
        <p:nvSpPr>
          <p:cNvPr id="24589" name="TextBox 19"/>
          <p:cNvSpPr txBox="1">
            <a:spLocks noChangeArrowheads="1"/>
          </p:cNvSpPr>
          <p:nvPr/>
        </p:nvSpPr>
        <p:spPr bwMode="auto">
          <a:xfrm>
            <a:off x="7215188" y="585787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D</a:t>
            </a:r>
            <a:endParaRPr lang="ru-RU" sz="3200"/>
          </a:p>
        </p:txBody>
      </p:sp>
      <p:sp>
        <p:nvSpPr>
          <p:cNvPr id="24590" name="TextBox 20"/>
          <p:cNvSpPr txBox="1">
            <a:spLocks noChangeArrowheads="1"/>
          </p:cNvSpPr>
          <p:nvPr/>
        </p:nvSpPr>
        <p:spPr bwMode="auto">
          <a:xfrm>
            <a:off x="3857625" y="3571875"/>
            <a:ext cx="503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O</a:t>
            </a:r>
            <a:endParaRPr lang="ru-RU" sz="3200"/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2357438" y="5000625"/>
            <a:ext cx="458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E</a:t>
            </a:r>
            <a:endParaRPr lang="ru-RU" sz="3200"/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5357813" y="278606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H</a:t>
            </a:r>
            <a:endParaRPr lang="ru-RU" sz="3200"/>
          </a:p>
        </p:txBody>
      </p:sp>
      <p:sp>
        <p:nvSpPr>
          <p:cNvPr id="24593" name="Прямоугольник 23"/>
          <p:cNvSpPr>
            <a:spLocks noChangeArrowheads="1"/>
          </p:cNvSpPr>
          <p:nvPr/>
        </p:nvSpPr>
        <p:spPr bwMode="auto">
          <a:xfrm rot="-1651509">
            <a:off x="2276475" y="4705350"/>
            <a:ext cx="357188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4" name="Прямоугольник 24"/>
          <p:cNvSpPr>
            <a:spLocks noChangeArrowheads="1"/>
          </p:cNvSpPr>
          <p:nvPr/>
        </p:nvSpPr>
        <p:spPr bwMode="auto">
          <a:xfrm rot="-1651509">
            <a:off x="5491163" y="3276600"/>
            <a:ext cx="357187" cy="3571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TextBox 25"/>
          <p:cNvSpPr txBox="1">
            <a:spLocks noChangeArrowheads="1"/>
          </p:cNvSpPr>
          <p:nvPr/>
        </p:nvSpPr>
        <p:spPr bwMode="auto">
          <a:xfrm>
            <a:off x="3071813" y="3929063"/>
            <a:ext cx="803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60°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216058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Задача </a:t>
            </a:r>
            <a:r>
              <a:rPr lang="ru-RU" sz="2800" dirty="0" smtClean="0">
                <a:solidFill>
                  <a:srgbClr val="FF0000"/>
                </a:solidFill>
              </a:rPr>
              <a:t>№3</a:t>
            </a:r>
            <a:endParaRPr lang="ru-RU" sz="28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2916238" y="557213"/>
            <a:ext cx="5903912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/>
              <a:t>Дано: АВС</a:t>
            </a:r>
            <a:r>
              <a:rPr lang="en-US" sz="2800" dirty="0"/>
              <a:t>D </a:t>
            </a:r>
            <a:r>
              <a:rPr lang="ru-RU" sz="2800" dirty="0"/>
              <a:t>– прямоугольник. </a:t>
            </a:r>
          </a:p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>
                <a:sym typeface="Symbol" pitchFamily="18" charset="2"/>
              </a:rPr>
              <a:t>           АВО : ОВС = </a:t>
            </a:r>
            <a:r>
              <a:rPr lang="ru-RU" sz="2800" dirty="0" smtClean="0">
                <a:sym typeface="Symbol" pitchFamily="18" charset="2"/>
              </a:rPr>
              <a:t>5 </a:t>
            </a:r>
            <a:r>
              <a:rPr lang="ru-RU" sz="2800" dirty="0">
                <a:sym typeface="Symbol" pitchFamily="18" charset="2"/>
              </a:rPr>
              <a:t>: </a:t>
            </a:r>
            <a:r>
              <a:rPr lang="ru-RU" sz="2800" dirty="0" smtClean="0">
                <a:sym typeface="Symbol" pitchFamily="18" charset="2"/>
              </a:rPr>
              <a:t>4</a:t>
            </a:r>
            <a:endParaRPr lang="ru-RU" sz="2800" dirty="0">
              <a:sym typeface="Symbol" pitchFamily="18" charset="2"/>
            </a:endParaRPr>
          </a:p>
          <a:p>
            <a:pPr>
              <a:lnSpc>
                <a:spcPts val="1900"/>
              </a:lnSpc>
              <a:spcBef>
                <a:spcPct val="50000"/>
              </a:spcBef>
            </a:pPr>
            <a:r>
              <a:rPr lang="ru-RU" sz="2800" dirty="0"/>
              <a:t>Найти: </a:t>
            </a:r>
            <a:r>
              <a:rPr lang="ru-RU" sz="2800" dirty="0">
                <a:sym typeface="Symbol" pitchFamily="18" charset="2"/>
              </a:rPr>
              <a:t>ВОА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.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928688" y="2428875"/>
            <a:ext cx="6286500" cy="3500438"/>
          </a:xfrm>
          <a:prstGeom prst="rect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3558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559" name="Прямая соединительная линия 10"/>
          <p:cNvCxnSpPr>
            <a:cxnSpLocks noChangeShapeType="1"/>
          </p:cNvCxnSpPr>
          <p:nvPr/>
        </p:nvCxnSpPr>
        <p:spPr bwMode="auto">
          <a:xfrm flipV="1"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560" name="TextBox 16"/>
          <p:cNvSpPr txBox="1">
            <a:spLocks noChangeArrowheads="1"/>
          </p:cNvSpPr>
          <p:nvPr/>
        </p:nvSpPr>
        <p:spPr bwMode="auto">
          <a:xfrm>
            <a:off x="428625" y="59293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A</a:t>
            </a:r>
            <a:endParaRPr lang="ru-RU" sz="3200"/>
          </a:p>
        </p:txBody>
      </p:sp>
      <p:sp>
        <p:nvSpPr>
          <p:cNvPr id="23561" name="TextBox 17"/>
          <p:cNvSpPr txBox="1">
            <a:spLocks noChangeArrowheads="1"/>
          </p:cNvSpPr>
          <p:nvPr/>
        </p:nvSpPr>
        <p:spPr bwMode="auto">
          <a:xfrm>
            <a:off x="428625" y="19288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B</a:t>
            </a:r>
            <a:endParaRPr lang="ru-RU" sz="3200"/>
          </a:p>
        </p:txBody>
      </p:sp>
      <p:sp>
        <p:nvSpPr>
          <p:cNvPr id="23562" name="TextBox 18"/>
          <p:cNvSpPr txBox="1">
            <a:spLocks noChangeArrowheads="1"/>
          </p:cNvSpPr>
          <p:nvPr/>
        </p:nvSpPr>
        <p:spPr bwMode="auto">
          <a:xfrm>
            <a:off x="7215188" y="192881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C</a:t>
            </a:r>
            <a:endParaRPr lang="ru-RU" sz="3200"/>
          </a:p>
        </p:txBody>
      </p:sp>
      <p:sp>
        <p:nvSpPr>
          <p:cNvPr id="23563" name="TextBox 19"/>
          <p:cNvSpPr txBox="1">
            <a:spLocks noChangeArrowheads="1"/>
          </p:cNvSpPr>
          <p:nvPr/>
        </p:nvSpPr>
        <p:spPr bwMode="auto">
          <a:xfrm>
            <a:off x="7215188" y="585787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D</a:t>
            </a:r>
            <a:endParaRPr lang="ru-RU" sz="3200"/>
          </a:p>
        </p:txBody>
      </p:sp>
      <p:sp>
        <p:nvSpPr>
          <p:cNvPr id="23564" name="TextBox 20"/>
          <p:cNvSpPr txBox="1">
            <a:spLocks noChangeArrowheads="1"/>
          </p:cNvSpPr>
          <p:nvPr/>
        </p:nvSpPr>
        <p:spPr bwMode="auto">
          <a:xfrm>
            <a:off x="3857625" y="3571875"/>
            <a:ext cx="503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O</a:t>
            </a:r>
            <a:endParaRPr lang="ru-RU" sz="3200"/>
          </a:p>
        </p:txBody>
      </p:sp>
      <p:sp>
        <p:nvSpPr>
          <p:cNvPr id="23565" name="TextBox 1"/>
          <p:cNvSpPr txBox="1">
            <a:spLocks noChangeArrowheads="1"/>
          </p:cNvSpPr>
          <p:nvPr/>
        </p:nvSpPr>
        <p:spPr bwMode="auto">
          <a:xfrm>
            <a:off x="3186113" y="3886200"/>
            <a:ext cx="4349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611188" y="54927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68313" y="6016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FF0000"/>
                </a:solidFill>
              </a:rPr>
              <a:t>Задача №4</a:t>
            </a:r>
          </a:p>
        </p:txBody>
      </p:sp>
      <p:sp>
        <p:nvSpPr>
          <p:cNvPr id="25604" name="Прямоугольник 1"/>
          <p:cNvSpPr>
            <a:spLocks noChangeArrowheads="1"/>
          </p:cNvSpPr>
          <p:nvPr/>
        </p:nvSpPr>
        <p:spPr bwMode="auto">
          <a:xfrm>
            <a:off x="2771775" y="592138"/>
            <a:ext cx="6121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Дано: </a:t>
            </a:r>
            <a:r>
              <a:rPr lang="en-US" sz="2800"/>
              <a:t>ABCD</a:t>
            </a:r>
            <a:r>
              <a:rPr lang="ru-RU" sz="2800"/>
              <a:t> – прямоугольник.  </a:t>
            </a:r>
          </a:p>
          <a:p>
            <a:r>
              <a:rPr lang="ru-RU" sz="2800"/>
              <a:t>АС </a:t>
            </a:r>
            <a:r>
              <a:rPr lang="en-US" sz="2800"/>
              <a:t>,</a:t>
            </a:r>
            <a:r>
              <a:rPr lang="ru-RU" sz="2800"/>
              <a:t> В</a:t>
            </a:r>
            <a:r>
              <a:rPr lang="en-US" sz="2800"/>
              <a:t>D - </a:t>
            </a:r>
            <a:r>
              <a:rPr lang="ru-RU" sz="2800"/>
              <a:t>диагонали</a:t>
            </a:r>
            <a:r>
              <a:rPr lang="ru-RU" sz="2800">
                <a:sym typeface="Symbol" pitchFamily="18" charset="2"/>
              </a:rPr>
              <a:t> , АОВ = 80</a:t>
            </a:r>
            <a:r>
              <a:rPr lang="en-US" sz="2800">
                <a:sym typeface="Symbol" pitchFamily="18" charset="2"/>
              </a:rPr>
              <a:t>º</a:t>
            </a:r>
            <a:r>
              <a:rPr lang="ru-RU" sz="2800">
                <a:sym typeface="Symbol" pitchFamily="18" charset="2"/>
              </a:rPr>
              <a:t> </a:t>
            </a:r>
            <a:r>
              <a:rPr lang="ru-RU" sz="2800"/>
              <a:t>Найти: </a:t>
            </a:r>
            <a:r>
              <a:rPr lang="ru-RU" sz="2800">
                <a:sym typeface="Symbol" pitchFamily="18" charset="2"/>
              </a:rPr>
              <a:t>АВО, ОВС</a:t>
            </a:r>
          </a:p>
        </p:txBody>
      </p:sp>
      <p:sp>
        <p:nvSpPr>
          <p:cNvPr id="25605" name="Управляющая кнопка: документ 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431800" cy="503237"/>
          </a:xfrm>
          <a:prstGeom prst="actionButton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928688" y="2428875"/>
            <a:ext cx="6286500" cy="3500438"/>
          </a:xfrm>
          <a:prstGeom prst="rect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5607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608" name="Прямая соединительная линия 10"/>
          <p:cNvCxnSpPr>
            <a:cxnSpLocks noChangeShapeType="1"/>
          </p:cNvCxnSpPr>
          <p:nvPr/>
        </p:nvCxnSpPr>
        <p:spPr bwMode="auto">
          <a:xfrm flipV="1">
            <a:off x="928688" y="2428875"/>
            <a:ext cx="6286500" cy="3500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5609" name="TextBox 16"/>
          <p:cNvSpPr txBox="1">
            <a:spLocks noChangeArrowheads="1"/>
          </p:cNvSpPr>
          <p:nvPr/>
        </p:nvSpPr>
        <p:spPr bwMode="auto">
          <a:xfrm>
            <a:off x="428625" y="59293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A</a:t>
            </a:r>
            <a:endParaRPr lang="ru-RU" sz="3200"/>
          </a:p>
        </p:txBody>
      </p:sp>
      <p:sp>
        <p:nvSpPr>
          <p:cNvPr id="25610" name="TextBox 17"/>
          <p:cNvSpPr txBox="1">
            <a:spLocks noChangeArrowheads="1"/>
          </p:cNvSpPr>
          <p:nvPr/>
        </p:nvSpPr>
        <p:spPr bwMode="auto">
          <a:xfrm>
            <a:off x="428625" y="1928813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B</a:t>
            </a:r>
            <a:endParaRPr lang="ru-RU" sz="3200"/>
          </a:p>
        </p:txBody>
      </p:sp>
      <p:sp>
        <p:nvSpPr>
          <p:cNvPr id="25611" name="TextBox 18"/>
          <p:cNvSpPr txBox="1">
            <a:spLocks noChangeArrowheads="1"/>
          </p:cNvSpPr>
          <p:nvPr/>
        </p:nvSpPr>
        <p:spPr bwMode="auto">
          <a:xfrm>
            <a:off x="7215188" y="1928813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C</a:t>
            </a:r>
            <a:endParaRPr lang="ru-RU" sz="3200"/>
          </a:p>
        </p:txBody>
      </p:sp>
      <p:sp>
        <p:nvSpPr>
          <p:cNvPr id="25612" name="TextBox 19"/>
          <p:cNvSpPr txBox="1">
            <a:spLocks noChangeArrowheads="1"/>
          </p:cNvSpPr>
          <p:nvPr/>
        </p:nvSpPr>
        <p:spPr bwMode="auto">
          <a:xfrm>
            <a:off x="7215188" y="5857875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D</a:t>
            </a:r>
            <a:endParaRPr lang="ru-RU" sz="3200"/>
          </a:p>
        </p:txBody>
      </p:sp>
      <p:sp>
        <p:nvSpPr>
          <p:cNvPr id="25613" name="TextBox 20"/>
          <p:cNvSpPr txBox="1">
            <a:spLocks noChangeArrowheads="1"/>
          </p:cNvSpPr>
          <p:nvPr/>
        </p:nvSpPr>
        <p:spPr bwMode="auto">
          <a:xfrm>
            <a:off x="3857625" y="3571875"/>
            <a:ext cx="503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O</a:t>
            </a:r>
            <a:endParaRPr lang="ru-RU" sz="3200"/>
          </a:p>
        </p:txBody>
      </p:sp>
      <p:sp>
        <p:nvSpPr>
          <p:cNvPr id="25614" name="TextBox 19"/>
          <p:cNvSpPr txBox="1">
            <a:spLocks noChangeArrowheads="1"/>
          </p:cNvSpPr>
          <p:nvPr/>
        </p:nvSpPr>
        <p:spPr bwMode="auto">
          <a:xfrm>
            <a:off x="3186113" y="3886200"/>
            <a:ext cx="7905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80</a:t>
            </a:r>
            <a:r>
              <a:rPr lang="en-US" sz="3200"/>
              <a:t>º</a:t>
            </a:r>
            <a:endParaRPr lang="ru-RU" sz="320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755650" y="496888"/>
            <a:ext cx="18710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Задача </a:t>
            </a:r>
            <a:r>
              <a:rPr lang="ru-RU" sz="2800" dirty="0" smtClean="0">
                <a:solidFill>
                  <a:srgbClr val="FF0000"/>
                </a:solidFill>
              </a:rPr>
              <a:t>№5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611188" y="2492375"/>
            <a:ext cx="3960812" cy="3384550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Line 8"/>
          <p:cNvSpPr>
            <a:spLocks noChangeShapeType="1"/>
          </p:cNvSpPr>
          <p:nvPr/>
        </p:nvSpPr>
        <p:spPr bwMode="auto">
          <a:xfrm flipH="1">
            <a:off x="611188" y="2492375"/>
            <a:ext cx="1368425" cy="208915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Line 9"/>
          <p:cNvSpPr>
            <a:spLocks noChangeShapeType="1"/>
          </p:cNvSpPr>
          <p:nvPr/>
        </p:nvSpPr>
        <p:spPr bwMode="auto">
          <a:xfrm>
            <a:off x="611188" y="4652963"/>
            <a:ext cx="2592387" cy="122396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10"/>
          <p:cNvSpPr>
            <a:spLocks noChangeShapeType="1"/>
          </p:cNvSpPr>
          <p:nvPr/>
        </p:nvSpPr>
        <p:spPr bwMode="auto">
          <a:xfrm flipV="1">
            <a:off x="3203575" y="3716338"/>
            <a:ext cx="1368425" cy="2160587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11"/>
          <p:cNvSpPr>
            <a:spLocks noChangeShapeType="1"/>
          </p:cNvSpPr>
          <p:nvPr/>
        </p:nvSpPr>
        <p:spPr bwMode="auto">
          <a:xfrm>
            <a:off x="2051050" y="2492375"/>
            <a:ext cx="2520950" cy="11525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395288" y="19891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B</a:t>
            </a:r>
            <a:endParaRPr lang="ru-RU" sz="240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500563" y="19891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</a:t>
            </a:r>
            <a:endParaRPr lang="ru-RU" sz="2400"/>
          </a:p>
        </p:txBody>
      </p:sp>
      <p:sp>
        <p:nvSpPr>
          <p:cNvPr id="15370" name="Text Box 14"/>
          <p:cNvSpPr txBox="1">
            <a:spLocks noChangeArrowheads="1"/>
          </p:cNvSpPr>
          <p:nvPr/>
        </p:nvSpPr>
        <p:spPr bwMode="auto">
          <a:xfrm>
            <a:off x="323850" y="58769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</a:t>
            </a:r>
            <a:endParaRPr lang="ru-RU" sz="2400"/>
          </a:p>
        </p:txBody>
      </p:sp>
      <p:sp>
        <p:nvSpPr>
          <p:cNvPr id="15371" name="Text Box 15"/>
          <p:cNvSpPr txBox="1">
            <a:spLocks noChangeArrowheads="1"/>
          </p:cNvSpPr>
          <p:nvPr/>
        </p:nvSpPr>
        <p:spPr bwMode="auto">
          <a:xfrm>
            <a:off x="4572000" y="578008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D</a:t>
            </a:r>
            <a:endParaRPr lang="ru-RU" sz="2400"/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4716463" y="34036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N</a:t>
            </a:r>
            <a:endParaRPr lang="ru-RU" sz="2400"/>
          </a:p>
        </p:txBody>
      </p:sp>
      <p:sp>
        <p:nvSpPr>
          <p:cNvPr id="15373" name="Text Box 17"/>
          <p:cNvSpPr txBox="1">
            <a:spLocks noChangeArrowheads="1"/>
          </p:cNvSpPr>
          <p:nvPr/>
        </p:nvSpPr>
        <p:spPr bwMode="auto">
          <a:xfrm>
            <a:off x="1692275" y="1989138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M</a:t>
            </a:r>
            <a:endParaRPr lang="ru-RU" sz="2400"/>
          </a:p>
        </p:txBody>
      </p:sp>
      <p:sp>
        <p:nvSpPr>
          <p:cNvPr id="15374" name="Text Box 18"/>
          <p:cNvSpPr txBox="1">
            <a:spLocks noChangeArrowheads="1"/>
          </p:cNvSpPr>
          <p:nvPr/>
        </p:nvSpPr>
        <p:spPr bwMode="auto">
          <a:xfrm>
            <a:off x="179388" y="43656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P</a:t>
            </a:r>
            <a:endParaRPr lang="ru-RU" sz="2400"/>
          </a:p>
        </p:txBody>
      </p:sp>
      <p:sp>
        <p:nvSpPr>
          <p:cNvPr id="15375" name="Text Box 19"/>
          <p:cNvSpPr txBox="1">
            <a:spLocks noChangeArrowheads="1"/>
          </p:cNvSpPr>
          <p:nvPr/>
        </p:nvSpPr>
        <p:spPr bwMode="auto">
          <a:xfrm>
            <a:off x="3059113" y="59499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K</a:t>
            </a:r>
            <a:endParaRPr lang="ru-RU" sz="2400"/>
          </a:p>
        </p:txBody>
      </p:sp>
      <p:sp>
        <p:nvSpPr>
          <p:cNvPr id="15376" name="Line 21"/>
          <p:cNvSpPr>
            <a:spLocks noChangeShapeType="1"/>
          </p:cNvSpPr>
          <p:nvPr/>
        </p:nvSpPr>
        <p:spPr bwMode="auto">
          <a:xfrm>
            <a:off x="1116013" y="23495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7" name="Line 22"/>
          <p:cNvSpPr>
            <a:spLocks noChangeShapeType="1"/>
          </p:cNvSpPr>
          <p:nvPr/>
        </p:nvSpPr>
        <p:spPr bwMode="auto">
          <a:xfrm>
            <a:off x="1258888" y="23495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8" name="Line 23"/>
          <p:cNvSpPr>
            <a:spLocks noChangeShapeType="1"/>
          </p:cNvSpPr>
          <p:nvPr/>
        </p:nvSpPr>
        <p:spPr bwMode="auto">
          <a:xfrm>
            <a:off x="4427538" y="28527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9" name="Line 24"/>
          <p:cNvSpPr>
            <a:spLocks noChangeShapeType="1"/>
          </p:cNvSpPr>
          <p:nvPr/>
        </p:nvSpPr>
        <p:spPr bwMode="auto">
          <a:xfrm>
            <a:off x="4427538" y="29972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0" name="Line 25"/>
          <p:cNvSpPr>
            <a:spLocks noChangeShapeType="1"/>
          </p:cNvSpPr>
          <p:nvPr/>
        </p:nvSpPr>
        <p:spPr bwMode="auto">
          <a:xfrm>
            <a:off x="3924300" y="57340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1" name="Line 26"/>
          <p:cNvSpPr>
            <a:spLocks noChangeShapeType="1"/>
          </p:cNvSpPr>
          <p:nvPr/>
        </p:nvSpPr>
        <p:spPr bwMode="auto">
          <a:xfrm>
            <a:off x="4067175" y="57340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2" name="Line 27"/>
          <p:cNvSpPr>
            <a:spLocks noChangeShapeType="1"/>
          </p:cNvSpPr>
          <p:nvPr/>
        </p:nvSpPr>
        <p:spPr bwMode="auto">
          <a:xfrm>
            <a:off x="468313" y="53006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3" name="Line 28"/>
          <p:cNvSpPr>
            <a:spLocks noChangeShapeType="1"/>
          </p:cNvSpPr>
          <p:nvPr/>
        </p:nvSpPr>
        <p:spPr bwMode="auto">
          <a:xfrm>
            <a:off x="468313" y="54451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84" name="Arc 29"/>
          <p:cNvSpPr>
            <a:spLocks/>
          </p:cNvSpPr>
          <p:nvPr/>
        </p:nvSpPr>
        <p:spPr bwMode="auto">
          <a:xfrm flipH="1">
            <a:off x="2484438" y="5589588"/>
            <a:ext cx="71437" cy="287337"/>
          </a:xfrm>
          <a:custGeom>
            <a:avLst/>
            <a:gdLst>
              <a:gd name="T0" fmla="*/ 0 w 21600"/>
              <a:gd name="T1" fmla="*/ 0 h 21600"/>
              <a:gd name="T2" fmla="*/ 2584230 w 21600"/>
              <a:gd name="T3" fmla="*/ 676402233 h 21600"/>
              <a:gd name="T4" fmla="*/ 0 w 21600"/>
              <a:gd name="T5" fmla="*/ 676402233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Text Box 30"/>
          <p:cNvSpPr txBox="1">
            <a:spLocks noChangeArrowheads="1"/>
          </p:cNvSpPr>
          <p:nvPr/>
        </p:nvSpPr>
        <p:spPr bwMode="auto">
          <a:xfrm>
            <a:off x="1403350" y="5445125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30</a:t>
            </a:r>
            <a:r>
              <a:rPr lang="en-US" sz="2400">
                <a:cs typeface="Arial" charset="0"/>
              </a:rPr>
              <a:t>°</a:t>
            </a:r>
          </a:p>
        </p:txBody>
      </p:sp>
      <p:sp>
        <p:nvSpPr>
          <p:cNvPr id="15386" name="Text Box 31"/>
          <p:cNvSpPr txBox="1">
            <a:spLocks noChangeArrowheads="1"/>
          </p:cNvSpPr>
          <p:nvPr/>
        </p:nvSpPr>
        <p:spPr bwMode="auto">
          <a:xfrm rot="1604061">
            <a:off x="1520825" y="4868863"/>
            <a:ext cx="1041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dirty="0"/>
              <a:t>2a </a:t>
            </a:r>
            <a:r>
              <a:rPr lang="ru-RU" sz="2300" dirty="0"/>
              <a:t>см</a:t>
            </a:r>
          </a:p>
        </p:txBody>
      </p:sp>
      <p:sp>
        <p:nvSpPr>
          <p:cNvPr id="15387" name="Text Box 33"/>
          <p:cNvSpPr txBox="1">
            <a:spLocks noChangeArrowheads="1"/>
          </p:cNvSpPr>
          <p:nvPr/>
        </p:nvSpPr>
        <p:spPr bwMode="auto">
          <a:xfrm>
            <a:off x="1403350" y="5876925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  <a:r>
              <a:rPr lang="ru-RU"/>
              <a:t> см</a:t>
            </a:r>
          </a:p>
        </p:txBody>
      </p:sp>
      <p:sp>
        <p:nvSpPr>
          <p:cNvPr id="15388" name="Rectangle 34"/>
          <p:cNvSpPr>
            <a:spLocks noChangeArrowheads="1"/>
          </p:cNvSpPr>
          <p:nvPr/>
        </p:nvSpPr>
        <p:spPr bwMode="auto">
          <a:xfrm>
            <a:off x="3203575" y="493713"/>
            <a:ext cx="5507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Дано: </a:t>
            </a:r>
            <a:r>
              <a:rPr lang="en-US" sz="3200"/>
              <a:t>ABCD</a:t>
            </a:r>
            <a:r>
              <a:rPr lang="ru-RU" sz="3200"/>
              <a:t> – квадрат , </a:t>
            </a:r>
            <a:r>
              <a:rPr lang="en-US" sz="3200"/>
              <a:t>PK</a:t>
            </a:r>
            <a:r>
              <a:rPr lang="ru-RU" sz="3200"/>
              <a:t> = 2</a:t>
            </a:r>
            <a:r>
              <a:rPr lang="en-US" sz="3200"/>
              <a:t>a </a:t>
            </a:r>
            <a:r>
              <a:rPr lang="ru-RU" sz="3200"/>
              <a:t>см, </a:t>
            </a:r>
            <a:r>
              <a:rPr lang="en-US" sz="3200"/>
              <a:t>AK = b </a:t>
            </a:r>
            <a:r>
              <a:rPr lang="ru-RU" sz="3200"/>
              <a:t>см.</a:t>
            </a:r>
          </a:p>
          <a:p>
            <a:r>
              <a:rPr lang="ru-RU" sz="3200"/>
              <a:t>Найти: </a:t>
            </a:r>
            <a:r>
              <a:rPr lang="en-US" sz="3200"/>
              <a:t>P</a:t>
            </a:r>
            <a:r>
              <a:rPr lang="en-US" sz="3200" baseline="-25000"/>
              <a:t>ABCD</a:t>
            </a:r>
            <a:endParaRPr lang="ru-RU" sz="3200" baseline="-2500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372" t="39619" r="23286" b="9486"/>
          <a:stretch/>
        </p:blipFill>
        <p:spPr bwMode="auto">
          <a:xfrm>
            <a:off x="0" y="0"/>
            <a:ext cx="90525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323850" y="188641"/>
            <a:ext cx="223192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Задача </a:t>
            </a:r>
            <a:r>
              <a:rPr lang="ru-RU" sz="2800" dirty="0" smtClean="0">
                <a:solidFill>
                  <a:srgbClr val="FF0000"/>
                </a:solidFill>
              </a:rPr>
              <a:t>№6</a:t>
            </a:r>
            <a:endParaRPr lang="ru-RU" sz="28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180</Words>
  <Application>Microsoft Office PowerPoint</Application>
  <PresentationFormat>Экран (4:3)</PresentationFormat>
  <Paragraphs>64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Решение задач по готовым чертежам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готовым чертежам</dc:title>
  <dc:creator>User</dc:creator>
  <cp:lastModifiedBy>User</cp:lastModifiedBy>
  <cp:revision>4</cp:revision>
  <dcterms:created xsi:type="dcterms:W3CDTF">2020-08-14T09:11:49Z</dcterms:created>
  <dcterms:modified xsi:type="dcterms:W3CDTF">2020-08-14T09:34:50Z</dcterms:modified>
</cp:coreProperties>
</file>