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3" r:id="rId8"/>
    <p:sldId id="267" r:id="rId9"/>
    <p:sldId id="262" r:id="rId10"/>
    <p:sldId id="264" r:id="rId11"/>
    <p:sldId id="265" r:id="rId12"/>
    <p:sldId id="266" r:id="rId13"/>
    <p:sldId id="269" r:id="rId14"/>
    <p:sldId id="270" r:id="rId15"/>
    <p:sldId id="268" r:id="rId16"/>
    <p:sldId id="273" r:id="rId17"/>
    <p:sldId id="27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85932" autoAdjust="0"/>
  </p:normalViewPr>
  <p:slideViewPr>
    <p:cSldViewPr>
      <p:cViewPr>
        <p:scale>
          <a:sx n="85" d="100"/>
          <a:sy n="85" d="100"/>
        </p:scale>
        <p:origin x="-152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14282" y="1214422"/>
            <a:ext cx="8929718" cy="2857520"/>
          </a:xfrm>
        </p:spPr>
        <p:txBody>
          <a:bodyPr/>
          <a:lstStyle/>
          <a:p>
            <a:pPr eaLnBrk="1" hangingPunct="1"/>
            <a:r>
              <a:rPr lang="ru-RU" b="1" dirty="0" smtClean="0"/>
              <a:t>Изменение местоимений </a:t>
            </a:r>
            <a:br>
              <a:rPr lang="ru-RU" b="1" dirty="0" smtClean="0"/>
            </a:br>
            <a:r>
              <a:rPr lang="ru-RU" b="1" dirty="0" smtClean="0"/>
              <a:t>3-его лица </a:t>
            </a:r>
            <a:br>
              <a:rPr lang="ru-RU" b="1" dirty="0" smtClean="0"/>
            </a:br>
            <a:r>
              <a:rPr lang="ru-RU" b="1" dirty="0" smtClean="0"/>
              <a:t>единственного числа по родам</a:t>
            </a:r>
            <a:endParaRPr lang="ru-RU" dirty="0" smtClean="0"/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8" y="357166"/>
            <a:ext cx="1055844" cy="129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42918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0109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1495420"/>
          </a:xfrm>
        </p:spPr>
        <p:txBody>
          <a:bodyPr/>
          <a:lstStyle/>
          <a:p>
            <a:pPr algn="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Изучаем правило.</a:t>
            </a:r>
          </a:p>
          <a:p>
            <a:r>
              <a:rPr lang="ru-RU" dirty="0" smtClean="0"/>
              <a:t>Что нового узнали?</a:t>
            </a:r>
          </a:p>
          <a:p>
            <a:r>
              <a:rPr lang="ru-RU" dirty="0" smtClean="0"/>
              <a:t>Выполните </a:t>
            </a:r>
            <a:r>
              <a:rPr lang="ru-RU" u="sng" dirty="0" smtClean="0"/>
              <a:t>устно</a:t>
            </a:r>
            <a:r>
              <a:rPr lang="ru-RU" dirty="0" smtClean="0"/>
              <a:t> задание 161. </a:t>
            </a:r>
            <a:r>
              <a:rPr lang="ru-RU" dirty="0" smtClean="0">
                <a:solidFill>
                  <a:srgbClr val="002060"/>
                </a:solidFill>
              </a:rPr>
              <a:t>Назовите лицо, число и род местоимений.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Сделаем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звуко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-буквенный анализ слова </a:t>
            </a:r>
            <a:r>
              <a:rPr lang="ru-RU" dirty="0" smtClean="0">
                <a:solidFill>
                  <a:srgbClr val="002060"/>
                </a:solidFill>
              </a:rPr>
              <a:t>морковь (письменно)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Самый лучший день недели,</a:t>
            </a:r>
            <a:br>
              <a:rPr lang="ru-RU" dirty="0" smtClean="0"/>
            </a:br>
            <a:r>
              <a:rPr lang="ru-RU" dirty="0" smtClean="0"/>
              <a:t>Когда будни надоели.</a:t>
            </a:r>
            <a:br>
              <a:rPr lang="ru-RU" dirty="0" smtClean="0"/>
            </a:br>
            <a:r>
              <a:rPr lang="ru-RU" dirty="0" smtClean="0"/>
              <a:t>Спим подольше, пьём варенье,</a:t>
            </a:r>
            <a:br>
              <a:rPr lang="ru-RU" dirty="0" smtClean="0"/>
            </a:br>
            <a:r>
              <a:rPr lang="ru-RU" dirty="0" smtClean="0"/>
              <a:t>В выходной день   </a:t>
            </a:r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b="1" dirty="0" err="1" smtClean="0">
                <a:solidFill>
                  <a:srgbClr val="002060"/>
                </a:solidFill>
              </a:rPr>
              <a:t>в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b="1" dirty="0" err="1" smtClean="0">
                <a:solidFill>
                  <a:srgbClr val="002060"/>
                </a:solidFill>
              </a:rPr>
              <a:t>скр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b="1" dirty="0" err="1" smtClean="0">
                <a:solidFill>
                  <a:srgbClr val="002060"/>
                </a:solidFill>
              </a:rPr>
              <a:t>се</a:t>
            </a:r>
            <a:r>
              <a:rPr lang="ru-RU" b="1" dirty="0" err="1" smtClean="0">
                <a:solidFill>
                  <a:srgbClr val="002060"/>
                </a:solidFill>
                <a:latin typeface="Calibri"/>
              </a:rPr>
              <a:t>́</a:t>
            </a:r>
            <a:r>
              <a:rPr lang="ru-RU" b="1" dirty="0" err="1" smtClean="0">
                <a:solidFill>
                  <a:srgbClr val="002060"/>
                </a:solidFill>
              </a:rPr>
              <a:t>нье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Пропишите отгадку каллиграфически до конца строки, подчеркните </a:t>
            </a:r>
            <a:r>
              <a:rPr lang="ru-RU" dirty="0" err="1" smtClean="0">
                <a:solidFill>
                  <a:srgbClr val="002060"/>
                </a:solidFill>
              </a:rPr>
              <a:t>ошибкоопасные</a:t>
            </a:r>
            <a:r>
              <a:rPr lang="ru-RU" dirty="0" smtClean="0">
                <a:solidFill>
                  <a:srgbClr val="002060"/>
                </a:solidFill>
              </a:rPr>
              <a:t> места, поставьте ударение.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Подводим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Тест </a:t>
            </a:r>
          </a:p>
          <a:p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Найди лишнее: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 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Найди признак личного местоимения: 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Называет предмет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Указывает на предмет, не называя его</a:t>
            </a:r>
          </a:p>
          <a:p>
            <a:pPr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Указывает на действие предмета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Местоимения 3 лица изменяются…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родам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числам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изменяются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родам в ед.числе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Самопроверка теста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C00000"/>
                </a:solidFill>
              </a:rPr>
              <a:t>1 в, 2 б, 3 г</a:t>
            </a:r>
          </a:p>
          <a:p>
            <a:endParaRPr lang="ru-RU" dirty="0" smtClean="0"/>
          </a:p>
          <a:p>
            <a:r>
              <a:rPr lang="ru-RU" u="sng" dirty="0" smtClean="0"/>
              <a:t>Продолжите  высказывание: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Местоимение – это часть речи, которая…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Личные местоимения изменяются по…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Местоимения 3-его лица в ед.числе изменяются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95 выучить правило и рассказать его родителям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718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</a:p>
          <a:p>
            <a:pPr>
              <a:buNone/>
            </a:pPr>
            <a:r>
              <a:rPr lang="ru-RU" dirty="0" smtClean="0"/>
              <a:t>   Выучить правило на стр.95, выполнить упражнение 162.</a:t>
            </a:r>
            <a:endParaRPr lang="ru-RU" dirty="0"/>
          </a:p>
        </p:txBody>
      </p:sp>
      <p:pic>
        <p:nvPicPr>
          <p:cNvPr id="1026" name="Picture 2" descr="C:\Users\masillabot\Desktop\картинки\1396423137_ka3g6jqbc1fy0s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960433" cy="4967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ПОВТОРИМ 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РАНЕЕ ИЗУЧЕННОЕ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1603357" cy="176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00166" y="1928802"/>
            <a:ext cx="6929486" cy="414496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Что такое местоимение?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Приведи примеры.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Какие местоимения личные ?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 какой строке записаны только местоимения?</a:t>
            </a:r>
          </a:p>
          <a:p>
            <a:pPr>
              <a:buNone/>
            </a:pPr>
            <a:r>
              <a:rPr lang="ru-RU" altLang="ru-RU" sz="3200" dirty="0" smtClean="0">
                <a:solidFill>
                  <a:srgbClr val="009900"/>
                </a:solidFill>
              </a:rPr>
              <a:t>      Весна, холодный, она, солнце.</a:t>
            </a:r>
          </a:p>
          <a:p>
            <a:pPr>
              <a:buNone/>
            </a:pPr>
            <a:r>
              <a:rPr lang="ru-RU" altLang="ru-RU" sz="3200" dirty="0" smtClean="0">
                <a:solidFill>
                  <a:srgbClr val="009900"/>
                </a:solidFill>
              </a:rPr>
              <a:t>      Тёплая, апрель, мы,  яркое.</a:t>
            </a:r>
          </a:p>
          <a:p>
            <a:pPr>
              <a:buNone/>
            </a:pPr>
            <a:r>
              <a:rPr lang="ru-RU" altLang="ru-RU" sz="3200" dirty="0" smtClean="0">
                <a:solidFill>
                  <a:srgbClr val="009900"/>
                </a:solidFill>
              </a:rPr>
              <a:t>      Я, ты, мы, она, он, оно, они.</a:t>
            </a:r>
          </a:p>
          <a:p>
            <a:endParaRPr lang="ru-RU" sz="3200" dirty="0" smtClean="0"/>
          </a:p>
          <a:p>
            <a:pPr eaLnBrk="1" hangingPunct="1">
              <a:buFontTx/>
              <a:buNone/>
              <a:defRPr/>
            </a:pP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НАЙДИ МЕСТОИМЕНИЯ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Я,  ты,  он,  она,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Вместе - целая страна.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Вместе - дружная семья,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 слове «мы» - сто тысяч «я».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Спишите. Подчеркните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местоимения.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masillabot\Desktop\1396423137_ka3g6jqbc1fy0s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929066"/>
            <a:ext cx="2774947" cy="173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928803"/>
            <a:ext cx="74295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>
                <a:solidFill>
                  <a:srgbClr val="0070C0"/>
                </a:solidFill>
              </a:rPr>
              <a:t>,  </a:t>
            </a:r>
            <a:r>
              <a:rPr lang="ru-RU" sz="2800" b="1" dirty="0" smtClean="0">
                <a:solidFill>
                  <a:srgbClr val="FF0000"/>
                </a:solidFill>
              </a:rPr>
              <a:t>ты</a:t>
            </a:r>
            <a:r>
              <a:rPr lang="ru-RU" sz="2800" b="1" dirty="0" smtClean="0">
                <a:solidFill>
                  <a:srgbClr val="0070C0"/>
                </a:solidFill>
              </a:rPr>
              <a:t>,  </a:t>
            </a:r>
            <a:r>
              <a:rPr lang="ru-RU" sz="2800" b="1" dirty="0" smtClean="0">
                <a:solidFill>
                  <a:srgbClr val="FF0000"/>
                </a:solidFill>
              </a:rPr>
              <a:t>он</a:t>
            </a:r>
            <a:r>
              <a:rPr lang="ru-RU" sz="2800" b="1" dirty="0" smtClean="0">
                <a:solidFill>
                  <a:srgbClr val="0070C0"/>
                </a:solidFill>
              </a:rPr>
              <a:t>,  </a:t>
            </a:r>
            <a:r>
              <a:rPr lang="ru-RU" sz="2800" b="1" dirty="0" smtClean="0">
                <a:solidFill>
                  <a:srgbClr val="FF0000"/>
                </a:solidFill>
              </a:rPr>
              <a:t>она</a:t>
            </a:r>
            <a:r>
              <a:rPr lang="ru-RU" sz="2800" b="1" dirty="0" smtClean="0">
                <a:solidFill>
                  <a:srgbClr val="0070C0"/>
                </a:solidFill>
              </a:rPr>
              <a:t>,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Вместе - целая страна.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Вместе - дружная семья,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В слове «</a:t>
            </a:r>
            <a:r>
              <a:rPr lang="ru-RU" sz="2800" b="1" dirty="0" smtClean="0">
                <a:solidFill>
                  <a:srgbClr val="FF0000"/>
                </a:solidFill>
              </a:rPr>
              <a:t>мы</a:t>
            </a:r>
            <a:r>
              <a:rPr lang="ru-RU" sz="2800" b="1" dirty="0" smtClean="0">
                <a:solidFill>
                  <a:srgbClr val="0070C0"/>
                </a:solidFill>
              </a:rPr>
              <a:t>» - сто тысяч «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>
                <a:solidFill>
                  <a:srgbClr val="0070C0"/>
                </a:solidFill>
              </a:rPr>
              <a:t>».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Назовите  число и лицо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каждого местоимения.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Объясните смысл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четверостишия.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dirty="0"/>
          </a:p>
        </p:txBody>
      </p:sp>
      <p:pic>
        <p:nvPicPr>
          <p:cNvPr id="5" name="Picture 2" descr="C:\Users\masillabot\Desktop\1396423137_ka3g6jqbc1fy0sd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929066"/>
            <a:ext cx="2990854" cy="186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14356"/>
            <a:ext cx="7848600" cy="541180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ru-RU" sz="4400" b="1" dirty="0" smtClean="0"/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400" b="1" dirty="0" smtClean="0"/>
              <a:t>Изменение местоимений </a:t>
            </a:r>
            <a:br>
              <a:rPr lang="ru-RU" sz="4400" b="1" dirty="0" smtClean="0"/>
            </a:br>
            <a:r>
              <a:rPr lang="ru-RU" sz="4400" b="1" dirty="0" smtClean="0"/>
              <a:t>3-его лица единственного числа 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4400" b="1" dirty="0" smtClean="0"/>
              <a:t>по родам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</a:t>
            </a:r>
            <a:r>
              <a:rPr lang="ru-RU" b="1" dirty="0" smtClean="0">
                <a:solidFill>
                  <a:srgbClr val="0070C0"/>
                </a:solidFill>
              </a:rPr>
              <a:t>Научиться </a:t>
            </a:r>
            <a:r>
              <a:rPr lang="ru-RU" altLang="ru-RU" b="1" dirty="0" smtClean="0">
                <a:solidFill>
                  <a:srgbClr val="0070C0"/>
                </a:solidFill>
              </a:rPr>
              <a:t>определять число, </a:t>
            </a:r>
          </a:p>
          <a:p>
            <a:pPr algn="ctr">
              <a:buNone/>
            </a:pPr>
            <a:r>
              <a:rPr lang="ru-RU" altLang="ru-RU" b="1" dirty="0" smtClean="0">
                <a:solidFill>
                  <a:srgbClr val="0070C0"/>
                </a:solidFill>
              </a:rPr>
              <a:t>лицо и род местоимений 3-го лица единственного числа.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71480"/>
            <a:ext cx="7848600" cy="555468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Утром – так заведено – </a:t>
            </a:r>
          </a:p>
          <a:p>
            <a:pPr>
              <a:buNone/>
            </a:pPr>
            <a:r>
              <a:rPr lang="ru-RU" sz="2400" dirty="0" smtClean="0"/>
              <a:t>Разомкнёшь  ресницы,</a:t>
            </a:r>
          </a:p>
          <a:p>
            <a:pPr>
              <a:buNone/>
            </a:pPr>
            <a:r>
              <a:rPr lang="ru-RU" sz="2400" dirty="0" smtClean="0"/>
              <a:t>И  к  тебе  идёт  </a:t>
            </a:r>
            <a:r>
              <a:rPr lang="ru-RU" sz="2400" b="1" dirty="0" smtClean="0"/>
              <a:t>ОНО</a:t>
            </a:r>
          </a:p>
          <a:p>
            <a:pPr>
              <a:buNone/>
            </a:pPr>
            <a:r>
              <a:rPr lang="ru-RU" sz="2400" dirty="0" smtClean="0"/>
              <a:t>Розовой жар-птицей…</a:t>
            </a:r>
          </a:p>
          <a:p>
            <a:pPr>
              <a:buNone/>
            </a:pPr>
            <a:r>
              <a:rPr lang="ru-RU" sz="2400" dirty="0" smtClean="0"/>
              <a:t>                             А  стемнеет – </a:t>
            </a:r>
            <a:r>
              <a:rPr lang="ru-RU" sz="2400" b="1" dirty="0" smtClean="0"/>
              <a:t>ОН</a:t>
            </a:r>
            <a:r>
              <a:rPr lang="ru-RU" sz="2400" dirty="0" smtClean="0"/>
              <a:t> придёт,</a:t>
            </a:r>
          </a:p>
          <a:p>
            <a:pPr>
              <a:buNone/>
            </a:pPr>
            <a:r>
              <a:rPr lang="ru-RU" sz="2400" dirty="0" smtClean="0"/>
              <a:t>                             Тоненький, смущённый,</a:t>
            </a:r>
          </a:p>
          <a:p>
            <a:pPr>
              <a:buNone/>
            </a:pPr>
            <a:r>
              <a:rPr lang="ru-RU" sz="2400" dirty="0" smtClean="0"/>
              <a:t>                             Он на цыпочках войдёт </a:t>
            </a:r>
          </a:p>
          <a:p>
            <a:pPr>
              <a:buNone/>
            </a:pPr>
            <a:r>
              <a:rPr lang="ru-RU" sz="2400" dirty="0" smtClean="0"/>
              <a:t>                             Долькою лимонной.</a:t>
            </a:r>
          </a:p>
          <a:p>
            <a:pPr>
              <a:buNone/>
            </a:pPr>
            <a:r>
              <a:rPr lang="ru-RU" sz="2400" dirty="0" smtClean="0"/>
              <a:t>Срок пришёл – плывёт </a:t>
            </a:r>
            <a:r>
              <a:rPr lang="ru-RU" sz="2400" b="1" dirty="0" smtClean="0"/>
              <a:t>ОНА</a:t>
            </a:r>
          </a:p>
          <a:p>
            <a:pPr>
              <a:buNone/>
            </a:pPr>
            <a:r>
              <a:rPr lang="ru-RU" sz="2400" dirty="0" smtClean="0"/>
              <a:t>В пелене тумана, </a:t>
            </a:r>
          </a:p>
          <a:p>
            <a:pPr>
              <a:buNone/>
            </a:pPr>
            <a:r>
              <a:rPr lang="ru-RU" sz="2400" dirty="0" smtClean="0"/>
              <a:t>Круглолица и грустна, </a:t>
            </a:r>
          </a:p>
          <a:p>
            <a:pPr>
              <a:buNone/>
            </a:pPr>
            <a:r>
              <a:rPr lang="ru-RU" sz="2400" dirty="0" smtClean="0"/>
              <a:t>Будто </a:t>
            </a:r>
            <a:r>
              <a:rPr lang="ru-RU" sz="2400" dirty="0" err="1" smtClean="0"/>
              <a:t>Несмеяна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0" name="Picture 2" descr="C:\Users\masillabot\Desktop\картинки\28553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642918"/>
            <a:ext cx="1774715" cy="1704966"/>
          </a:xfrm>
          <a:prstGeom prst="rect">
            <a:avLst/>
          </a:prstGeom>
          <a:noFill/>
        </p:spPr>
      </p:pic>
      <p:pic>
        <p:nvPicPr>
          <p:cNvPr id="2051" name="Picture 3" descr="C:\Users\masillabot\Desktop\картинки\Detskie-stihi-dlya-samyih-malenkih-luna.-300x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357430"/>
            <a:ext cx="1766877" cy="1566631"/>
          </a:xfrm>
          <a:prstGeom prst="rect">
            <a:avLst/>
          </a:prstGeom>
          <a:noFill/>
        </p:spPr>
      </p:pic>
      <p:pic>
        <p:nvPicPr>
          <p:cNvPr id="2052" name="Picture 4" descr="C:\Users\masillabot\Desktop\картинки\90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14818"/>
            <a:ext cx="2190736" cy="2221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71480"/>
            <a:ext cx="7848600" cy="5554683"/>
          </a:xfrm>
        </p:spPr>
        <p:txBody>
          <a:bodyPr/>
          <a:lstStyle/>
          <a:p>
            <a:r>
              <a:rPr lang="ru-RU" dirty="0" smtClean="0"/>
              <a:t>Запишите </a:t>
            </a:r>
            <a:r>
              <a:rPr lang="ru-RU" u="sng" dirty="0" smtClean="0"/>
              <a:t>столбиком</a:t>
            </a:r>
            <a:r>
              <a:rPr lang="ru-RU" dirty="0" smtClean="0"/>
              <a:t> слова-отгадки, в скобках запишите местоимения.</a:t>
            </a:r>
          </a:p>
          <a:p>
            <a:endParaRPr lang="ru-RU" dirty="0" smtClean="0"/>
          </a:p>
          <a:p>
            <a:r>
              <a:rPr lang="ru-RU" dirty="0" smtClean="0"/>
              <a:t>А теперь через чёрточку укажите  </a:t>
            </a:r>
            <a:r>
              <a:rPr lang="ru-RU" u="sng" dirty="0" smtClean="0">
                <a:solidFill>
                  <a:srgbClr val="002060"/>
                </a:solidFill>
              </a:rPr>
              <a:t>лицо, число и род </a:t>
            </a:r>
            <a:r>
              <a:rPr lang="ru-RU" dirty="0" smtClean="0"/>
              <a:t>имён существительных вместе с местоимениями.</a:t>
            </a:r>
          </a:p>
          <a:p>
            <a:r>
              <a:rPr lang="ru-RU" dirty="0" smtClean="0"/>
              <a:t>Проверьте, правильно ли вы справились:</a:t>
            </a:r>
          </a:p>
          <a:p>
            <a:pPr algn="ctr">
              <a:buNone/>
            </a:pPr>
            <a:r>
              <a:rPr lang="ru-RU" dirty="0" smtClean="0"/>
              <a:t>     </a:t>
            </a:r>
            <a:r>
              <a:rPr lang="ru-RU" b="1" dirty="0" smtClean="0"/>
              <a:t>Солнце (оно) – 3 л., ед.ч., ср.р.</a:t>
            </a:r>
          </a:p>
          <a:p>
            <a:pPr algn="ctr">
              <a:buNone/>
            </a:pPr>
            <a:r>
              <a:rPr lang="ru-RU" b="1" dirty="0" smtClean="0"/>
              <a:t>Месяц (он) – 3 л., ед.ч., м.р.</a:t>
            </a:r>
          </a:p>
          <a:p>
            <a:pPr algn="ctr">
              <a:buNone/>
            </a:pPr>
            <a:r>
              <a:rPr lang="ru-RU" b="1" dirty="0" smtClean="0"/>
              <a:t>Луна (она) – 3 л., ед.ч., ж.р.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два предложения. В первом употребите любое из данных слов, а во втором вместо этого слова употребите местоимение.</a:t>
            </a:r>
          </a:p>
          <a:p>
            <a:r>
              <a:rPr lang="ru-RU" dirty="0" smtClean="0"/>
              <a:t>Запишите свои предложения.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478</TotalTime>
  <Words>408</Words>
  <Application>Microsoft Office PowerPoint</Application>
  <PresentationFormat>Экран (4:3)</PresentationFormat>
  <Paragraphs>86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10069046</vt:lpstr>
      <vt:lpstr>Изменение местоимений  3-его лица  единственного числа по родам</vt:lpstr>
      <vt:lpstr>ПОВТОРИМ   РАНЕЕ ИЗУЧЕННОЕ</vt:lpstr>
      <vt:lpstr>НАЙДИ МЕСТОИМЕНИЯ</vt:lpstr>
      <vt:lpstr>Презентация PowerPoint</vt:lpstr>
      <vt:lpstr>Презентация PowerPoint</vt:lpstr>
      <vt:lpstr>Цель урока:</vt:lpstr>
      <vt:lpstr>Презентация PowerPoint</vt:lpstr>
      <vt:lpstr>Презентация PowerPoint</vt:lpstr>
      <vt:lpstr>Презентация PowerPoint</vt:lpstr>
      <vt:lpstr>Работа с учебником</vt:lpstr>
      <vt:lpstr>Словарная работа</vt:lpstr>
      <vt:lpstr>Подводим итоги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>URTISI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ДНС</cp:lastModifiedBy>
  <cp:revision>48</cp:revision>
  <dcterms:created xsi:type="dcterms:W3CDTF">2011-08-18T13:52:20Z</dcterms:created>
  <dcterms:modified xsi:type="dcterms:W3CDTF">2020-04-12T11:52:14Z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