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8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587" autoAdjust="0"/>
    <p:restoredTop sz="86353" autoAdjust="0"/>
  </p:normalViewPr>
  <p:slideViewPr>
    <p:cSldViewPr>
      <p:cViewPr varScale="1">
        <p:scale>
          <a:sx n="66" d="100"/>
          <a:sy n="66" d="100"/>
        </p:scale>
        <p:origin x="53" y="3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741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DB6E80-AFF4-49FD-998E-8B58ED8086D2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D82864-2829-4A6F-BCFB-E3463498D6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3586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82864-2829-4A6F-BCFB-E3463498D6D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966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0BFBF2-DDBC-413E-B244-A95BDDF5AA12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3B0AF0-49F0-4929-BE24-B50FD4C451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0BFBF2-DDBC-413E-B244-A95BDDF5AA12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3B0AF0-49F0-4929-BE24-B50FD4C45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0BFBF2-DDBC-413E-B244-A95BDDF5AA12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3B0AF0-49F0-4929-BE24-B50FD4C45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0BFBF2-DDBC-413E-B244-A95BDDF5AA12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3B0AF0-49F0-4929-BE24-B50FD4C45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0BFBF2-DDBC-413E-B244-A95BDDF5AA12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3B0AF0-49F0-4929-BE24-B50FD4C451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0BFBF2-DDBC-413E-B244-A95BDDF5AA12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3B0AF0-49F0-4929-BE24-B50FD4C45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0BFBF2-DDBC-413E-B244-A95BDDF5AA12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3B0AF0-49F0-4929-BE24-B50FD4C45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0BFBF2-DDBC-413E-B244-A95BDDF5AA12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3B0AF0-49F0-4929-BE24-B50FD4C45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0BFBF2-DDBC-413E-B244-A95BDDF5AA12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3B0AF0-49F0-4929-BE24-B50FD4C451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0BFBF2-DDBC-413E-B244-A95BDDF5AA12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3B0AF0-49F0-4929-BE24-B50FD4C45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0BFBF2-DDBC-413E-B244-A95BDDF5AA12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3B0AF0-49F0-4929-BE24-B50FD4C451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D0BFBF2-DDBC-413E-B244-A95BDDF5AA12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13B0AF0-49F0-4929-BE24-B50FD4C451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G:\&#1050;&#1086;&#1087;&#1099;&#1089;&#1086;&#1074;&#1072;%20&#1040;&#1085;&#1075;&#1077;&#1083;&#1080;&#1085;&#1072;.%20&#1046;&#1080;&#1076;&#1082;&#1080;&#1081;%20&#1072;&#1079;&#1086;&#1090;\&#1054;&#1087;&#1099;&#1090;&#1099;.%20&#1042;&#1080;&#1076;&#1077;&#1086;.%20&#1046;&#1080;&#1076;&#1082;&#1080;&#1081;%20&#1072;&#1079;&#1086;&#1090;..mp4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642918"/>
            <a:ext cx="7429552" cy="18943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Научно - исследовательская работа 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на тему:</a:t>
            </a:r>
            <a:r>
              <a:rPr lang="ru-RU" sz="3200" dirty="0" smtClean="0">
                <a:solidFill>
                  <a:srgbClr val="002060"/>
                </a:solidFill>
              </a:rPr>
              <a:t/>
            </a:r>
            <a:br>
              <a:rPr lang="ru-RU" sz="3200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>«Жидкий азот. Игра или польза»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3643314"/>
            <a:ext cx="7335202" cy="2752732"/>
          </a:xfrm>
        </p:spPr>
        <p:txBody>
          <a:bodyPr>
            <a:normAutofit fontScale="55000" lnSpcReduction="20000"/>
          </a:bodyPr>
          <a:lstStyle/>
          <a:p>
            <a:r>
              <a:rPr lang="ru-RU" sz="3400" b="1" dirty="0" smtClean="0">
                <a:solidFill>
                  <a:srgbClr val="002060"/>
                </a:solidFill>
                <a:cs typeface="Arial" pitchFamily="34" charset="0"/>
              </a:rPr>
              <a:t>                                                                                Работу  выполнила:  </a:t>
            </a:r>
          </a:p>
          <a:p>
            <a:r>
              <a:rPr lang="ru-RU" sz="3400" b="1" dirty="0" smtClean="0">
                <a:solidFill>
                  <a:srgbClr val="002060"/>
                </a:solidFill>
                <a:cs typeface="Arial" pitchFamily="34" charset="0"/>
              </a:rPr>
              <a:t>                                                                                Копысова  Ангелина</a:t>
            </a:r>
            <a:endParaRPr lang="en-US" sz="3400" b="1" dirty="0" smtClean="0">
              <a:solidFill>
                <a:srgbClr val="002060"/>
              </a:solidFill>
              <a:cs typeface="Arial" pitchFamily="34" charset="0"/>
            </a:endParaRPr>
          </a:p>
          <a:p>
            <a:r>
              <a:rPr lang="en-US" sz="3400" b="1" dirty="0" smtClean="0">
                <a:solidFill>
                  <a:srgbClr val="002060"/>
                </a:solidFill>
                <a:cs typeface="Arial" pitchFamily="34" charset="0"/>
              </a:rPr>
              <a:t>                                                           </a:t>
            </a:r>
            <a:r>
              <a:rPr lang="ru-RU" sz="3400" b="1" dirty="0" smtClean="0">
                <a:solidFill>
                  <a:srgbClr val="002060"/>
                </a:solidFill>
                <a:cs typeface="Arial" pitchFamily="34" charset="0"/>
              </a:rPr>
              <a:t> Ученица 4 А класса</a:t>
            </a:r>
          </a:p>
          <a:p>
            <a:r>
              <a:rPr lang="ru-RU" sz="3400" b="1" dirty="0" smtClean="0">
                <a:solidFill>
                  <a:srgbClr val="002060"/>
                </a:solidFill>
                <a:cs typeface="Arial" pitchFamily="34" charset="0"/>
              </a:rPr>
              <a:t>                                                                                Школа № 34</a:t>
            </a:r>
          </a:p>
          <a:p>
            <a:r>
              <a:rPr lang="ru-RU" sz="3400" b="1" dirty="0" smtClean="0">
                <a:solidFill>
                  <a:srgbClr val="002060"/>
                </a:solidFill>
                <a:cs typeface="Arial" pitchFamily="34" charset="0"/>
              </a:rPr>
              <a:t>                                                                                </a:t>
            </a:r>
            <a:r>
              <a:rPr lang="ru-RU" sz="3400" b="1" dirty="0" smtClean="0">
                <a:solidFill>
                  <a:srgbClr val="002060"/>
                </a:solidFill>
              </a:rPr>
              <a:t>Работа выполнена под</a:t>
            </a:r>
          </a:p>
          <a:p>
            <a:r>
              <a:rPr lang="ru-RU" sz="3400" b="1" dirty="0" smtClean="0">
                <a:solidFill>
                  <a:srgbClr val="002060"/>
                </a:solidFill>
              </a:rPr>
              <a:t>                                                                                руководством </a:t>
            </a:r>
            <a:r>
              <a:rPr lang="ru-RU" sz="3400" b="1" dirty="0" err="1" smtClean="0">
                <a:solidFill>
                  <a:srgbClr val="002060"/>
                </a:solidFill>
              </a:rPr>
              <a:t>кл</a:t>
            </a:r>
            <a:r>
              <a:rPr lang="ru-RU" sz="3400" b="1" dirty="0" smtClean="0">
                <a:solidFill>
                  <a:srgbClr val="002060"/>
                </a:solidFill>
              </a:rPr>
              <a:t>. рук.                    				      Даниловой Л. Н.  </a:t>
            </a:r>
            <a:r>
              <a:rPr lang="ru-RU" sz="3400" b="1" dirty="0" smtClean="0">
                <a:solidFill>
                  <a:srgbClr val="002060"/>
                </a:solidFill>
              </a:rPr>
              <a:t>и </a:t>
            </a:r>
            <a:r>
              <a:rPr lang="ru-RU" sz="3400" b="1" dirty="0" smtClean="0">
                <a:solidFill>
                  <a:srgbClr val="002060"/>
                </a:solidFill>
              </a:rPr>
              <a:t>мамы</a:t>
            </a:r>
            <a:endParaRPr lang="ru-RU" sz="3400" b="1" dirty="0" smtClean="0">
              <a:solidFill>
                <a:srgbClr val="002060"/>
              </a:solidFill>
            </a:endParaRPr>
          </a:p>
          <a:p>
            <a:r>
              <a:rPr lang="ru-RU" sz="3400" b="1" dirty="0" smtClean="0">
                <a:solidFill>
                  <a:srgbClr val="002060"/>
                </a:solidFill>
                <a:cs typeface="Arial" pitchFamily="34" charset="0"/>
              </a:rPr>
              <a:t>                                                                                Копысовой Н.А. </a:t>
            </a:r>
          </a:p>
          <a:p>
            <a:r>
              <a:rPr lang="ru-RU" sz="3400" b="1" dirty="0" smtClean="0">
                <a:solidFill>
                  <a:srgbClr val="002060"/>
                </a:solidFill>
                <a:cs typeface="Arial" pitchFamily="34" charset="0"/>
              </a:rPr>
              <a:t>                                                                                Ижевск, 2015 год</a:t>
            </a:r>
          </a:p>
          <a:p>
            <a:endParaRPr lang="ru-RU" dirty="0"/>
          </a:p>
        </p:txBody>
      </p:sp>
      <p:pic>
        <p:nvPicPr>
          <p:cNvPr id="15361" name="Picture 1" descr="C:\Users\Наталья\Desktop\Новая папка (5)\2-zhidkij-azot-v-kieve-kupit-zhidkij-azot-zhidkij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600" y="3357562"/>
            <a:ext cx="4248471" cy="31972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42852"/>
            <a:ext cx="7929618" cy="657229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1800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Опыт № 7</a:t>
            </a:r>
            <a:r>
              <a:rPr lang="ru-RU" sz="1600" b="1" u="sng" dirty="0" smtClean="0">
                <a:solidFill>
                  <a:srgbClr val="002060"/>
                </a:solidFill>
              </a:rPr>
              <a:t>.</a:t>
            </a:r>
            <a:r>
              <a:rPr lang="ru-RU" sz="1600" dirty="0" smtClean="0"/>
              <a:t> Для опыта понадобится: воздушный шарик, жидкий азот, посуда для низких температур.</a:t>
            </a:r>
            <a:br>
              <a:rPr lang="ru-RU" sz="1600" dirty="0" smtClean="0"/>
            </a:br>
            <a:r>
              <a:rPr lang="ru-RU" sz="1600" dirty="0" smtClean="0"/>
              <a:t>1. Наливаем в специальную посуду жидкий азот</a:t>
            </a:r>
            <a:br>
              <a:rPr lang="ru-RU" sz="1600" dirty="0" smtClean="0"/>
            </a:br>
            <a:r>
              <a:rPr lang="ru-RU" sz="1600" dirty="0" smtClean="0"/>
              <a:t>2. Надуваем воздушный шарик.</a:t>
            </a:r>
            <a:br>
              <a:rPr lang="ru-RU" sz="1600" dirty="0" smtClean="0"/>
            </a:br>
            <a:r>
              <a:rPr lang="ru-RU" sz="1600" dirty="0" smtClean="0"/>
              <a:t>3. Помещаем шарик в посуду с жидким азотом.</a:t>
            </a:r>
            <a:br>
              <a:rPr lang="ru-RU" sz="1600" dirty="0" smtClean="0"/>
            </a:br>
            <a:r>
              <a:rPr lang="ru-RU" sz="1600" dirty="0" smtClean="0"/>
              <a:t>4. Вынимаем шарик из азота.</a:t>
            </a:r>
          </a:p>
          <a:p>
            <a:pPr marL="0">
              <a:spcBef>
                <a:spcPts val="0"/>
              </a:spcBef>
              <a:buNone/>
            </a:pPr>
            <a:r>
              <a:rPr lang="ru-RU" sz="1600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Итог: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 smtClean="0"/>
              <a:t>объем газа зависит от температуры. Если поместить воздушный шарик в жидкий азот (температура -195,8C), то воздух в шарике начнет сжиматься и шарик сдуется. Как только мы вернем шарик в обычную комнатную температуру, воздух внутри начнет расширяться и шарик снова надуется на наших глазах. </a:t>
            </a:r>
            <a:r>
              <a:rPr lang="ru-RU" sz="1600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Вывод:</a:t>
            </a:r>
            <a:r>
              <a:rPr lang="ru-RU" sz="1600" dirty="0" smtClean="0"/>
              <a:t> жидким азотом можно тушить пожары, так как, испаряясь, азот вытесняет кислород, необходимый для горения, и пожар прекращается.</a:t>
            </a:r>
          </a:p>
          <a:p>
            <a:pPr marL="0">
              <a:spcBef>
                <a:spcPts val="0"/>
              </a:spcBef>
              <a:buNone/>
            </a:pPr>
            <a:endParaRPr lang="ru-RU" sz="1600" dirty="0" smtClean="0"/>
          </a:p>
          <a:p>
            <a:pPr marL="0">
              <a:spcBef>
                <a:spcPts val="0"/>
              </a:spcBef>
              <a:buNone/>
            </a:pPr>
            <a:endParaRPr lang="ru-RU" sz="1600" dirty="0" smtClean="0"/>
          </a:p>
          <a:p>
            <a:pPr marL="0">
              <a:spcBef>
                <a:spcPts val="0"/>
              </a:spcBef>
              <a:buNone/>
            </a:pPr>
            <a:endParaRPr lang="ru-RU" sz="1600" dirty="0" smtClean="0"/>
          </a:p>
          <a:p>
            <a:pPr marL="0">
              <a:spcBef>
                <a:spcPts val="0"/>
              </a:spcBef>
              <a:buNone/>
            </a:pPr>
            <a:endParaRPr lang="ru-RU" sz="1600" dirty="0" smtClean="0"/>
          </a:p>
          <a:p>
            <a:pPr marL="0">
              <a:spcBef>
                <a:spcPts val="0"/>
              </a:spcBef>
              <a:buNone/>
            </a:pPr>
            <a:endParaRPr lang="ru-RU" sz="1600" dirty="0" smtClean="0"/>
          </a:p>
          <a:p>
            <a:pPr marL="0">
              <a:spcBef>
                <a:spcPts val="0"/>
              </a:spcBef>
              <a:buNone/>
            </a:pPr>
            <a:endParaRPr lang="ru-RU" sz="1600" dirty="0" smtClean="0"/>
          </a:p>
          <a:p>
            <a:pPr marL="0">
              <a:spcBef>
                <a:spcPts val="0"/>
              </a:spcBef>
              <a:buNone/>
            </a:pPr>
            <a:endParaRPr lang="ru-RU" sz="1600" dirty="0" smtClean="0"/>
          </a:p>
          <a:p>
            <a:pPr>
              <a:buNone/>
            </a:pPr>
            <a:endParaRPr lang="ru-RU" sz="1800" u="sng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ru-RU" sz="1800" u="sng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1800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Опыт № 8</a:t>
            </a:r>
            <a:r>
              <a:rPr lang="ru-RU" sz="1600" b="1" u="sng" dirty="0" smtClean="0">
                <a:solidFill>
                  <a:srgbClr val="002060"/>
                </a:solidFill>
              </a:rPr>
              <a:t>.</a:t>
            </a:r>
            <a:r>
              <a:rPr lang="ru-RU" sz="1600" dirty="0" smtClean="0"/>
              <a:t> Для опыта понадобится: горячая вода, жидкий азот, посуда для низких температур.</a:t>
            </a:r>
            <a:br>
              <a:rPr lang="ru-RU" sz="1600" dirty="0" smtClean="0"/>
            </a:br>
            <a:r>
              <a:rPr lang="ru-RU" sz="1600" dirty="0" smtClean="0"/>
              <a:t>1. Наливаем в специальную посуду жидкий азот</a:t>
            </a:r>
            <a:br>
              <a:rPr lang="ru-RU" sz="1600" dirty="0" smtClean="0"/>
            </a:br>
            <a:r>
              <a:rPr lang="ru-RU" sz="1600" dirty="0" smtClean="0"/>
              <a:t>2. Резко выливаем туда же горячую воду</a:t>
            </a:r>
            <a:br>
              <a:rPr lang="ru-RU" sz="1600" dirty="0" smtClean="0"/>
            </a:br>
            <a:r>
              <a:rPr lang="ru-RU" sz="1600" dirty="0" smtClean="0"/>
              <a:t>3.Можно наоборот. В горячую воду наливать жидкий азот.</a:t>
            </a:r>
          </a:p>
          <a:p>
            <a:pPr marL="0">
              <a:spcBef>
                <a:spcPts val="0"/>
              </a:spcBef>
              <a:buNone/>
            </a:pPr>
            <a:r>
              <a:rPr lang="ru-RU" sz="1600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Итог: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 smtClean="0"/>
              <a:t>Происходит интенсивное кипение. За счет резкого испарения азота и разбрызгивания воды, образуется густой туман, стелящийся по поверхности стола или пола. (фото на стр. 11)</a:t>
            </a:r>
          </a:p>
          <a:p>
            <a:pPr marL="0">
              <a:spcBef>
                <a:spcPts val="0"/>
              </a:spcBef>
              <a:buNone/>
            </a:pPr>
            <a:r>
              <a:rPr lang="ru-RU" sz="1600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</a:t>
            </a:r>
            <a:r>
              <a:rPr lang="ru-RU" sz="1600" dirty="0" smtClean="0">
                <a:solidFill>
                  <a:srgbClr val="002060"/>
                </a:solidFill>
              </a:rPr>
              <a:t>: </a:t>
            </a:r>
            <a:r>
              <a:rPr lang="ru-RU" sz="1600" dirty="0" smtClean="0"/>
              <a:t>жидкий азот – это еще и зрелищное шоу!</a:t>
            </a:r>
          </a:p>
        </p:txBody>
      </p:sp>
      <p:pic>
        <p:nvPicPr>
          <p:cNvPr id="21506" name="Picture 2" descr="C:\Users\Наталья\Desktop\Новая папка (5)\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714620"/>
            <a:ext cx="2526948" cy="1643074"/>
          </a:xfrm>
          <a:prstGeom prst="rect">
            <a:avLst/>
          </a:prstGeom>
          <a:noFill/>
        </p:spPr>
      </p:pic>
      <p:pic>
        <p:nvPicPr>
          <p:cNvPr id="21507" name="Picture 3" descr="C:\Users\Наталья\Desktop\Новая папка (5)\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2714620"/>
            <a:ext cx="2669251" cy="1509562"/>
          </a:xfrm>
          <a:prstGeom prst="rect">
            <a:avLst/>
          </a:prstGeom>
          <a:noFill/>
        </p:spPr>
      </p:pic>
      <p:pic>
        <p:nvPicPr>
          <p:cNvPr id="21508" name="Picture 4" descr="C:\Users\Наталья\Desktop\Новая папка (5)\2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2643182"/>
            <a:ext cx="2370139" cy="1714512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285720" y="6143644"/>
            <a:ext cx="500066" cy="571504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10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85720" y="6143644"/>
            <a:ext cx="500066" cy="571504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11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2530" name="Picture 2" descr="C:\Users\Наталья\Desktop\Новая папка (5)\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070" y="832460"/>
            <a:ext cx="3643806" cy="2453664"/>
          </a:xfrm>
          <a:prstGeom prst="rect">
            <a:avLst/>
          </a:prstGeom>
          <a:noFill/>
        </p:spPr>
      </p:pic>
      <p:pic>
        <p:nvPicPr>
          <p:cNvPr id="22531" name="Picture 3" descr="C:\Users\Наталья\Desktop\Новая папка (5)\2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857232"/>
            <a:ext cx="4186020" cy="2428892"/>
          </a:xfrm>
          <a:prstGeom prst="rect">
            <a:avLst/>
          </a:prstGeom>
          <a:noFill/>
        </p:spPr>
      </p:pic>
      <p:pic>
        <p:nvPicPr>
          <p:cNvPr id="22533" name="Picture 5" descr="C:\Users\Наталья\Desktop\Новая папка (5)\2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3643314"/>
            <a:ext cx="4298368" cy="2643206"/>
          </a:xfrm>
          <a:prstGeom prst="rect">
            <a:avLst/>
          </a:prstGeom>
          <a:noFill/>
        </p:spPr>
      </p:pic>
      <p:pic>
        <p:nvPicPr>
          <p:cNvPr id="22534" name="Picture 6" descr="C:\Users\Наталья\Desktop\Новая папка (5)\2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1538" y="3571876"/>
            <a:ext cx="3530794" cy="2857520"/>
          </a:xfrm>
          <a:prstGeom prst="rect">
            <a:avLst/>
          </a:prstGeom>
          <a:noFill/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1785918" y="71414"/>
            <a:ext cx="6779730" cy="48865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Горячая вода + жидкий азот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>
            <a:spLocks noGrp="1"/>
          </p:cNvSpPr>
          <p:nvPr>
            <p:ph idx="1"/>
          </p:nvPr>
        </p:nvSpPr>
        <p:spPr>
          <a:xfrm>
            <a:off x="1000100" y="0"/>
            <a:ext cx="8001056" cy="67151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Опыт № </a:t>
            </a:r>
            <a:r>
              <a:rPr lang="en-US" sz="1600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r>
              <a:rPr lang="ru-RU" sz="1600" b="1" u="sng" dirty="0" smtClean="0">
                <a:solidFill>
                  <a:srgbClr val="002060"/>
                </a:solidFill>
              </a:rPr>
              <a:t>.</a:t>
            </a:r>
            <a:r>
              <a:rPr lang="ru-RU" sz="1600" dirty="0" smtClean="0"/>
              <a:t> Для опыта понадобится: сотовый телефон, жидкий азот.</a:t>
            </a:r>
            <a:br>
              <a:rPr lang="ru-RU" sz="1600" dirty="0" smtClean="0"/>
            </a:br>
            <a:r>
              <a:rPr lang="ru-RU" sz="1600" dirty="0" smtClean="0"/>
              <a:t>1. Наливаем в специальную посуду жидкий азот</a:t>
            </a:r>
            <a:br>
              <a:rPr lang="ru-RU" sz="1600" dirty="0" smtClean="0"/>
            </a:br>
            <a:r>
              <a:rPr lang="ru-RU" sz="1600" dirty="0" smtClean="0"/>
              <a:t>2. Делаем «прозвон» на телефон и кладем его в жидкий азот.</a:t>
            </a:r>
            <a:br>
              <a:rPr lang="ru-RU" sz="1600" dirty="0" smtClean="0"/>
            </a:br>
            <a:r>
              <a:rPr lang="ru-RU" sz="1600" dirty="0" smtClean="0"/>
              <a:t>3. Вынимаем телефон и смотрим результат.</a:t>
            </a:r>
          </a:p>
          <a:p>
            <a:pPr marL="0">
              <a:spcBef>
                <a:spcPts val="0"/>
              </a:spcBef>
              <a:buNone/>
            </a:pPr>
            <a:r>
              <a:rPr lang="ru-RU" sz="1600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Итог:</a:t>
            </a:r>
            <a:r>
              <a:rPr lang="ru-RU" sz="1600" dirty="0" smtClean="0"/>
              <a:t> Мобильный телефон может работать в жидком азоте </a:t>
            </a:r>
          </a:p>
          <a:p>
            <a:pPr marL="0">
              <a:spcBef>
                <a:spcPts val="0"/>
              </a:spcBef>
              <a:buNone/>
            </a:pPr>
            <a:r>
              <a:rPr lang="ru-RU" sz="1600" dirty="0" smtClean="0"/>
              <a:t>некоторое время.  Потом он замерзает, аккумулятор садится </a:t>
            </a:r>
          </a:p>
          <a:p>
            <a:pPr marL="0">
              <a:spcBef>
                <a:spcPts val="0"/>
              </a:spcBef>
              <a:buNone/>
            </a:pPr>
            <a:r>
              <a:rPr lang="ru-RU" sz="1600" dirty="0" smtClean="0"/>
              <a:t>в холоде, детали откалываются. Восстановлению телефон </a:t>
            </a:r>
          </a:p>
          <a:p>
            <a:pPr marL="0">
              <a:spcBef>
                <a:spcPts val="0"/>
              </a:spcBef>
              <a:buNone/>
            </a:pPr>
            <a:r>
              <a:rPr lang="ru-RU" sz="1600" dirty="0" smtClean="0"/>
              <a:t>не подлежит. Можно сделать </a:t>
            </a:r>
            <a:r>
              <a:rPr lang="ru-RU" sz="1600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</a:t>
            </a:r>
            <a:r>
              <a:rPr lang="ru-RU" sz="1600" dirty="0" smtClean="0"/>
              <a:t>, что и зимой на морозе, </a:t>
            </a:r>
          </a:p>
          <a:p>
            <a:pPr marL="0">
              <a:spcBef>
                <a:spcPts val="0"/>
              </a:spcBef>
              <a:buNone/>
            </a:pPr>
            <a:r>
              <a:rPr lang="ru-RU" sz="1600" dirty="0" smtClean="0"/>
              <a:t>телефон может быстро разрядиться или вовсе сломаться.</a:t>
            </a:r>
          </a:p>
          <a:p>
            <a:pPr>
              <a:buNone/>
            </a:pPr>
            <a:r>
              <a:rPr lang="ru-RU" sz="1600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Опыт № 10</a:t>
            </a:r>
            <a:r>
              <a:rPr lang="ru-RU" sz="1600" b="1" u="sng" dirty="0" smtClean="0">
                <a:solidFill>
                  <a:srgbClr val="002060"/>
                </a:solidFill>
              </a:rPr>
              <a:t>.</a:t>
            </a:r>
            <a:r>
              <a:rPr lang="ru-RU" sz="1600" dirty="0" smtClean="0"/>
              <a:t>  Для опыта понадобится: </a:t>
            </a:r>
          </a:p>
          <a:p>
            <a:pPr>
              <a:buNone/>
            </a:pPr>
            <a:r>
              <a:rPr lang="ru-RU" sz="1600" dirty="0" smtClean="0"/>
              <a:t>Пустая пластиковая бутылка, жидкий азот, пустая территория.</a:t>
            </a:r>
            <a:br>
              <a:rPr lang="ru-RU" sz="1600" dirty="0" smtClean="0"/>
            </a:br>
            <a:r>
              <a:rPr lang="ru-RU" sz="1600" dirty="0" smtClean="0"/>
              <a:t>1. Выезжаем в лес или другое безопасное место.</a:t>
            </a:r>
          </a:p>
          <a:p>
            <a:pPr>
              <a:buNone/>
            </a:pPr>
            <a:r>
              <a:rPr lang="ru-RU" sz="1600" dirty="0" smtClean="0"/>
              <a:t>       2. Наливаем жидкий азот в пластиковую бутылку и плотно закручиваем крышку.</a:t>
            </a:r>
          </a:p>
          <a:p>
            <a:pPr>
              <a:buNone/>
            </a:pPr>
            <a:r>
              <a:rPr lang="ru-RU" sz="1600" dirty="0" smtClean="0"/>
              <a:t>       3. Быстро убегаем на безопасное расстояние (минимум 5 м). Ждем.</a:t>
            </a:r>
          </a:p>
          <a:p>
            <a:pPr>
              <a:buNone/>
            </a:pPr>
            <a:r>
              <a:rPr lang="ru-RU" sz="1600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Итог:</a:t>
            </a:r>
            <a:r>
              <a:rPr lang="ru-RU" sz="1600" dirty="0" smtClean="0"/>
              <a:t> Примерно минуты через 3-4 минуты пластиковую бутылку разрывает на части с сильным грохотом. </a:t>
            </a:r>
            <a:r>
              <a:rPr lang="ru-RU" sz="1600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</a:t>
            </a:r>
            <a:r>
              <a:rPr lang="ru-RU" sz="1600" dirty="0" smtClean="0"/>
              <a:t>: Жидкий азот нельзя хранить и транспортировать в герметично закрытом сосуде. Так как 1 литр жидкого азота, испаряясь образует примерно 700 литров газа. Взрыв неизбежен!</a:t>
            </a:r>
            <a:endParaRPr lang="ru-RU" sz="1600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85720" y="6143644"/>
            <a:ext cx="500066" cy="571504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85720" y="6143644"/>
            <a:ext cx="500066" cy="571504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12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4" name="Picture 2" descr="D:\Новая папка (2)\часть 3\IMG_1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58478" y="1785926"/>
            <a:ext cx="2314116" cy="1299905"/>
          </a:xfrm>
          <a:prstGeom prst="rect">
            <a:avLst/>
          </a:prstGeom>
          <a:noFill/>
        </p:spPr>
      </p:pic>
      <p:pic>
        <p:nvPicPr>
          <p:cNvPr id="3075" name="Picture 3" descr="C:\Users\Наталья\Desktop\Новая папка (5)\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357166"/>
            <a:ext cx="1857388" cy="1348613"/>
          </a:xfrm>
          <a:prstGeom prst="rect">
            <a:avLst/>
          </a:prstGeom>
          <a:noFill/>
        </p:spPr>
      </p:pic>
      <p:pic>
        <p:nvPicPr>
          <p:cNvPr id="3076" name="Picture 4" descr="C:\Users\Наталья\Desktop\Новая папка (5)\2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1686" y="4929198"/>
            <a:ext cx="2581620" cy="1714512"/>
          </a:xfrm>
          <a:prstGeom prst="rect">
            <a:avLst/>
          </a:prstGeom>
          <a:noFill/>
        </p:spPr>
      </p:pic>
      <p:pic>
        <p:nvPicPr>
          <p:cNvPr id="3077" name="Picture 5" descr="D:\Новая папка (2)\часть 3\IMG_109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00826" y="4929198"/>
            <a:ext cx="2571768" cy="1713685"/>
          </a:xfrm>
          <a:prstGeom prst="rect">
            <a:avLst/>
          </a:prstGeom>
          <a:noFill/>
        </p:spPr>
      </p:pic>
      <p:pic>
        <p:nvPicPr>
          <p:cNvPr id="3078" name="Picture 6" descr="C:\Users\Наталья\Desktop\Новая папка (5)\2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14744" y="4929198"/>
            <a:ext cx="2714644" cy="16742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42852"/>
            <a:ext cx="7498080" cy="57150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Видео-презентация практической части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85720" y="6143644"/>
            <a:ext cx="500066" cy="571504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13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Опыты. Видео. Жидкий азот.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071537" y="714355"/>
            <a:ext cx="8001057" cy="60007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</a:rPr>
              <a:t>7. Выводы. </a:t>
            </a:r>
            <a:r>
              <a:rPr lang="ru-RU" sz="4400" dirty="0" smtClean="0">
                <a:solidFill>
                  <a:srgbClr val="002060"/>
                </a:solidFill>
              </a:rPr>
              <a:t/>
            </a:r>
            <a:br>
              <a:rPr lang="ru-RU" sz="4400" dirty="0" smtClean="0">
                <a:solidFill>
                  <a:srgbClr val="002060"/>
                </a:solidFill>
              </a:rPr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142976" y="714356"/>
            <a:ext cx="7858180" cy="6000792"/>
          </a:xfrm>
        </p:spPr>
        <p:txBody>
          <a:bodyPr>
            <a:normAutofit lnSpcReduction="10000"/>
          </a:bodyPr>
          <a:lstStyle/>
          <a:p>
            <a:pPr marL="425196" indent="-342900">
              <a:buAutoNum type="arabicPeriod"/>
            </a:pPr>
            <a:r>
              <a:rPr lang="ru-RU" sz="1600" dirty="0" smtClean="0"/>
              <a:t>Мне понравилось проводить опыты с жидким азотом. Это очень увлекательно и познавательно.</a:t>
            </a:r>
          </a:p>
          <a:p>
            <a:pPr marL="425196" indent="-342900">
              <a:buAutoNum type="arabicPeriod"/>
            </a:pPr>
            <a:r>
              <a:rPr lang="ru-RU" sz="1600" dirty="0" smtClean="0"/>
              <a:t>Жидкий азот невероятно холодный (температура кипения -195,8C), поэтому при работе с ним нужно соблюдать осторожность.</a:t>
            </a:r>
          </a:p>
          <a:p>
            <a:pPr marL="425196" indent="-342900">
              <a:buAutoNum type="arabicPeriod"/>
            </a:pPr>
            <a:r>
              <a:rPr lang="ru-RU" sz="1600" dirty="0" smtClean="0"/>
              <a:t>Его нельзя плотно закрывать, а то сосуд взорвется от давления.</a:t>
            </a:r>
          </a:p>
          <a:p>
            <a:pPr marL="425196" indent="-342900">
              <a:buAutoNum type="arabicPeriod"/>
            </a:pPr>
            <a:r>
              <a:rPr lang="ru-RU" sz="1600" dirty="0" smtClean="0"/>
              <a:t>Жидкий  азот используется при производстве электроники, в стекольной промышленности и даже в процессе обработки отходов. Он помогает охлаждать, предотвращает окисление, способствует снижению температуры воздуха, им можно тушить пожары.</a:t>
            </a:r>
          </a:p>
          <a:p>
            <a:pPr marL="425196" indent="-342900">
              <a:buFont typeface="Wingdings 2"/>
              <a:buAutoNum type="arabicPeriod"/>
            </a:pPr>
            <a:r>
              <a:rPr lang="ru-RU" sz="1600" dirty="0" smtClean="0"/>
              <a:t>Исходя из всего перечисленного, мы ответили на поставленный вопрос: «Жидкий азот – игра или польза?». Жидкий азот  может применяется во многих сферах. А так же в детских и взрослых шоу, так как это химическое вещество производит потрясающий зрелищный эффект! Но все же, в первую очередь, жидкий азот – это большая польза, но и как развлечение его тоже можно использовать!</a:t>
            </a:r>
          </a:p>
          <a:p>
            <a:pPr marL="425196" indent="-342900">
              <a:buFont typeface="Wingdings 2"/>
              <a:buAutoNum type="arabicPeriod"/>
            </a:pPr>
            <a:endParaRPr lang="ru-RU" sz="1600" dirty="0" smtClean="0"/>
          </a:p>
          <a:p>
            <a:pPr marL="425196" indent="-342900">
              <a:buFont typeface="Wingdings 2"/>
              <a:buAutoNum type="arabicPeriod"/>
            </a:pPr>
            <a:endParaRPr lang="ru-RU" sz="1600" dirty="0" smtClean="0"/>
          </a:p>
          <a:p>
            <a:pPr marL="425196" indent="-342900">
              <a:buFont typeface="Wingdings 2"/>
              <a:buAutoNum type="arabicPeriod"/>
            </a:pPr>
            <a:endParaRPr lang="ru-RU" sz="1600" dirty="0" smtClean="0"/>
          </a:p>
          <a:p>
            <a:pPr marL="425196" indent="-342900">
              <a:buFont typeface="Wingdings 2"/>
              <a:buAutoNum type="arabicPeriod"/>
            </a:pPr>
            <a:endParaRPr lang="ru-RU" sz="1600" dirty="0" smtClean="0"/>
          </a:p>
          <a:p>
            <a:pPr marL="425196" indent="-342900">
              <a:buFont typeface="Wingdings 2"/>
              <a:buAutoNum type="arabicPeriod"/>
            </a:pPr>
            <a:endParaRPr lang="ru-RU" sz="1600" dirty="0" smtClean="0"/>
          </a:p>
          <a:p>
            <a:pPr marL="425196" indent="-342900" algn="ctr">
              <a:buNone/>
            </a:pPr>
            <a:endParaRPr lang="ru-RU" sz="1600" dirty="0" smtClean="0"/>
          </a:p>
          <a:p>
            <a:pPr marL="425196" indent="-342900" algn="ctr">
              <a:buNone/>
            </a:pPr>
            <a:endParaRPr lang="ru-RU" sz="1600" dirty="0" smtClean="0"/>
          </a:p>
          <a:p>
            <a:pPr marL="425196" indent="-342900" algn="ctr">
              <a:buNone/>
            </a:pPr>
            <a:r>
              <a:rPr lang="ru-RU" sz="1600" dirty="0" smtClean="0"/>
              <a:t>СПАСИБО ВСЕМ ЗА ВНИМАНИЕ!!!</a:t>
            </a:r>
          </a:p>
          <a:p>
            <a:pPr marL="425196" indent="-342900">
              <a:buAutoNum type="arabicPeriod"/>
            </a:pPr>
            <a:endParaRPr lang="ru-RU" sz="1600" dirty="0" smtClean="0"/>
          </a:p>
          <a:p>
            <a:pPr marL="425196" indent="-342900">
              <a:buAutoNum type="arabicPeriod"/>
            </a:pPr>
            <a:endParaRPr lang="ru-RU" sz="1600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85720" y="6143644"/>
            <a:ext cx="500066" cy="571504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14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3556" name="Picture 4" descr="C:\Users\Наталья\Desktop\Новая папка (5)\IMG_0955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4157530"/>
            <a:ext cx="4429156" cy="20683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14290"/>
            <a:ext cx="7498080" cy="78581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Содержание: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357290" y="1000108"/>
            <a:ext cx="7576398" cy="5715040"/>
          </a:xfrm>
        </p:spPr>
        <p:txBody>
          <a:bodyPr>
            <a:normAutofit fontScale="55000" lnSpcReduction="20000"/>
          </a:bodyPr>
          <a:lstStyle/>
          <a:p>
            <a:pPr marL="514350" indent="-514350">
              <a:buNone/>
            </a:pPr>
            <a:r>
              <a:rPr lang="ru-RU" dirty="0" smtClean="0">
                <a:cs typeface="Arial" pitchFamily="34" charset="0"/>
              </a:rPr>
              <a:t> 1. Вступительная часть.</a:t>
            </a:r>
          </a:p>
          <a:p>
            <a:pPr marL="514350" indent="-514350">
              <a:buAutoNum type="arabicPeriod"/>
            </a:pPr>
            <a:endParaRPr lang="ru-RU" dirty="0" smtClean="0">
              <a:cs typeface="Arial" pitchFamily="34" charset="0"/>
            </a:endParaRPr>
          </a:p>
          <a:p>
            <a:pPr marL="514350" indent="-514350">
              <a:buNone/>
            </a:pPr>
            <a:r>
              <a:rPr lang="ru-RU" dirty="0" smtClean="0">
                <a:cs typeface="Arial" pitchFamily="34" charset="0"/>
              </a:rPr>
              <a:t> 2. Цель работы.</a:t>
            </a:r>
          </a:p>
          <a:p>
            <a:pPr marL="514350" indent="-514350">
              <a:buNone/>
            </a:pPr>
            <a:endParaRPr lang="ru-RU" dirty="0" smtClean="0">
              <a:cs typeface="Arial" pitchFamily="34" charset="0"/>
            </a:endParaRPr>
          </a:p>
          <a:p>
            <a:pPr marL="514350" indent="-514350">
              <a:buNone/>
            </a:pPr>
            <a:r>
              <a:rPr lang="ru-RU" dirty="0" smtClean="0">
                <a:cs typeface="Arial" pitchFamily="34" charset="0"/>
              </a:rPr>
              <a:t> 3. Задачи.</a:t>
            </a:r>
          </a:p>
          <a:p>
            <a:pPr marL="514350" indent="-514350">
              <a:buNone/>
            </a:pPr>
            <a:endParaRPr lang="ru-RU" dirty="0" smtClean="0">
              <a:cs typeface="Arial" pitchFamily="34" charset="0"/>
            </a:endParaRPr>
          </a:p>
          <a:p>
            <a:pPr marL="514350" indent="-514350">
              <a:buNone/>
            </a:pPr>
            <a:r>
              <a:rPr lang="ru-RU" dirty="0" smtClean="0">
                <a:cs typeface="Arial" pitchFamily="34" charset="0"/>
              </a:rPr>
              <a:t> 4. План работы.</a:t>
            </a:r>
          </a:p>
          <a:p>
            <a:pPr marL="514350" indent="-514350">
              <a:buNone/>
            </a:pPr>
            <a:endParaRPr lang="ru-RU" dirty="0" smtClean="0">
              <a:cs typeface="Arial" pitchFamily="34" charset="0"/>
            </a:endParaRPr>
          </a:p>
          <a:p>
            <a:pPr marL="514350" indent="-514350">
              <a:buNone/>
            </a:pPr>
            <a:r>
              <a:rPr lang="ru-RU" dirty="0" smtClean="0">
                <a:cs typeface="Arial" pitchFamily="34" charset="0"/>
              </a:rPr>
              <a:t> 5. Теоретическая часть. </a:t>
            </a:r>
            <a:endParaRPr lang="en-US" dirty="0" smtClean="0">
              <a:cs typeface="Arial" pitchFamily="34" charset="0"/>
            </a:endParaRPr>
          </a:p>
          <a:p>
            <a:pPr marL="514350" indent="-514350">
              <a:buNone/>
            </a:pPr>
            <a:endParaRPr lang="en-US" dirty="0" smtClean="0">
              <a:cs typeface="Arial" pitchFamily="34" charset="0"/>
            </a:endParaRPr>
          </a:p>
          <a:p>
            <a:pPr marL="514350" indent="-514350">
              <a:buNone/>
            </a:pPr>
            <a:r>
              <a:rPr lang="ru-RU" dirty="0" smtClean="0"/>
              <a:t>Что такое жидкий азот, откуда берется, </a:t>
            </a:r>
            <a:endParaRPr lang="en-US" dirty="0" smtClean="0"/>
          </a:p>
          <a:p>
            <a:pPr marL="514350" indent="-514350">
              <a:buNone/>
            </a:pPr>
            <a:r>
              <a:rPr lang="ru-RU" dirty="0" smtClean="0"/>
              <a:t>какими свойствами обладает.</a:t>
            </a:r>
            <a:endParaRPr lang="ru-RU" dirty="0" smtClean="0">
              <a:cs typeface="Arial" pitchFamily="34" charset="0"/>
            </a:endParaRPr>
          </a:p>
          <a:p>
            <a:pPr marL="514350" indent="-514350">
              <a:buNone/>
            </a:pPr>
            <a:r>
              <a:rPr lang="ru-RU" dirty="0" smtClean="0">
                <a:cs typeface="Arial" pitchFamily="34" charset="0"/>
              </a:rPr>
              <a:t>  </a:t>
            </a:r>
          </a:p>
          <a:p>
            <a:pPr marL="596646" indent="-514350">
              <a:buNone/>
            </a:pPr>
            <a:r>
              <a:rPr lang="ru-RU" dirty="0" smtClean="0">
                <a:cs typeface="Arial" pitchFamily="34" charset="0"/>
              </a:rPr>
              <a:t>6. Практическая часть. </a:t>
            </a:r>
            <a:endParaRPr lang="en-US" dirty="0" smtClean="0">
              <a:cs typeface="Arial" pitchFamily="34" charset="0"/>
            </a:endParaRPr>
          </a:p>
          <a:p>
            <a:pPr marL="596646" indent="-514350">
              <a:buNone/>
            </a:pPr>
            <a:endParaRPr lang="ru-RU" dirty="0" smtClean="0">
              <a:cs typeface="Arial" pitchFamily="34" charset="0"/>
            </a:endParaRPr>
          </a:p>
          <a:p>
            <a:pPr>
              <a:buNone/>
            </a:pPr>
            <a:r>
              <a:rPr lang="ru-RU" dirty="0" smtClean="0">
                <a:cs typeface="Arial" pitchFamily="34" charset="0"/>
              </a:rPr>
              <a:t>    6.1. Поездка за жидким азотом. </a:t>
            </a:r>
          </a:p>
          <a:p>
            <a:pPr>
              <a:buNone/>
            </a:pPr>
            <a:r>
              <a:rPr lang="ru-RU" dirty="0" smtClean="0">
                <a:cs typeface="Arial" pitchFamily="34" charset="0"/>
              </a:rPr>
              <a:t>    6.2. Опыты с жидким азотом.</a:t>
            </a:r>
          </a:p>
          <a:p>
            <a:pPr>
              <a:buNone/>
            </a:pPr>
            <a:endParaRPr lang="ru-RU" dirty="0" smtClean="0">
              <a:cs typeface="Arial" pitchFamily="34" charset="0"/>
            </a:endParaRPr>
          </a:p>
          <a:p>
            <a:pPr>
              <a:buNone/>
            </a:pPr>
            <a:r>
              <a:rPr lang="ru-RU" dirty="0" smtClean="0">
                <a:cs typeface="Arial" pitchFamily="34" charset="0"/>
              </a:rPr>
              <a:t>7. Выводы.</a:t>
            </a:r>
            <a:endParaRPr lang="ru-RU" dirty="0" smtClean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85720" y="6072206"/>
            <a:ext cx="642942" cy="642942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2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8" name="Picture 4" descr="D:\Новая папка (2)\часть 3\IMG_0м9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1285860"/>
            <a:ext cx="3242810" cy="48642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142852"/>
            <a:ext cx="7290646" cy="50006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1. Вступительная часть.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714356"/>
            <a:ext cx="7790712" cy="5929354"/>
          </a:xfrm>
        </p:spPr>
        <p:txBody>
          <a:bodyPr>
            <a:normAutofit lnSpcReduction="10000"/>
          </a:bodyPr>
          <a:lstStyle/>
          <a:p>
            <a:pPr marL="425196" indent="-342900">
              <a:buNone/>
            </a:pPr>
            <a:r>
              <a:rPr lang="ru-RU" sz="1600" dirty="0" smtClean="0"/>
              <a:t>        Что может быть интересней, чем познавать мир вокруг себя? А лучше всего познавать развлекаясь! Но любая игра – это прекрасный способ чему-нибудь научиться. В этот раз мне стало любопытно. Есть такое удивительное вещество, как жидкий азот, которое может заморозить что угодно. За несколько минут или даже секунд! Да что уж там, как заверяют фантасты – заморозить живого человека, который затем проснется через несколько веков! Тут же и возникла идея для исследовательской работы «Жидкий азот. Игра или польза»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b="1" u="sng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1600" b="1" dirty="0" smtClean="0">
                <a:solidFill>
                  <a:srgbClr val="002060"/>
                </a:solidFill>
              </a:rPr>
              <a:t>       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002060"/>
                </a:solidFill>
              </a:rPr>
              <a:t>       </a:t>
            </a:r>
            <a:r>
              <a:rPr lang="ru-RU" sz="1600" dirty="0" smtClean="0"/>
              <a:t>Выяснить, что за чудо-вещество жидкий азот. </a:t>
            </a:r>
          </a:p>
          <a:p>
            <a:pPr>
              <a:buNone/>
            </a:pPr>
            <a:r>
              <a:rPr lang="ru-RU" sz="1600" dirty="0" smtClean="0"/>
              <a:t>       Откуда берется. Для каких целей он необходим. </a:t>
            </a:r>
          </a:p>
          <a:p>
            <a:pPr>
              <a:buNone/>
            </a:pPr>
            <a:r>
              <a:rPr lang="ru-RU" sz="1600" dirty="0" smtClean="0"/>
              <a:t>        Развлечение или практическая польза.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 lvl="0"/>
            <a:endParaRPr lang="ru-RU" sz="1600" dirty="0" smtClean="0"/>
          </a:p>
          <a:p>
            <a:pPr lvl="0"/>
            <a:r>
              <a:rPr lang="ru-RU" sz="1600" dirty="0" smtClean="0"/>
              <a:t>Узнать, что за вещество - жидкий азот.</a:t>
            </a:r>
          </a:p>
          <a:p>
            <a:pPr lvl="0"/>
            <a:r>
              <a:rPr lang="ru-RU" sz="1600" dirty="0" smtClean="0"/>
              <a:t>Выяснить, для чего он нужен и как работает.</a:t>
            </a:r>
          </a:p>
          <a:p>
            <a:pPr lvl="0"/>
            <a:r>
              <a:rPr lang="ru-RU" sz="1600" dirty="0" smtClean="0"/>
              <a:t>Где-то добыть это вещество для домашних опытов.</a:t>
            </a:r>
          </a:p>
          <a:p>
            <a:pPr lvl="0"/>
            <a:r>
              <a:rPr lang="ru-RU" sz="1600" dirty="0" smtClean="0"/>
              <a:t>Провести опыты и определить, жидкий азот – это развлечение или полезное для человека вещество.</a:t>
            </a:r>
          </a:p>
          <a:p>
            <a:pPr>
              <a:buNone/>
            </a:pPr>
            <a:endParaRPr lang="ru-RU" sz="16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214414" y="2500306"/>
            <a:ext cx="7290646" cy="500066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2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. Цель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работы.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214414" y="4357694"/>
            <a:ext cx="7290646" cy="500066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3.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Задачи.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85720" y="6143644"/>
            <a:ext cx="500066" cy="571504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3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7" name="Picture 3" descr="C:\Users\Наталья\Desktop\Новая папка (5)\1326920332_burn_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3000372"/>
            <a:ext cx="3092442" cy="23193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857232"/>
            <a:ext cx="7498080" cy="5715040"/>
          </a:xfrm>
        </p:spPr>
        <p:txBody>
          <a:bodyPr/>
          <a:lstStyle/>
          <a:p>
            <a:pPr lvl="0"/>
            <a:r>
              <a:rPr lang="ru-RU" sz="1600" dirty="0" smtClean="0"/>
              <a:t>Изучить литературу, найти в интернет источниках, что за вещество - жидкий азот, откуда он появился и для чего он нужен.</a:t>
            </a:r>
          </a:p>
          <a:p>
            <a:pPr lvl="0"/>
            <a:r>
              <a:rPr lang="ru-RU" sz="1600" dirty="0" smtClean="0"/>
              <a:t>Съездить на производство. Посмотреть, как хранится жидкий азот и привезти домой несколько литров вещества для практической части работы.</a:t>
            </a:r>
          </a:p>
          <a:p>
            <a:pPr lvl="0"/>
            <a:r>
              <a:rPr lang="ru-RU" sz="1600" dirty="0" smtClean="0"/>
              <a:t>Подготовить все необходимое, провести опыты и сделать выводы, жидкий азот – это развлечение или полезное для человека вещество.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85720" y="6143644"/>
            <a:ext cx="500066" cy="571504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4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357290" y="285728"/>
            <a:ext cx="7290646" cy="500066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4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. План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работы.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6386" name="Picture 2" descr="C:\Users\Наталья\Desktop\IMG_09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2786058"/>
            <a:ext cx="4930193" cy="32861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85720" y="6143644"/>
            <a:ext cx="500066" cy="571504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5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928662" y="857232"/>
            <a:ext cx="8072462" cy="578647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Что такое жидкий азот, откуда берется, какими свойствами обладает?</a:t>
            </a:r>
          </a:p>
          <a:p>
            <a:pPr>
              <a:buNone/>
            </a:pPr>
            <a:r>
              <a:rPr lang="ru-RU" sz="1600" dirty="0" smtClean="0"/>
              <a:t>Для начала я выяснила, что такое </a:t>
            </a:r>
            <a:r>
              <a:rPr lang="ru-RU" sz="1600" b="1" dirty="0" smtClean="0"/>
              <a:t>азот</a:t>
            </a:r>
            <a:r>
              <a:rPr lang="ru-RU" sz="1600" dirty="0" smtClean="0"/>
              <a:t>. Зашла в интернет и обратилась с этим вопросом </a:t>
            </a:r>
          </a:p>
          <a:p>
            <a:pPr>
              <a:buNone/>
            </a:pPr>
            <a:r>
              <a:rPr lang="ru-RU" sz="1600" dirty="0" smtClean="0"/>
              <a:t>к </a:t>
            </a:r>
            <a:r>
              <a:rPr lang="ru-RU" sz="1600" dirty="0" err="1" smtClean="0"/>
              <a:t>Векипедии</a:t>
            </a:r>
            <a:r>
              <a:rPr lang="ru-RU" sz="1600" dirty="0" smtClean="0"/>
              <a:t>. Оказывается, что азот – это газ. Без цвета, вкуса и запаха, из которого на </a:t>
            </a:r>
          </a:p>
          <a:p>
            <a:pPr>
              <a:buNone/>
            </a:pPr>
            <a:r>
              <a:rPr lang="ru-RU" sz="1600" dirty="0" smtClean="0"/>
              <a:t>три четверти состоит земная атмосфера.</a:t>
            </a:r>
          </a:p>
          <a:p>
            <a:pPr>
              <a:lnSpc>
                <a:spcPct val="150000"/>
              </a:lnSpc>
              <a:buNone/>
            </a:pPr>
            <a:r>
              <a:rPr lang="en-US" sz="1600" b="1" dirty="0" smtClean="0"/>
              <a:t>     </a:t>
            </a:r>
            <a:r>
              <a:rPr lang="ru-RU" sz="1600" b="1" dirty="0" smtClean="0"/>
              <a:t>Жидкий азот</a:t>
            </a:r>
            <a:r>
              <a:rPr lang="ru-RU" sz="1600" dirty="0" smtClean="0"/>
              <a:t>  — это жидкость прозрачного цвета, которую получают из атмосферного воздуха способом глубокого охлаждения.  Жидкий азот не имеет цвета и запаха, он безопасен в применении, не ядовитый, очень холодный и кипит при температуре -195,8ºС. Его химические и физические свойства позволяют ему применяться во многих сферах, от шоу-бизнеса, где это химическое вещество производит потрясающий зрелищный эффект, до медицины и промышленности (им лечат кожу, выводят бородавки и родинки. И даже тушат пожары.  Испаряясь, азот вытесняет кислород, необходимый для горения, и пожар прекращается).  Впервые получен физиком из Швейцарии Раулем Пикте. </a:t>
            </a:r>
          </a:p>
          <a:p>
            <a:pPr>
              <a:buNone/>
            </a:pPr>
            <a:r>
              <a:rPr lang="ru-RU" sz="1600" dirty="0" smtClean="0"/>
              <a:t>А раз жидкий азот безопасное вещество, да еще и такое интересное, мы с мамой и </a:t>
            </a:r>
          </a:p>
          <a:p>
            <a:pPr>
              <a:buNone/>
            </a:pPr>
            <a:r>
              <a:rPr lang="ru-RU" sz="1600" dirty="0" smtClean="0"/>
              <a:t>папой  решили провести дома несколько занимательных  и зрелищных экспериментов.</a:t>
            </a:r>
          </a:p>
          <a:p>
            <a:pPr>
              <a:buNone/>
            </a:pPr>
            <a:r>
              <a:rPr lang="ru-RU" sz="1600" dirty="0" smtClean="0"/>
              <a:t>Для того, чтобы на практике познакомится с эти веществом и сделать выводы: «Жидкий </a:t>
            </a:r>
          </a:p>
          <a:p>
            <a:pPr>
              <a:buNone/>
            </a:pPr>
            <a:r>
              <a:rPr lang="ru-RU" sz="1600" dirty="0" smtClean="0"/>
              <a:t>азот – это все таки развлечение или польза»</a:t>
            </a:r>
          </a:p>
          <a:p>
            <a:pPr>
              <a:buNone/>
            </a:pP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142976" y="285728"/>
            <a:ext cx="7290646" cy="500066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5. Теоретическая часть.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214422"/>
            <a:ext cx="7933588" cy="54292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/>
              <a:t>В интернете мама нашла где в нашем городе можно купить жидкий азот. Прежде чем </a:t>
            </a:r>
          </a:p>
          <a:p>
            <a:pPr>
              <a:buNone/>
            </a:pPr>
            <a:r>
              <a:rPr lang="ru-RU" sz="1600" dirty="0" smtClean="0"/>
              <a:t>ехать, надо было решить в чем его везти. Один литр жидкого азота, испаряясь и </a:t>
            </a:r>
          </a:p>
          <a:p>
            <a:pPr>
              <a:buNone/>
            </a:pPr>
            <a:r>
              <a:rPr lang="ru-RU" sz="1600" dirty="0" smtClean="0"/>
              <a:t>нагреваясь до 20 °C, образует примерно 700 литров газа. </a:t>
            </a:r>
          </a:p>
          <a:p>
            <a:pPr>
              <a:buNone/>
            </a:pPr>
            <a:r>
              <a:rPr lang="ru-RU" sz="1600" dirty="0" smtClean="0"/>
              <a:t>По этой причине жидкий азот нельзя плотно закрывать. </a:t>
            </a:r>
          </a:p>
          <a:p>
            <a:pPr>
              <a:buNone/>
            </a:pPr>
            <a:r>
              <a:rPr lang="ru-RU" sz="1600" dirty="0" smtClean="0"/>
              <a:t>(Это мы также подтвердим опытом)</a:t>
            </a:r>
          </a:p>
          <a:p>
            <a:pPr>
              <a:buNone/>
            </a:pPr>
            <a:r>
              <a:rPr lang="ru-RU" sz="1600" dirty="0" smtClean="0"/>
              <a:t>Жидкий азот хранят в специальных сосудах </a:t>
            </a:r>
            <a:r>
              <a:rPr lang="ru-RU" sz="1600" dirty="0" err="1" smtClean="0"/>
              <a:t>Дьюара</a:t>
            </a:r>
            <a:r>
              <a:rPr lang="ru-RU" sz="1600" dirty="0" smtClean="0"/>
              <a:t>. </a:t>
            </a:r>
          </a:p>
          <a:p>
            <a:pPr>
              <a:buNone/>
            </a:pPr>
            <a:r>
              <a:rPr lang="ru-RU" sz="1600" dirty="0" smtClean="0"/>
              <a:t>Но мы поступили проще – купили металлический термос,</a:t>
            </a:r>
          </a:p>
          <a:p>
            <a:pPr>
              <a:buNone/>
            </a:pPr>
            <a:r>
              <a:rPr lang="ru-RU" sz="1600" dirty="0" smtClean="0"/>
              <a:t>решили, что не будем его плотно закрывать и поехали!</a:t>
            </a:r>
            <a:endParaRPr lang="ru-RU" sz="16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142976" y="285728"/>
            <a:ext cx="7290646" cy="500066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6. Практическая часть.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85720" y="6143644"/>
            <a:ext cx="500066" cy="571504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6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071538" y="785794"/>
            <a:ext cx="7290646" cy="500066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6.1.  Поездка за жидким азотом.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7410" name="Picture 2" descr="C:\Users\Наталья\Desktop\midd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1928802"/>
            <a:ext cx="2120643" cy="1703387"/>
          </a:xfrm>
          <a:prstGeom prst="rect">
            <a:avLst/>
          </a:prstGeom>
          <a:noFill/>
        </p:spPr>
      </p:pic>
      <p:pic>
        <p:nvPicPr>
          <p:cNvPr id="2051" name="Picture 3" descr="D:\Новая папка (2)\часть 3\IMG_1084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3" y="3852549"/>
            <a:ext cx="3865271" cy="2576847"/>
          </a:xfrm>
          <a:prstGeom prst="rect">
            <a:avLst/>
          </a:prstGeom>
          <a:noFill/>
        </p:spPr>
      </p:pic>
      <p:pic>
        <p:nvPicPr>
          <p:cNvPr id="2052" name="Picture 4" descr="D:\Новая папка (2)\часть 3\IMG_1075о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3857628"/>
            <a:ext cx="3836416" cy="25576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642918"/>
            <a:ext cx="7790712" cy="6000792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ru-RU" sz="1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Опыт №1,2</a:t>
            </a:r>
            <a:r>
              <a:rPr lang="ru-RU" sz="1800" b="1" u="sng" dirty="0" smtClean="0">
                <a:solidFill>
                  <a:srgbClr val="002060"/>
                </a:solidFill>
              </a:rPr>
              <a:t>.</a:t>
            </a:r>
            <a:r>
              <a:rPr lang="ru-RU" sz="1800" dirty="0" smtClean="0"/>
              <a:t> </a:t>
            </a:r>
            <a:r>
              <a:rPr lang="ru-RU" sz="1600" dirty="0" smtClean="0"/>
              <a:t>Для опыта понадобится: жидкий азот, хризантема и роза.</a:t>
            </a:r>
            <a:br>
              <a:rPr lang="ru-RU" sz="1600" dirty="0" smtClean="0"/>
            </a:br>
            <a:r>
              <a:rPr lang="ru-RU" sz="1600" dirty="0" smtClean="0"/>
              <a:t>1. Наливаем жидкий азот в специальную посуду.</a:t>
            </a:r>
            <a:br>
              <a:rPr lang="ru-RU" sz="1600" dirty="0" smtClean="0"/>
            </a:br>
            <a:r>
              <a:rPr lang="ru-RU" sz="1600" dirty="0" smtClean="0"/>
              <a:t>2. Полностью окунаем бутон цветка в сосуд с азотом.</a:t>
            </a:r>
            <a:br>
              <a:rPr lang="ru-RU" sz="1600" dirty="0" smtClean="0"/>
            </a:br>
            <a:r>
              <a:rPr lang="ru-RU" sz="1600" dirty="0" smtClean="0"/>
              <a:t>3. Ждем 20 секунд и вынимаем цветок и разбиваем его о стол.</a:t>
            </a:r>
          </a:p>
          <a:p>
            <a:pPr>
              <a:spcBef>
                <a:spcPts val="0"/>
              </a:spcBef>
              <a:buNone/>
            </a:pPr>
            <a:r>
              <a:rPr lang="ru-RU" sz="1600" dirty="0" smtClean="0"/>
              <a:t>      4. Второй вариант – после заморозки даем розе оттаять и ставим обратно в воду.</a:t>
            </a:r>
          </a:p>
          <a:p>
            <a:pPr marL="0">
              <a:spcBef>
                <a:spcPts val="0"/>
              </a:spcBef>
              <a:buNone/>
            </a:pPr>
            <a:r>
              <a:rPr lang="ru-RU" sz="1600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Итог: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 smtClean="0"/>
              <a:t>температура жидкого азота -195,8 °C. Лепестки хризантемы и розы содержат в себе много влаги, которая при погружение в жидкий азот мгновенно замерзает. Если после этого цветок ударить о стол, его лепестки расколются, словно они сделаны из стекла. Если цветок не разбивать о стол и дать оттаять, то он все равно погибает спустя некоторое время. </a:t>
            </a:r>
            <a:r>
              <a:rPr lang="ru-RU" sz="1600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Вывод: </a:t>
            </a:r>
            <a:r>
              <a:rPr lang="ru-RU" sz="1600" dirty="0" smtClean="0"/>
              <a:t>Заморозка живых организмов на длительное время – это пока фантастика.</a:t>
            </a:r>
          </a:p>
          <a:p>
            <a:pPr marL="0">
              <a:spcBef>
                <a:spcPts val="0"/>
              </a:spcBef>
              <a:buNone/>
            </a:pPr>
            <a:endParaRPr lang="ru-RU" sz="1600" dirty="0" smtClean="0"/>
          </a:p>
          <a:p>
            <a:pPr marL="0">
              <a:spcBef>
                <a:spcPts val="0"/>
              </a:spcBef>
              <a:buNone/>
            </a:pPr>
            <a:endParaRPr lang="ru-RU" sz="1600" dirty="0" smtClean="0"/>
          </a:p>
          <a:p>
            <a:pPr marL="0">
              <a:spcBef>
                <a:spcPts val="0"/>
              </a:spcBef>
              <a:buNone/>
            </a:pPr>
            <a:endParaRPr lang="ru-RU" sz="1600" dirty="0" smtClean="0"/>
          </a:p>
          <a:p>
            <a:pPr marL="0">
              <a:spcBef>
                <a:spcPts val="0"/>
              </a:spcBef>
              <a:buNone/>
            </a:pPr>
            <a:endParaRPr lang="ru-RU" sz="1600" dirty="0" smtClean="0"/>
          </a:p>
          <a:p>
            <a:pPr marL="0">
              <a:spcBef>
                <a:spcPts val="0"/>
              </a:spcBef>
              <a:buNone/>
            </a:pPr>
            <a:endParaRPr lang="ru-RU" sz="1600" dirty="0" smtClean="0"/>
          </a:p>
          <a:p>
            <a:pPr marL="0">
              <a:spcBef>
                <a:spcPts val="0"/>
              </a:spcBef>
              <a:buNone/>
            </a:pPr>
            <a:endParaRPr lang="ru-RU" sz="1600" dirty="0" smtClean="0"/>
          </a:p>
          <a:p>
            <a:pPr marL="0">
              <a:spcBef>
                <a:spcPts val="0"/>
              </a:spcBef>
              <a:buNone/>
            </a:pPr>
            <a:endParaRPr lang="ru-RU" sz="1600" dirty="0" smtClean="0"/>
          </a:p>
          <a:p>
            <a:pPr marL="0" algn="ctr">
              <a:spcBef>
                <a:spcPts val="0"/>
              </a:spcBef>
              <a:buNone/>
            </a:pPr>
            <a:endParaRPr lang="ru-RU" sz="1600" dirty="0" smtClean="0"/>
          </a:p>
          <a:p>
            <a:pPr marL="0" algn="ctr">
              <a:spcBef>
                <a:spcPts val="0"/>
              </a:spcBef>
              <a:buNone/>
            </a:pPr>
            <a:endParaRPr lang="ru-RU" sz="1600" dirty="0" smtClean="0"/>
          </a:p>
          <a:p>
            <a:pPr marL="0" algn="ctr">
              <a:spcBef>
                <a:spcPts val="0"/>
              </a:spcBef>
              <a:buNone/>
            </a:pPr>
            <a:r>
              <a:rPr lang="ru-RU" sz="1600" dirty="0" smtClean="0"/>
              <a:t>Второй вариант.</a:t>
            </a:r>
          </a:p>
          <a:p>
            <a:pPr marL="0" algn="ctr">
              <a:spcBef>
                <a:spcPts val="0"/>
              </a:spcBef>
              <a:buNone/>
            </a:pPr>
            <a:r>
              <a:rPr lang="ru-RU" sz="1600" dirty="0" err="1" smtClean="0"/>
              <a:t>Замерзла-------------Оттаяла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85720" y="6143644"/>
            <a:ext cx="500066" cy="571504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7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142976" y="142852"/>
            <a:ext cx="7290646" cy="500066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6.2. </a:t>
            </a: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Опыты с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жидким азотом.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8434" name="Picture 2" descr="C:\Users\Наталья\Desktop\Новая папка (5)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429000"/>
            <a:ext cx="2456090" cy="1571636"/>
          </a:xfrm>
          <a:prstGeom prst="rect">
            <a:avLst/>
          </a:prstGeom>
          <a:noFill/>
        </p:spPr>
      </p:pic>
      <p:pic>
        <p:nvPicPr>
          <p:cNvPr id="18436" name="Picture 4" descr="C:\Users\Наталья\Desktop\Новая папка (5)\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3214686"/>
            <a:ext cx="2380568" cy="1785950"/>
          </a:xfrm>
          <a:prstGeom prst="rect">
            <a:avLst/>
          </a:prstGeom>
          <a:noFill/>
        </p:spPr>
      </p:pic>
      <p:pic>
        <p:nvPicPr>
          <p:cNvPr id="18437" name="Picture 5" descr="C:\Users\Наталья\Desktop\Новая папка (5)\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3159138"/>
            <a:ext cx="2428892" cy="1841498"/>
          </a:xfrm>
          <a:prstGeom prst="rect">
            <a:avLst/>
          </a:prstGeom>
          <a:noFill/>
        </p:spPr>
      </p:pic>
      <p:pic>
        <p:nvPicPr>
          <p:cNvPr id="1026" name="Picture 2" descr="D:\Новая папка (2)\часть 3\IMG_110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85852" y="5143512"/>
            <a:ext cx="2456518" cy="1636889"/>
          </a:xfrm>
          <a:prstGeom prst="rect">
            <a:avLst/>
          </a:prstGeom>
          <a:noFill/>
        </p:spPr>
      </p:pic>
      <p:pic>
        <p:nvPicPr>
          <p:cNvPr id="1027" name="Picture 3" descr="D:\Новая папка (2)\часть 3\IMG_112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6512" y="5072901"/>
            <a:ext cx="2571768" cy="17136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85720" y="6143644"/>
            <a:ext cx="500066" cy="571504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8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1071563" y="142875"/>
            <a:ext cx="7862887" cy="657225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1800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Опыт №3,4. 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 smtClean="0"/>
              <a:t>Для опыта понадобится: жидкий азот, виноград, резиновая трубка.</a:t>
            </a:r>
            <a:br>
              <a:rPr lang="ru-RU" sz="1600" dirty="0" smtClean="0"/>
            </a:br>
            <a:r>
              <a:rPr lang="ru-RU" sz="1600" dirty="0" smtClean="0"/>
              <a:t>       1. Наливаем жидкий азот в специальную посуду.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/>
              <a:t>       2. Кладем виноград в сосуд с жидким азотом.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/>
              <a:t>       2.1. Опускаем трубку в сосуд с жидким азотом.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/>
              <a:t>       3. Ждем 2 минуты и вынимаем виноград.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/>
              <a:t>       3.1. Ждем 1 минуту и вынимаем трубку.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/>
              <a:t>       4. Разбиваем виноград и трубку молотком.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Итог: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 smtClean="0"/>
              <a:t>1. Температура жидкого азота -195,8 °C. Виноград содержат в себе много влаги, которая при погружение в жидкий азот мгновенно замерзает. При ударе молотком, виноград раскалывается как орех.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/>
              <a:t>2. Резиновая трубка при погружение в жидкий азот становится весьма хрупкой. При охлаждении резина теряет эластичность. При ударе молотком, резина раскалывается как керамика. </a:t>
            </a:r>
            <a:r>
              <a:rPr lang="ru-RU" sz="1600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Вывод: </a:t>
            </a:r>
            <a:r>
              <a:rPr lang="ru-RU" sz="1600" dirty="0" smtClean="0"/>
              <a:t>Жидкий азот – польза и развлечение.</a:t>
            </a:r>
          </a:p>
          <a:p>
            <a:pPr>
              <a:buNone/>
            </a:pPr>
            <a:endParaRPr lang="ru-RU" sz="1600" b="1" u="sng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1600" b="1" u="sng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1600" b="1" u="sng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1600" b="1" u="sng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1600" b="1" u="sng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1600" b="1" u="sng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1600" b="1" u="sng" dirty="0" smtClean="0">
              <a:solidFill>
                <a:srgbClr val="002060"/>
              </a:solidFill>
            </a:endParaRPr>
          </a:p>
        </p:txBody>
      </p:sp>
      <p:pic>
        <p:nvPicPr>
          <p:cNvPr id="19458" name="Picture 2" descr="C:\Users\Наталья\Desktop\Новая папка (5)\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357562"/>
            <a:ext cx="2571768" cy="1662181"/>
          </a:xfrm>
          <a:prstGeom prst="rect">
            <a:avLst/>
          </a:prstGeom>
          <a:noFill/>
        </p:spPr>
      </p:pic>
      <p:pic>
        <p:nvPicPr>
          <p:cNvPr id="19459" name="Picture 3" descr="C:\Users\Наталья\Desktop\Новая папка (5)\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3357562"/>
            <a:ext cx="2522537" cy="1616075"/>
          </a:xfrm>
          <a:prstGeom prst="rect">
            <a:avLst/>
          </a:prstGeom>
          <a:noFill/>
        </p:spPr>
      </p:pic>
      <p:pic>
        <p:nvPicPr>
          <p:cNvPr id="19460" name="Picture 4" descr="C:\Users\Наталья\Desktop\Новая папка (5)\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3357562"/>
            <a:ext cx="2691593" cy="1643074"/>
          </a:xfrm>
          <a:prstGeom prst="rect">
            <a:avLst/>
          </a:prstGeom>
          <a:noFill/>
        </p:spPr>
      </p:pic>
      <p:pic>
        <p:nvPicPr>
          <p:cNvPr id="19461" name="Picture 5" descr="C:\Users\Наталья\Desktop\Новая папка (5)\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46656" y="5072074"/>
            <a:ext cx="2668088" cy="1571636"/>
          </a:xfrm>
          <a:prstGeom prst="rect">
            <a:avLst/>
          </a:prstGeom>
          <a:noFill/>
        </p:spPr>
      </p:pic>
      <p:pic>
        <p:nvPicPr>
          <p:cNvPr id="19462" name="Picture 6" descr="C:\Users\Наталья\Desktop\Новая папка (5)\1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35413" y="5072074"/>
            <a:ext cx="2522537" cy="1600200"/>
          </a:xfrm>
          <a:prstGeom prst="rect">
            <a:avLst/>
          </a:prstGeom>
          <a:noFill/>
        </p:spPr>
      </p:pic>
      <p:pic>
        <p:nvPicPr>
          <p:cNvPr id="19463" name="Picture 7" descr="C:\Users\Наталья\Desktop\Новая папка (5)\1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00826" y="5072074"/>
            <a:ext cx="2522538" cy="16303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85720" y="6143644"/>
            <a:ext cx="500066" cy="571504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9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0"/>
            <a:ext cx="8072462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Опыт №5.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 smtClean="0"/>
              <a:t>Сделаем мороженное. Для опыта понадобится: жидкий азот, молоко, сухие сливки, три желтка, сахар, посуда, микроволновка.</a:t>
            </a:r>
            <a:br>
              <a:rPr lang="ru-RU" sz="1600" dirty="0" smtClean="0"/>
            </a:br>
            <a:r>
              <a:rPr lang="ru-RU" sz="1600" dirty="0" smtClean="0"/>
              <a:t>1. Перемешиваем все ингредиенты и подогреваем смесь в микроволновке. </a:t>
            </a:r>
            <a:br>
              <a:rPr lang="ru-RU" sz="1600" dirty="0" smtClean="0"/>
            </a:br>
            <a:r>
              <a:rPr lang="ru-RU" sz="1600" dirty="0" smtClean="0"/>
              <a:t>2. В полученную смесь вливаем жидкий азот, энергично размешивая.</a:t>
            </a:r>
          </a:p>
          <a:p>
            <a:r>
              <a:rPr lang="ru-RU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Итог: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1600" dirty="0" smtClean="0"/>
              <a:t>При добавлении азота, полученная масса быстро замораживается. Получаем очень вкусное и быстрое мороженное. </a:t>
            </a:r>
            <a:r>
              <a:rPr lang="ru-RU" sz="1600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Вывод:</a:t>
            </a:r>
            <a:r>
              <a:rPr lang="ru-RU" sz="1600" dirty="0" smtClean="0"/>
              <a:t> жидкий азот это быстрая заморозка продуктов. А значит он подходит полезный.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482" name="Picture 2" descr="C:\Users\Наталья\Desktop\Новая папка (5)\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857364"/>
            <a:ext cx="2522537" cy="1501775"/>
          </a:xfrm>
          <a:prstGeom prst="rect">
            <a:avLst/>
          </a:prstGeom>
          <a:noFill/>
        </p:spPr>
      </p:pic>
      <p:pic>
        <p:nvPicPr>
          <p:cNvPr id="20483" name="Picture 3" descr="C:\Users\Наталья\Desktop\Новая папка (5)\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1857364"/>
            <a:ext cx="2522537" cy="1431925"/>
          </a:xfrm>
          <a:prstGeom prst="rect">
            <a:avLst/>
          </a:prstGeom>
          <a:noFill/>
        </p:spPr>
      </p:pic>
      <p:pic>
        <p:nvPicPr>
          <p:cNvPr id="20484" name="Picture 4" descr="C:\Users\Наталья\Desktop\Новая папка (5)\1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1785926"/>
            <a:ext cx="2447448" cy="150019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071538" y="3357562"/>
            <a:ext cx="12907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Опыт </a:t>
            </a:r>
            <a:r>
              <a:rPr lang="ru-RU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№6.</a:t>
            </a:r>
            <a:r>
              <a:rPr lang="ru-RU" u="sng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71538" y="3357562"/>
            <a:ext cx="785818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/>
              <a:t>                           </a:t>
            </a:r>
            <a:r>
              <a:rPr lang="ru-RU" sz="1600" dirty="0" smtClean="0"/>
              <a:t>Для опыта понадобится: жидкий азот, взбитые сливки.</a:t>
            </a:r>
            <a:br>
              <a:rPr lang="ru-RU" sz="1600" dirty="0" smtClean="0"/>
            </a:br>
            <a:r>
              <a:rPr lang="ru-RU" sz="1600" dirty="0" smtClean="0"/>
              <a:t>1. Наливаем жидкий азот в специальную посуду.</a:t>
            </a:r>
            <a:br>
              <a:rPr lang="ru-RU" sz="1600" dirty="0" smtClean="0"/>
            </a:br>
            <a:r>
              <a:rPr lang="ru-RU" sz="1600" dirty="0" smtClean="0"/>
              <a:t>2. Добавляем туда же взбитые сливки</a:t>
            </a:r>
            <a:r>
              <a:rPr lang="ru-RU" sz="1600" dirty="0"/>
              <a:t> </a:t>
            </a:r>
            <a:r>
              <a:rPr lang="ru-RU" sz="1600" dirty="0" smtClean="0"/>
              <a:t>и перемешиваем.</a:t>
            </a:r>
            <a:br>
              <a:rPr lang="ru-RU" sz="1600" dirty="0" smtClean="0"/>
            </a:br>
            <a:r>
              <a:rPr lang="ru-RU" sz="1600" dirty="0" smtClean="0"/>
              <a:t>4. Осторожно кладем замерзшие сливки в рот и пускаем пар.</a:t>
            </a:r>
          </a:p>
          <a:p>
            <a:r>
              <a:rPr lang="ru-RU" sz="1600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Итог: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 smtClean="0"/>
              <a:t>температура жидкого азота -195,8 °C. </a:t>
            </a:r>
            <a:r>
              <a:rPr lang="ru-RU" sz="1600" dirty="0"/>
              <a:t>При соприкосновении переохлажденных продуктов </a:t>
            </a:r>
            <a:r>
              <a:rPr lang="ru-RU" sz="1600" dirty="0" smtClean="0"/>
              <a:t>(взбитых сливок) в </a:t>
            </a:r>
            <a:r>
              <a:rPr lang="ru-RU" sz="1600" dirty="0"/>
              <a:t>жидком азоте </a:t>
            </a:r>
            <a:r>
              <a:rPr lang="ru-RU" sz="1600" dirty="0" smtClean="0"/>
              <a:t>с </a:t>
            </a:r>
            <a:r>
              <a:rPr lang="ru-RU" sz="1600" dirty="0"/>
              <a:t>человеческим телом образуется туман</a:t>
            </a:r>
            <a:r>
              <a:rPr lang="ru-RU" sz="1600" dirty="0" smtClean="0"/>
              <a:t>. </a:t>
            </a:r>
          </a:p>
          <a:p>
            <a:r>
              <a:rPr lang="ru-RU" sz="1600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Вывод: </a:t>
            </a:r>
            <a:r>
              <a:rPr lang="ru-RU" sz="1600" dirty="0" smtClean="0"/>
              <a:t>Жидкий азот – отличное вещество для спецэффектов. </a:t>
            </a:r>
            <a:endParaRPr lang="ru-RU" sz="1600" dirty="0"/>
          </a:p>
        </p:txBody>
      </p:sp>
      <p:pic>
        <p:nvPicPr>
          <p:cNvPr id="20485" name="Picture 5" descr="C:\Users\Наталья\Desktop\Новая папка (5)\1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2977" y="5180063"/>
            <a:ext cx="2428892" cy="1606523"/>
          </a:xfrm>
          <a:prstGeom prst="rect">
            <a:avLst/>
          </a:prstGeom>
          <a:noFill/>
        </p:spPr>
      </p:pic>
      <p:pic>
        <p:nvPicPr>
          <p:cNvPr id="20486" name="Picture 6" descr="C:\Users\Наталья\Desktop\Новая папка (5)\16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54915" y="5143512"/>
            <a:ext cx="2603035" cy="1643074"/>
          </a:xfrm>
          <a:prstGeom prst="rect">
            <a:avLst/>
          </a:prstGeom>
          <a:noFill/>
        </p:spPr>
      </p:pic>
      <p:pic>
        <p:nvPicPr>
          <p:cNvPr id="20487" name="Picture 7" descr="C:\Users\Наталья\Desktop\Новая папка (5)\17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21495" y="5062024"/>
            <a:ext cx="2451099" cy="1724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611</TotalTime>
  <Words>653</Words>
  <Application>Microsoft Office PowerPoint</Application>
  <PresentationFormat>Экран (4:3)</PresentationFormat>
  <Paragraphs>172</Paragraphs>
  <Slides>14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Corbel</vt:lpstr>
      <vt:lpstr>Gill Sans MT</vt:lpstr>
      <vt:lpstr>Verdana</vt:lpstr>
      <vt:lpstr>Wingdings 2</vt:lpstr>
      <vt:lpstr>Солнцестояние</vt:lpstr>
      <vt:lpstr>Научно - исследовательская работа  на тему:  «Жидкий азот. Игра или польза»</vt:lpstr>
      <vt:lpstr>Содержание:</vt:lpstr>
      <vt:lpstr>1. Вступительная часть.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Горячая вода + жидкий азот</vt:lpstr>
      <vt:lpstr>Презентация PowerPoint</vt:lpstr>
      <vt:lpstr>Видео-презентация практической части</vt:lpstr>
      <vt:lpstr>7. Выводы.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Научно - исследовательская работа  на тему «Жидкий азот»</dc:title>
  <dc:creator>Наталья</dc:creator>
  <cp:lastModifiedBy>Лариса</cp:lastModifiedBy>
  <cp:revision>91</cp:revision>
  <dcterms:created xsi:type="dcterms:W3CDTF">2014-09-20T21:12:30Z</dcterms:created>
  <dcterms:modified xsi:type="dcterms:W3CDTF">2020-08-15T20:15:56Z</dcterms:modified>
</cp:coreProperties>
</file>