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4" r:id="rId2"/>
    <p:sldId id="259" r:id="rId3"/>
    <p:sldId id="265" r:id="rId4"/>
    <p:sldId id="266" r:id="rId5"/>
    <p:sldId id="262" r:id="rId6"/>
    <p:sldId id="263" r:id="rId7"/>
    <p:sldId id="261" r:id="rId8"/>
    <p:sldId id="286" r:id="rId9"/>
    <p:sldId id="287" r:id="rId10"/>
    <p:sldId id="267" r:id="rId11"/>
    <p:sldId id="268" r:id="rId12"/>
    <p:sldId id="269" r:id="rId13"/>
    <p:sldId id="270" r:id="rId14"/>
    <p:sldId id="271" r:id="rId15"/>
    <p:sldId id="272" r:id="rId16"/>
    <p:sldId id="288" r:id="rId17"/>
    <p:sldId id="273" r:id="rId18"/>
    <p:sldId id="275" r:id="rId19"/>
    <p:sldId id="276" r:id="rId20"/>
    <p:sldId id="279" r:id="rId21"/>
    <p:sldId id="278" r:id="rId22"/>
    <p:sldId id="282" r:id="rId23"/>
    <p:sldId id="289" r:id="rId24"/>
    <p:sldId id="284" r:id="rId2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FF0066"/>
    <a:srgbClr val="065A08"/>
    <a:srgbClr val="00CC00"/>
    <a:srgbClr val="3AEC1C"/>
    <a:srgbClr val="E94C1B"/>
    <a:srgbClr val="800000"/>
    <a:srgbClr val="2CE0DC"/>
    <a:srgbClr val="CBE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94" autoAdjust="0"/>
  </p:normalViewPr>
  <p:slideViewPr>
    <p:cSldViewPr>
      <p:cViewPr varScale="1">
        <p:scale>
          <a:sx n="42" d="100"/>
          <a:sy n="42" d="100"/>
        </p:scale>
        <p:origin x="-7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92088-CF5D-4383-B42B-E7D4C314D15C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2E224-8D68-4D50-9920-D8F5C732A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468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2E224-8D68-4D50-9920-D8F5C732A61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766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2E224-8D68-4D50-9920-D8F5C732A61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766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2E224-8D68-4D50-9920-D8F5C732A61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766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5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1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12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932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20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31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204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94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76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136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187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87231-4A1D-4641-85C7-1F954764A532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6D49E-F59A-4305-9018-2D4E7C3E6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882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gif"/><Relationship Id="rId7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ics-zone.ru/picture.php?id=31442" TargetMode="External"/><Relationship Id="rId3" Type="http://schemas.openxmlformats.org/officeDocument/2006/relationships/hyperlink" Target="http://www.yarfoto.ru/klipart67.htm" TargetMode="External"/><Relationship Id="rId7" Type="http://schemas.openxmlformats.org/officeDocument/2006/relationships/hyperlink" Target="http://www.telpics.ru/top.php?type=day&amp;pg=2159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llforchildren.ru/pictures/showimg/mim/mim013gif.htm" TargetMode="External"/><Relationship Id="rId5" Type="http://schemas.openxmlformats.org/officeDocument/2006/relationships/hyperlink" Target="http://www.photoknopa.ru/clipart/other-clipart/281-detskie-kliparty-s-&#8230;" TargetMode="External"/><Relationship Id="rId10" Type="http://schemas.openxmlformats.org/officeDocument/2006/relationships/hyperlink" Target="http://www.pmteam.ru/forum.php?bpcg=///zona/11552/" TargetMode="External"/><Relationship Id="rId4" Type="http://schemas.openxmlformats.org/officeDocument/2006/relationships/hyperlink" Target="http://allforchildren.ru/pictures/showimg/mult/mult64jpg.htm" TargetMode="External"/><Relationship Id="rId9" Type="http://schemas.openxmlformats.org/officeDocument/2006/relationships/hyperlink" Target="http://www.pics-zone.ru/picture.php?id=92468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888499"/>
            <a:ext cx="2808312" cy="1752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834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6" y="404664"/>
            <a:ext cx="6192688" cy="2088232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32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 </a:t>
            </a:r>
            <a:br>
              <a:rPr lang="ru-RU" sz="32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УМК Школа России </a:t>
            </a:r>
            <a:br>
              <a:rPr lang="ru-RU" sz="32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Проблемный урок </a:t>
            </a:r>
            <a:br>
              <a:rPr lang="ru-RU" sz="2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использованием ИКТ и ЭОР</a:t>
            </a:r>
            <a:br>
              <a:rPr lang="ru-RU" sz="2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класс</a:t>
            </a:r>
            <a:br>
              <a:rPr lang="ru-RU" sz="2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n w="18415" cmpd="sng">
                <a:solidFill>
                  <a:srgbClr val="00CC00"/>
                </a:solidFill>
                <a:prstDash val="solid"/>
              </a:ln>
              <a:solidFill>
                <a:srgbClr val="00CC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093273"/>
            <a:ext cx="2267744" cy="28346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2150309"/>
            <a:ext cx="87484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«Правописание Слов с разделительным твердым  и мягким знаками».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2" y="6021288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</a:rPr>
              <a:t>Антипова Наталия Евгеньевна МОУ </a:t>
            </a:r>
            <a:r>
              <a:rPr lang="ru-RU" b="1" i="1" dirty="0" smtClean="0">
                <a:solidFill>
                  <a:srgbClr val="0070C0"/>
                </a:solidFill>
              </a:rPr>
              <a:t>ВЦО </a:t>
            </a:r>
            <a:r>
              <a:rPr lang="ru-RU" b="1" i="1" dirty="0">
                <a:solidFill>
                  <a:srgbClr val="0070C0"/>
                </a:solidFill>
              </a:rPr>
              <a:t>№2 г. Венев</a:t>
            </a:r>
          </a:p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2019 </a:t>
            </a:r>
            <a:r>
              <a:rPr lang="ru-RU" b="1" i="1" dirty="0">
                <a:solidFill>
                  <a:srgbClr val="0070C0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175822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-99392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Выход на тему: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56992"/>
            <a:ext cx="3379304" cy="3379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83768" y="1196752"/>
            <a:ext cx="576064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 с разделительным твердым  и мягким знаком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149080"/>
            <a:ext cx="3515396" cy="24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3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-171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написания разделительного твердого знака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47664" y="1376772"/>
            <a:ext cx="7272808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Bookman Old Style" pitchFamily="18" charset="0"/>
              </a:rPr>
              <a:t>Есть ли в слове приставка?</a:t>
            </a:r>
            <a:endParaRPr lang="ru-RU" b="1" dirty="0">
              <a:solidFill>
                <a:srgbClr val="800000"/>
              </a:solidFill>
              <a:latin typeface="Bookman Old Styl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14" y="3987936"/>
            <a:ext cx="138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599" y="5800142"/>
            <a:ext cx="138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095" y="5772429"/>
            <a:ext cx="138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196" y="3974549"/>
            <a:ext cx="138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570" y="2436748"/>
            <a:ext cx="263636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095" y="3250096"/>
            <a:ext cx="786480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77600" y="2436748"/>
            <a:ext cx="279916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Bookman Old Style" pitchFamily="18" charset="0"/>
              </a:rPr>
              <a:t>Ъ не пишется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30095" y="4031870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CC00"/>
                </a:solidFill>
                <a:latin typeface="Bookman Old Style" pitchFamily="18" charset="0"/>
              </a:rPr>
              <a:t>Да</a:t>
            </a:r>
            <a:endParaRPr lang="ru-RU" b="1" dirty="0">
              <a:solidFill>
                <a:srgbClr val="00CC00"/>
              </a:solidFill>
              <a:latin typeface="Bookman Old Style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1514" y="5800142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AEC1C"/>
                </a:solidFill>
                <a:latin typeface="Bookman Old Style" pitchFamily="18" charset="0"/>
              </a:rPr>
              <a:t>Да</a:t>
            </a:r>
            <a:endParaRPr lang="ru-RU" b="1" dirty="0">
              <a:solidFill>
                <a:srgbClr val="3AEC1C"/>
              </a:solidFill>
              <a:latin typeface="Bookman Old Styl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15509" y="2164214"/>
            <a:ext cx="13843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Bookman Old Style" pitchFamily="18" charset="0"/>
              </a:rPr>
              <a:t>Нет</a:t>
            </a:r>
            <a:endParaRPr lang="ru-RU" b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62196" y="4008348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Bookman Old Style" pitchFamily="18" charset="0"/>
              </a:rPr>
              <a:t>Нет</a:t>
            </a:r>
            <a:endParaRPr lang="ru-RU" b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9010" y="5085184"/>
            <a:ext cx="723082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Bookman Old Style" pitchFamily="18" charset="0"/>
              </a:rPr>
              <a:t>Корень начинается с Е, Ё, Ю, Я</a:t>
            </a:r>
            <a:endParaRPr lang="ru-RU" b="1" dirty="0">
              <a:solidFill>
                <a:srgbClr val="800000"/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30095" y="3244334"/>
            <a:ext cx="7790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Bookman Old Style" pitchFamily="18" charset="0"/>
              </a:rPr>
              <a:t>Оканчивается ли она на согласный?</a:t>
            </a:r>
            <a:endParaRPr lang="ru-RU" dirty="0">
              <a:solidFill>
                <a:srgbClr val="800000"/>
              </a:solidFill>
              <a:latin typeface="Bookman Old Style" pitchFamily="18" charset="0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43" y="2164214"/>
            <a:ext cx="138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3577600" y="4431749"/>
            <a:ext cx="279916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Bookman Old Style" pitchFamily="18" charset="0"/>
              </a:rPr>
              <a:t>Ъ не пишется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52120" y="6482888"/>
            <a:ext cx="279916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Bookman Old Style" pitchFamily="18" charset="0"/>
              </a:rPr>
              <a:t>Ъ не пишется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613297" y="6482888"/>
            <a:ext cx="279916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CC00"/>
                </a:solidFill>
                <a:latin typeface="Bookman Old Style" pitchFamily="18" charset="0"/>
              </a:rPr>
              <a:t>Ъ </a:t>
            </a:r>
            <a:r>
              <a:rPr lang="ru-RU" b="1" dirty="0" smtClean="0">
                <a:solidFill>
                  <a:srgbClr val="00CC00"/>
                </a:solidFill>
                <a:latin typeface="Bookman Old Style" pitchFamily="18" charset="0"/>
              </a:rPr>
              <a:t> </a:t>
            </a:r>
            <a:r>
              <a:rPr lang="ru-RU" b="1" dirty="0">
                <a:solidFill>
                  <a:srgbClr val="00CC00"/>
                </a:solidFill>
                <a:latin typeface="Bookman Old Style" pitchFamily="18" charset="0"/>
              </a:rPr>
              <a:t>пишется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30095" y="2208148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CC00"/>
                </a:solidFill>
                <a:latin typeface="Bookman Old Style" pitchFamily="18" charset="0"/>
              </a:rPr>
              <a:t>Да</a:t>
            </a:r>
            <a:endParaRPr lang="ru-RU" b="1" dirty="0">
              <a:solidFill>
                <a:srgbClr val="00CC00"/>
              </a:solidFill>
              <a:latin typeface="Bookman Old Style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18947" y="5816363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Bookman Old Style" pitchFamily="18" charset="0"/>
              </a:rPr>
              <a:t>Нет</a:t>
            </a:r>
            <a:endParaRPr lang="ru-RU" b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cxnSp>
        <p:nvCxnSpPr>
          <p:cNvPr id="15" name="Прямая со стрелкой 14"/>
          <p:cNvCxnSpPr>
            <a:stCxn id="3" idx="2"/>
          </p:cNvCxnSpPr>
          <p:nvPr/>
        </p:nvCxnSpPr>
        <p:spPr>
          <a:xfrm flipH="1">
            <a:off x="2195736" y="1736812"/>
            <a:ext cx="2988332" cy="4274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2"/>
          </p:cNvCxnSpPr>
          <p:nvPr/>
        </p:nvCxnSpPr>
        <p:spPr>
          <a:xfrm>
            <a:off x="5184068" y="1736812"/>
            <a:ext cx="2484276" cy="4274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5" idx="2"/>
          </p:cNvCxnSpPr>
          <p:nvPr/>
        </p:nvCxnSpPr>
        <p:spPr>
          <a:xfrm>
            <a:off x="1715493" y="2621414"/>
            <a:ext cx="18171" cy="6286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5" idx="1"/>
            <a:endCxn id="5" idx="3"/>
          </p:cNvCxnSpPr>
          <p:nvPr/>
        </p:nvCxnSpPr>
        <p:spPr>
          <a:xfrm flipH="1">
            <a:off x="6376764" y="2348880"/>
            <a:ext cx="1038745" cy="2725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22" idx="3"/>
          </p:cNvCxnSpPr>
          <p:nvPr/>
        </p:nvCxnSpPr>
        <p:spPr>
          <a:xfrm flipH="1">
            <a:off x="2414395" y="3683063"/>
            <a:ext cx="2769673" cy="5334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153453" y="3681946"/>
            <a:ext cx="2308743" cy="5212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36" idx="3"/>
          </p:cNvCxnSpPr>
          <p:nvPr/>
        </p:nvCxnSpPr>
        <p:spPr>
          <a:xfrm flipH="1">
            <a:off x="6376764" y="4343881"/>
            <a:ext cx="1085433" cy="2725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endCxn id="39" idx="1"/>
          </p:cNvCxnSpPr>
          <p:nvPr/>
        </p:nvCxnSpPr>
        <p:spPr>
          <a:xfrm>
            <a:off x="5090564" y="5454516"/>
            <a:ext cx="2428383" cy="546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8154348" y="6159298"/>
            <a:ext cx="0" cy="3235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2348580" y="5461035"/>
            <a:ext cx="2769673" cy="5334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1733664" y="4401202"/>
            <a:ext cx="0" cy="6839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1847872" y="6159298"/>
            <a:ext cx="0" cy="3235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17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-99392"/>
            <a:ext cx="63722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</a:t>
            </a:r>
            <a:r>
              <a:rPr lang="ru-RU" sz="36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написания слов с разделительным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36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знаком</a:t>
            </a:r>
            <a:endParaRPr lang="ru-RU" sz="36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475656" y="1353001"/>
            <a:ext cx="7125112" cy="21256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800" dirty="0" smtClean="0">
                <a:latin typeface="Times New Roman"/>
                <a:ea typeface="Times New Roman"/>
              </a:rPr>
              <a:t>                            </a:t>
            </a:r>
            <a:r>
              <a:rPr lang="ru-RU" sz="3000" b="1" dirty="0" smtClean="0">
                <a:solidFill>
                  <a:srgbClr val="FF0066"/>
                </a:solidFill>
                <a:latin typeface="Segoe Script" pitchFamily="34" charset="0"/>
                <a:ea typeface="Segoe UI Symbol" pitchFamily="34" charset="0"/>
              </a:rPr>
              <a:t>Разделительный ь:</a:t>
            </a:r>
          </a:p>
          <a:p>
            <a:pPr algn="just"/>
            <a:r>
              <a:rPr lang="ru-RU" sz="3000" b="1" dirty="0" smtClean="0">
                <a:solidFill>
                  <a:srgbClr val="FF0066"/>
                </a:solidFill>
                <a:latin typeface="Segoe Script" pitchFamily="34" charset="0"/>
                <a:ea typeface="Segoe UI Symbol" pitchFamily="34" charset="0"/>
              </a:rPr>
              <a:t> </a:t>
            </a:r>
            <a:r>
              <a:rPr lang="ru-RU" sz="3000" b="1" dirty="0" smtClean="0">
                <a:solidFill>
                  <a:srgbClr val="0000FF"/>
                </a:solidFill>
                <a:latin typeface="Segoe Script" pitchFamily="34" charset="0"/>
                <a:ea typeface="Segoe UI Symbol" pitchFamily="34" charset="0"/>
              </a:rPr>
              <a:t>1.никогда не пишется после приставок.</a:t>
            </a:r>
          </a:p>
          <a:p>
            <a:pPr algn="just"/>
            <a:r>
              <a:rPr lang="ru-RU" sz="3000" b="1" dirty="0" smtClean="0">
                <a:solidFill>
                  <a:srgbClr val="00CC00"/>
                </a:solidFill>
                <a:latin typeface="Segoe Script" pitchFamily="34" charset="0"/>
                <a:ea typeface="Segoe UI Symbol" pitchFamily="34" charset="0"/>
              </a:rPr>
              <a:t>2.пишется после согласных перед гласными </a:t>
            </a:r>
            <a:r>
              <a:rPr lang="ru-RU" sz="3000" b="1" dirty="0" smtClean="0">
                <a:solidFill>
                  <a:srgbClr val="FF0066"/>
                </a:solidFill>
                <a:latin typeface="Segoe Script" pitchFamily="34" charset="0"/>
                <a:ea typeface="Segoe UI Symbol" pitchFamily="34" charset="0"/>
              </a:rPr>
              <a:t>я, ю, е, ё, и</a:t>
            </a:r>
          </a:p>
          <a:p>
            <a:pPr>
              <a:buClr>
                <a:srgbClr val="C5E1FE"/>
              </a:buClr>
            </a:pPr>
            <a:endParaRPr lang="ru-RU" dirty="0" smtClean="0">
              <a:solidFill>
                <a:prstClr val="white"/>
              </a:solidFill>
            </a:endParaRPr>
          </a:p>
          <a:p>
            <a:pPr>
              <a:buClr>
                <a:srgbClr val="C5E1FE"/>
              </a:buClr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294" y="3212975"/>
            <a:ext cx="3353697" cy="37577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461" y="3212975"/>
            <a:ext cx="38100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5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-99392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Дыхательная зарядка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31916" y="1225688"/>
            <a:ext cx="75899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Прочитайте гласные на одном выдохе с усилением голоса три раза: шепотом, тихо и громко.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а – у – о – э – ы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о – у – а – ы – э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а – у – ы – о – э </a:t>
            </a:r>
          </a:p>
          <a:p>
            <a:r>
              <a:rPr lang="ru-RU" b="1" dirty="0" smtClean="0">
                <a:solidFill>
                  <a:srgbClr val="FF0066"/>
                </a:solidFill>
                <a:latin typeface="Comic Sans MS" pitchFamily="66" charset="0"/>
              </a:rPr>
              <a:t>2. Прочитайте на одном выдохе с усилением голоса три раза: шепотом, тихо и громко.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я – е – е – ю – и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       ля –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ле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ле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лю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– ли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       ай – ей – ей –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юй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–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ий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            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яль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– ель – ель –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юль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– иль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3. Прочитайте </a:t>
            </a:r>
            <a:r>
              <a:rPr lang="ru-RU" b="1" dirty="0" err="1" smtClean="0">
                <a:solidFill>
                  <a:srgbClr val="FFC000"/>
                </a:solidFill>
                <a:latin typeface="Comic Sans MS" pitchFamily="66" charset="0"/>
              </a:rPr>
              <a:t>чистоговорку</a:t>
            </a:r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: 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        </a:t>
            </a:r>
            <a:r>
              <a:rPr lang="ru-RU" b="1" dirty="0" smtClean="0">
                <a:solidFill>
                  <a:srgbClr val="E94C1B"/>
                </a:solidFill>
                <a:latin typeface="Comic Sans MS" pitchFamily="66" charset="0"/>
              </a:rPr>
              <a:t>ай – аль – аль  - стальная магистраль</a:t>
            </a:r>
          </a:p>
          <a:p>
            <a:pPr algn="ctr"/>
            <a:r>
              <a:rPr lang="ru-RU" b="1" dirty="0" smtClean="0">
                <a:solidFill>
                  <a:srgbClr val="E94C1B"/>
                </a:solidFill>
                <a:latin typeface="Comic Sans MS" pitchFamily="66" charset="0"/>
              </a:rPr>
              <a:t>  ю – ю – </a:t>
            </a:r>
            <a:r>
              <a:rPr lang="ru-RU" b="1" dirty="0" err="1" smtClean="0">
                <a:solidFill>
                  <a:srgbClr val="E94C1B"/>
                </a:solidFill>
                <a:latin typeface="Comic Sans MS" pitchFamily="66" charset="0"/>
              </a:rPr>
              <a:t>лю</a:t>
            </a:r>
            <a:r>
              <a:rPr lang="ru-RU" b="1" dirty="0" smtClean="0">
                <a:solidFill>
                  <a:srgbClr val="E94C1B"/>
                </a:solidFill>
                <a:latin typeface="Comic Sans MS" pitchFamily="66" charset="0"/>
              </a:rPr>
              <a:t>       - ёлочку срублю</a:t>
            </a:r>
          </a:p>
          <a:p>
            <a:pPr algn="ctr"/>
            <a:r>
              <a:rPr lang="ru-RU" b="1" dirty="0" smtClean="0">
                <a:solidFill>
                  <a:srgbClr val="E94C1B"/>
                </a:solidFill>
                <a:latin typeface="Comic Sans MS" pitchFamily="66" charset="0"/>
              </a:rPr>
              <a:t>   </a:t>
            </a:r>
            <a:r>
              <a:rPr lang="ru-RU" b="1" dirty="0" err="1" smtClean="0">
                <a:solidFill>
                  <a:srgbClr val="E94C1B"/>
                </a:solidFill>
                <a:latin typeface="Comic Sans MS" pitchFamily="66" charset="0"/>
              </a:rPr>
              <a:t>оль</a:t>
            </a:r>
            <a:r>
              <a:rPr lang="ru-RU" b="1" dirty="0" smtClean="0">
                <a:solidFill>
                  <a:srgbClr val="E94C1B"/>
                </a:solidFill>
                <a:latin typeface="Comic Sans MS" pitchFamily="66" charset="0"/>
              </a:rPr>
              <a:t> – </a:t>
            </a:r>
            <a:r>
              <a:rPr lang="ru-RU" b="1" dirty="0" err="1" smtClean="0">
                <a:solidFill>
                  <a:srgbClr val="E94C1B"/>
                </a:solidFill>
                <a:latin typeface="Comic Sans MS" pitchFamily="66" charset="0"/>
              </a:rPr>
              <a:t>оль</a:t>
            </a:r>
            <a:r>
              <a:rPr lang="ru-RU" b="1" dirty="0" smtClean="0">
                <a:solidFill>
                  <a:srgbClr val="E94C1B"/>
                </a:solidFill>
                <a:latin typeface="Comic Sans MS" pitchFamily="66" charset="0"/>
              </a:rPr>
              <a:t> – ой  - следуйте за мной</a:t>
            </a:r>
          </a:p>
          <a:p>
            <a:pPr algn="ctr"/>
            <a:r>
              <a:rPr lang="ru-RU" b="1" dirty="0" smtClean="0">
                <a:solidFill>
                  <a:srgbClr val="E94C1B"/>
                </a:solidFill>
                <a:latin typeface="Comic Sans MS" pitchFamily="66" charset="0"/>
              </a:rPr>
              <a:t>    ля – я – я         - счастливая семья </a:t>
            </a:r>
          </a:p>
          <a:p>
            <a:pPr algn="ctr"/>
            <a:endParaRPr lang="ru-RU" b="1" dirty="0" smtClean="0">
              <a:solidFill>
                <a:srgbClr val="E94C1B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4. Прочитайте скороговорку:</a:t>
            </a:r>
          </a:p>
          <a:p>
            <a:pPr algn="ctr"/>
            <a:r>
              <a:rPr lang="ru-RU" b="1" dirty="0" smtClean="0">
                <a:solidFill>
                  <a:srgbClr val="00CC00"/>
                </a:solidFill>
                <a:latin typeface="Comic Sans MS" pitchFamily="66" charset="0"/>
              </a:rPr>
              <a:t>Коля колья колет, Поля поле полет.</a:t>
            </a:r>
            <a:endParaRPr lang="ru-RU" b="1" dirty="0">
              <a:solidFill>
                <a:srgbClr val="00CC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92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5" name="Вертикальный свиток 4"/>
          <p:cNvSpPr/>
          <p:nvPr/>
        </p:nvSpPr>
        <p:spPr>
          <a:xfrm>
            <a:off x="899592" y="3701723"/>
            <a:ext cx="2086543" cy="28989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Вертикальный свиток 15"/>
          <p:cNvSpPr/>
          <p:nvPr/>
        </p:nvSpPr>
        <p:spPr>
          <a:xfrm>
            <a:off x="2884140" y="3701723"/>
            <a:ext cx="2119093" cy="2898940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ертикальный свиток 16"/>
          <p:cNvSpPr/>
          <p:nvPr/>
        </p:nvSpPr>
        <p:spPr>
          <a:xfrm>
            <a:off x="4857107" y="3701723"/>
            <a:ext cx="2263794" cy="2898940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Вертикальный свиток 17"/>
          <p:cNvSpPr/>
          <p:nvPr/>
        </p:nvSpPr>
        <p:spPr>
          <a:xfrm>
            <a:off x="6906113" y="3701723"/>
            <a:ext cx="2237887" cy="2898940"/>
          </a:xfrm>
          <a:prstGeom prst="verticalScroll">
            <a:avLst>
              <a:gd name="adj" fmla="val 1383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47679" y="3991653"/>
            <a:ext cx="1800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4. лицей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лицедей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юбилей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водолей</a:t>
            </a:r>
          </a:p>
          <a:p>
            <a:pPr algn="ctr"/>
            <a:endParaRPr lang="ru-RU" b="1" dirty="0">
              <a:solidFill>
                <a:srgbClr val="FFC00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8. вежливый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въедливый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боязливый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затейливый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41126" y="4008199"/>
            <a:ext cx="14957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3. клей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улей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елей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калий</a:t>
            </a:r>
          </a:p>
          <a:p>
            <a:pPr algn="ctr"/>
            <a:endParaRPr lang="ru-RU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solidFill>
                  <a:srgbClr val="065A08"/>
                </a:solidFill>
                <a:latin typeface="Comic Sans MS" pitchFamily="66" charset="0"/>
              </a:rPr>
              <a:t>7. липкий</a:t>
            </a:r>
          </a:p>
          <a:p>
            <a:pPr algn="ctr"/>
            <a:r>
              <a:rPr lang="ru-RU" b="1" dirty="0" smtClean="0">
                <a:solidFill>
                  <a:srgbClr val="065A08"/>
                </a:solidFill>
                <a:latin typeface="Comic Sans MS" pitchFamily="66" charset="0"/>
              </a:rPr>
              <a:t>близкий</a:t>
            </a:r>
          </a:p>
          <a:p>
            <a:pPr algn="ctr"/>
            <a:r>
              <a:rPr lang="ru-RU" b="1" dirty="0" smtClean="0">
                <a:solidFill>
                  <a:srgbClr val="065A08"/>
                </a:solidFill>
                <a:latin typeface="Comic Sans MS" pitchFamily="66" charset="0"/>
              </a:rPr>
              <a:t>великий</a:t>
            </a:r>
          </a:p>
          <a:p>
            <a:pPr algn="ctr"/>
            <a:r>
              <a:rPr lang="ru-RU" b="1" dirty="0" smtClean="0">
                <a:solidFill>
                  <a:srgbClr val="065A08"/>
                </a:solidFill>
                <a:latin typeface="Comic Sans MS" pitchFamily="66" charset="0"/>
              </a:rPr>
              <a:t>безликий</a:t>
            </a:r>
            <a:endParaRPr lang="ru-RU" b="1" dirty="0">
              <a:solidFill>
                <a:srgbClr val="065A08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15594" y="4015340"/>
            <a:ext cx="16561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CC00"/>
                </a:solidFill>
                <a:latin typeface="Comic Sans MS" pitchFamily="66" charset="0"/>
              </a:rPr>
              <a:t>2. лейка</a:t>
            </a:r>
            <a:endParaRPr lang="ru-RU" b="1" dirty="0">
              <a:solidFill>
                <a:srgbClr val="00CC00"/>
              </a:solidFill>
              <a:latin typeface="Comic Sans MS" pitchFamily="66" charset="0"/>
            </a:endParaRPr>
          </a:p>
          <a:p>
            <a:pPr algn="ctr"/>
            <a:r>
              <a:rPr lang="ru-RU" b="1" dirty="0">
                <a:solidFill>
                  <a:srgbClr val="00CC00"/>
                </a:solidFill>
                <a:latin typeface="Comic Sans MS" pitchFamily="66" charset="0"/>
              </a:rPr>
              <a:t>вклейка</a:t>
            </a:r>
          </a:p>
          <a:p>
            <a:pPr algn="ctr"/>
            <a:r>
              <a:rPr lang="ru-RU" b="1" dirty="0">
                <a:solidFill>
                  <a:srgbClr val="00CC00"/>
                </a:solidFill>
                <a:latin typeface="Comic Sans MS" pitchFamily="66" charset="0"/>
              </a:rPr>
              <a:t>склейка</a:t>
            </a:r>
          </a:p>
          <a:p>
            <a:pPr algn="ctr"/>
            <a:r>
              <a:rPr lang="ru-RU" b="1" dirty="0">
                <a:solidFill>
                  <a:srgbClr val="00CC00"/>
                </a:solidFill>
                <a:latin typeface="Comic Sans MS" pitchFamily="66" charset="0"/>
              </a:rPr>
              <a:t>наклейка</a:t>
            </a:r>
          </a:p>
          <a:p>
            <a:pPr algn="ctr"/>
            <a:endParaRPr lang="ru-RU" b="1" dirty="0">
              <a:solidFill>
                <a:srgbClr val="00CC00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6. пьеса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бурьян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соловьи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бельё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4771" y="4018238"/>
            <a:ext cx="16561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66"/>
                </a:solidFill>
                <a:latin typeface="Comic Sans MS" pitchFamily="66" charset="0"/>
              </a:rPr>
              <a:t>1. рейка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  <a:latin typeface="Comic Sans MS" pitchFamily="66" charset="0"/>
              </a:rPr>
              <a:t>рельсы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  <a:latin typeface="Comic Sans MS" pitchFamily="66" charset="0"/>
              </a:rPr>
              <a:t>стайка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  <a:latin typeface="Comic Sans MS" pitchFamily="66" charset="0"/>
              </a:rPr>
              <a:t>стальной</a:t>
            </a:r>
          </a:p>
          <a:p>
            <a:pPr algn="ctr"/>
            <a:endParaRPr lang="ru-RU" b="1" dirty="0" smtClean="0">
              <a:solidFill>
                <a:srgbClr val="FF0066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5. аллея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лилия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колея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талия</a:t>
            </a:r>
            <a:endParaRPr lang="ru-RU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403648" y="1268760"/>
            <a:ext cx="7306973" cy="23762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900" b="1" dirty="0" smtClean="0">
                <a:solidFill>
                  <a:srgbClr val="00B050"/>
                </a:solidFill>
                <a:latin typeface="Comic Sans MS" pitchFamily="66" charset="0"/>
              </a:rPr>
              <a:t>5. Прочитайте стих:</a:t>
            </a:r>
          </a:p>
          <a:p>
            <a:r>
              <a:rPr lang="ru-RU" sz="1900" b="1" dirty="0" smtClean="0">
                <a:solidFill>
                  <a:srgbClr val="00B0F0"/>
                </a:solidFill>
                <a:latin typeface="Comic Sans MS" pitchFamily="66" charset="0"/>
              </a:rPr>
              <a:t>Чтобы сосны, липы, ели</a:t>
            </a:r>
          </a:p>
          <a:p>
            <a:r>
              <a:rPr lang="ru-RU" sz="1900" b="1" dirty="0" smtClean="0">
                <a:solidFill>
                  <a:srgbClr val="00B0F0"/>
                </a:solidFill>
                <a:latin typeface="Comic Sans MS" pitchFamily="66" charset="0"/>
              </a:rPr>
              <a:t>Не болели, зеленели,</a:t>
            </a:r>
          </a:p>
          <a:p>
            <a:r>
              <a:rPr lang="ru-RU" sz="1900" b="1" dirty="0" smtClean="0">
                <a:solidFill>
                  <a:srgbClr val="00B0F0"/>
                </a:solidFill>
                <a:latin typeface="Comic Sans MS" pitchFamily="66" charset="0"/>
              </a:rPr>
              <a:t>Их под звон и гомон птичий</a:t>
            </a:r>
          </a:p>
          <a:p>
            <a:r>
              <a:rPr lang="ru-RU" sz="1900" b="1" dirty="0" smtClean="0">
                <a:solidFill>
                  <a:srgbClr val="00B0F0"/>
                </a:solidFill>
                <a:latin typeface="Comic Sans MS" pitchFamily="66" charset="0"/>
              </a:rPr>
              <a:t>Охраняет друг – лесничий.</a:t>
            </a:r>
          </a:p>
          <a:p>
            <a:endParaRPr lang="ru-RU" sz="1900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pPr algn="l"/>
            <a:r>
              <a:rPr lang="ru-RU" sz="1900" b="1" dirty="0" smtClean="0">
                <a:solidFill>
                  <a:srgbClr val="7030A0"/>
                </a:solidFill>
                <a:latin typeface="Comic Sans MS" pitchFamily="66" charset="0"/>
              </a:rPr>
              <a:t>6. Прочитайте столбики слов:</a:t>
            </a:r>
          </a:p>
          <a:p>
            <a:pPr algn="l"/>
            <a:endParaRPr lang="ru-RU" b="1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6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2195736" y="0"/>
            <a:ext cx="7772400" cy="1470026"/>
          </a:xfrm>
        </p:spPr>
        <p:txBody>
          <a:bodyPr/>
          <a:lstStyle/>
          <a:p>
            <a:r>
              <a:rPr lang="ru-RU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Разбор слов по составу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1268760"/>
            <a:ext cx="7418411" cy="25202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389868" y="1412776"/>
            <a:ext cx="758998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Segoe Script" pitchFamily="34" charset="0"/>
              </a:rPr>
              <a:t>Алгоритм: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solidFill>
                  <a:srgbClr val="FF0000"/>
                </a:solidFill>
                <a:latin typeface="Segoe Script" pitchFamily="34" charset="0"/>
              </a:rPr>
              <a:t>Изменить форму слова, найти окончание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solidFill>
                  <a:srgbClr val="FF0000"/>
                </a:solidFill>
                <a:latin typeface="Segoe Script" pitchFamily="34" charset="0"/>
              </a:rPr>
              <a:t>Определить основу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solidFill>
                  <a:srgbClr val="FF0000"/>
                </a:solidFill>
                <a:latin typeface="Segoe Script" pitchFamily="34" charset="0"/>
              </a:rPr>
              <a:t>Найти корень</a:t>
            </a:r>
          </a:p>
          <a:p>
            <a:pPr marL="342900" indent="-342900">
              <a:buFontTx/>
              <a:buAutoNum type="arabicPeriod"/>
            </a:pPr>
            <a:endParaRPr lang="ru-RU" b="1" dirty="0">
              <a:solidFill>
                <a:srgbClr val="00CC00"/>
              </a:solidFill>
              <a:latin typeface="Comic Sans MS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" t="13790" r="9063" b="38416"/>
          <a:stretch/>
        </p:blipFill>
        <p:spPr>
          <a:xfrm>
            <a:off x="1525817" y="3936544"/>
            <a:ext cx="7454037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2195736" y="-99392"/>
            <a:ext cx="7772400" cy="1470026"/>
          </a:xfrm>
        </p:spPr>
        <p:txBody>
          <a:bodyPr/>
          <a:lstStyle/>
          <a:p>
            <a:r>
              <a:rPr lang="ru-RU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Первичное закрепление материала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327" y="1318022"/>
            <a:ext cx="3959672" cy="56393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1640" y="1318022"/>
            <a:ext cx="462229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Маленькая обезьяна,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четыре подъезда,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серьёзная девочка,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подъём на гору,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необъятное поле,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взъерошенный воробей,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съезд учителей,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охотник с ружьём,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съёжился от мороза,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объяснить задачу,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подъехать к шоссе,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Segoe Script" pitchFamily="34" charset="0"/>
              </a:rPr>
              <a:t>съёмка фильма.</a:t>
            </a:r>
          </a:p>
          <a:p>
            <a:pPr marL="342900" indent="-342900">
              <a:buFontTx/>
              <a:buAutoNum type="arabicPeriod"/>
            </a:pPr>
            <a:endParaRPr lang="ru-RU" b="1" dirty="0">
              <a:solidFill>
                <a:srgbClr val="00CC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99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00131" y="-99392"/>
            <a:ext cx="635010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Первичное закрепление нового материала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5387871" y="1550039"/>
            <a:ext cx="3473018" cy="309634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868263" y="1370633"/>
            <a:ext cx="3168352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обезьяна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серьезная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ружьём</a:t>
            </a:r>
            <a:endParaRPr lang="ru-RU" sz="2800" b="1" dirty="0">
              <a:solidFill>
                <a:srgbClr val="CCFFCC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44108" y="1361702"/>
            <a:ext cx="309634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подъезда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подъем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 необъятное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взъерошенный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съежился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объяснить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подъехать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съемка </a:t>
            </a:r>
            <a:endParaRPr lang="ru-RU" sz="2800" b="1" dirty="0">
              <a:solidFill>
                <a:srgbClr val="CCFFCC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6401896" y="4196018"/>
            <a:ext cx="1380768" cy="31683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1640115" y="3156134"/>
            <a:ext cx="3592081" cy="320091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15715" y="3633208"/>
            <a:ext cx="2840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четыре 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воробей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учителей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шоссе</a:t>
            </a:r>
          </a:p>
          <a:p>
            <a:pPr algn="ctr"/>
            <a:r>
              <a:rPr lang="ru-RU" sz="2800" b="1" dirty="0" smtClean="0">
                <a:solidFill>
                  <a:srgbClr val="CCFFCC"/>
                </a:solidFill>
                <a:latin typeface="Comic Sans MS" pitchFamily="66" charset="0"/>
              </a:rPr>
              <a:t>мороза </a:t>
            </a:r>
            <a:endParaRPr lang="ru-RU" sz="2800" b="1" dirty="0">
              <a:solidFill>
                <a:srgbClr val="CCFFCC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81755" y="5303140"/>
            <a:ext cx="24852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itchFamily="66" charset="0"/>
              </a:rPr>
              <a:t>маленькая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itchFamily="66" charset="0"/>
              </a:rPr>
              <a:t>фильм</a:t>
            </a:r>
            <a:endParaRPr lang="ru-RU" sz="2800" b="1" dirty="0">
              <a:solidFill>
                <a:schemeClr val="accent4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85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00131" y="-99392"/>
            <a:ext cx="635010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Первичное закрепление нового материала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 rot="5400000">
            <a:off x="4405895" y="2136632"/>
            <a:ext cx="1340321" cy="316835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6875033" y="4098286"/>
            <a:ext cx="1340321" cy="316835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6550986" y="363850"/>
            <a:ext cx="1340321" cy="316835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652121" y="1304043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. маленькая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необъятная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взъерошенный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серьёзная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7051" y="3212976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3. съежился 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Comic Sans MS" pitchFamily="66" charset="0"/>
              </a:rPr>
              <a:t>объяснить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Comic Sans MS" pitchFamily="66" charset="0"/>
              </a:rPr>
              <a:t>подъехать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1057" y="5283227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5. на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от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Comic Sans MS" pitchFamily="66" charset="0"/>
              </a:rPr>
              <a:t>к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101158"/>
            <a:ext cx="1512168" cy="15639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031" y="2552169"/>
            <a:ext cx="2104863" cy="26310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8282" y="1304043"/>
            <a:ext cx="3168352" cy="1464231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1. обезьяна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подъезд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девочка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охотник и др.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2699733" y="4075956"/>
            <a:ext cx="1340321" cy="316835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26460" y="5483709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. четыре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5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627784" y="-99392"/>
            <a:ext cx="6522449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Самостоятельная работа с взаимопроверкой по эталону</a:t>
            </a:r>
            <a:endParaRPr lang="ru-RU" sz="4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331640" y="1359362"/>
            <a:ext cx="4320480" cy="53820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FF0066"/>
                </a:solidFill>
                <a:latin typeface="Comic Sans MS" pitchFamily="66" charset="0"/>
              </a:rPr>
              <a:t>Родина русского самовара город Тула. На Руси издавна  делали разные  по форме и </a:t>
            </a:r>
            <a:r>
              <a:rPr lang="ru-RU" sz="2800" b="1" dirty="0" err="1" smtClean="0">
                <a:solidFill>
                  <a:srgbClr val="FF0066"/>
                </a:solidFill>
                <a:latin typeface="Comic Sans MS" pitchFamily="66" charset="0"/>
              </a:rPr>
              <a:t>об..ему</a:t>
            </a:r>
            <a:r>
              <a:rPr lang="ru-RU" sz="2800" b="1" dirty="0" smtClean="0">
                <a:solidFill>
                  <a:srgbClr val="FF0066"/>
                </a:solidFill>
                <a:latin typeface="Comic Sans MS" pitchFamily="66" charset="0"/>
              </a:rPr>
              <a:t> самовары. Были даже самовары со с..</a:t>
            </a:r>
            <a:r>
              <a:rPr lang="ru-RU" sz="2800" b="1" dirty="0" err="1" smtClean="0">
                <a:solidFill>
                  <a:srgbClr val="FF0066"/>
                </a:solidFill>
                <a:latin typeface="Comic Sans MS" pitchFamily="66" charset="0"/>
              </a:rPr>
              <a:t>емными</a:t>
            </a:r>
            <a:r>
              <a:rPr lang="ru-RU" sz="2800" b="1" dirty="0" smtClean="0">
                <a:solidFill>
                  <a:srgbClr val="FF0066"/>
                </a:solidFill>
                <a:latin typeface="Comic Sans MS" pitchFamily="66" charset="0"/>
              </a:rPr>
              <a:t> ручками. Русская  </a:t>
            </a:r>
            <a:r>
              <a:rPr lang="ru-RU" sz="2800" b="1" dirty="0" err="1" smtClean="0">
                <a:solidFill>
                  <a:srgbClr val="FF0066"/>
                </a:solidFill>
                <a:latin typeface="Comic Sans MS" pitchFamily="66" charset="0"/>
              </a:rPr>
              <a:t>сем..я</a:t>
            </a:r>
            <a:r>
              <a:rPr lang="ru-RU" sz="2800" b="1" dirty="0" smtClean="0">
                <a:solidFill>
                  <a:srgbClr val="FF0066"/>
                </a:solidFill>
                <a:latin typeface="Comic Sans MS" pitchFamily="66" charset="0"/>
              </a:rPr>
              <a:t> любит посидеть у самовара. В пословице говорится: «Кто  чай п..</a:t>
            </a:r>
            <a:r>
              <a:rPr lang="ru-RU" sz="2800" b="1" dirty="0" err="1" smtClean="0">
                <a:solidFill>
                  <a:srgbClr val="FF0066"/>
                </a:solidFill>
                <a:latin typeface="Comic Sans MS" pitchFamily="66" charset="0"/>
              </a:rPr>
              <a:t>ет</a:t>
            </a:r>
            <a:r>
              <a:rPr lang="ru-RU" sz="2800" b="1" dirty="0" smtClean="0">
                <a:solidFill>
                  <a:srgbClr val="FF0066"/>
                </a:solidFill>
                <a:latin typeface="Comic Sans MS" pitchFamily="66" charset="0"/>
              </a:rPr>
              <a:t> - сто лет проживет.»</a:t>
            </a:r>
            <a:endParaRPr lang="ru-RU" sz="2800" b="1" dirty="0">
              <a:solidFill>
                <a:srgbClr val="FF0066"/>
              </a:solidFill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53" t="1990" r="12301" b="3882"/>
          <a:stretch/>
        </p:blipFill>
        <p:spPr>
          <a:xfrm>
            <a:off x="5676289" y="1359362"/>
            <a:ext cx="3199889" cy="5186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926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11968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772400" cy="1470025"/>
          </a:xfrm>
          <a:noFill/>
        </p:spPr>
        <p:txBody>
          <a:bodyPr>
            <a:normAutofit/>
          </a:bodyPr>
          <a:lstStyle/>
          <a:p>
            <a:r>
              <a:rPr lang="ru-RU" sz="5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урока:</a:t>
            </a:r>
            <a:endParaRPr lang="ru-RU" sz="5400" b="1" i="1" dirty="0">
              <a:solidFill>
                <a:srgbClr val="00CC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7772398" cy="5544616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Организационный момент;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Актуализация знаний;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Самоопределение к деятельности;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Выход на тему, цель, учебные задачи;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Дыхательная зарядка;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Работа над темой;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Первичное закрепление нового материала;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 с взаимопроверкой по эталону;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Рефлексия учебной деятельности на уроке;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Домашнее задание.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00131" y="-99392"/>
            <a:ext cx="635010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 учебной деятельности на уроке</a:t>
            </a:r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906" y="2805763"/>
            <a:ext cx="1809708" cy="1736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760" y="3478696"/>
            <a:ext cx="1859864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5"/>
          <a:stretch/>
        </p:blipFill>
        <p:spPr>
          <a:xfrm>
            <a:off x="6187175" y="4782261"/>
            <a:ext cx="2277944" cy="1922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6" t="25694" r="40087" b="16830"/>
          <a:stretch/>
        </p:blipFill>
        <p:spPr>
          <a:xfrm>
            <a:off x="1501108" y="2805763"/>
            <a:ext cx="1983509" cy="2125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0" r="26982"/>
          <a:stretch/>
        </p:blipFill>
        <p:spPr>
          <a:xfrm>
            <a:off x="5404005" y="1370633"/>
            <a:ext cx="1566340" cy="287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759" y="1628799"/>
            <a:ext cx="1749179" cy="1311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616" y="1099743"/>
            <a:ext cx="2581295" cy="2261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0" t="20603" r="14403" b="9231"/>
          <a:stretch/>
        </p:blipFill>
        <p:spPr>
          <a:xfrm>
            <a:off x="1475883" y="4924010"/>
            <a:ext cx="2591027" cy="1780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11" t="32025"/>
          <a:stretch/>
        </p:blipFill>
        <p:spPr>
          <a:xfrm>
            <a:off x="4575760" y="4542499"/>
            <a:ext cx="1292384" cy="2252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3113563" y="223611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1.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1999" y="53217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5.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68153" y="169319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Bookman Old Style" pitchFamily="18" charset="0"/>
              </a:rPr>
              <a:t>3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19971" y="310936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Bookman Old Style" pitchFamily="18" charset="0"/>
              </a:rPr>
              <a:t>2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68218" y="424089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4.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 rot="19244178">
            <a:off x="4618254" y="925328"/>
            <a:ext cx="4104456" cy="184234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2640150">
            <a:off x="239500" y="800541"/>
            <a:ext cx="4104456" cy="184234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755128">
            <a:off x="57042" y="4781343"/>
            <a:ext cx="4104456" cy="184234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rot="2021338">
            <a:off x="4607879" y="4697735"/>
            <a:ext cx="4104456" cy="184234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746573" y="116632"/>
            <a:ext cx="1332148" cy="290182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9199" y="-156367"/>
            <a:ext cx="635010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75496" y="4427446"/>
            <a:ext cx="1332148" cy="2549221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6200000">
            <a:off x="1300416" y="2167023"/>
            <a:ext cx="1332148" cy="328591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5400000">
            <a:off x="6364901" y="2131798"/>
            <a:ext cx="1332148" cy="329096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224515" y="2869783"/>
            <a:ext cx="2376264" cy="2016224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418440" y="3039348"/>
            <a:ext cx="216024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Четыре </a:t>
            </a:r>
            <a:r>
              <a:rPr lang="ru-RU" sz="24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уровня по выбору: </a:t>
            </a:r>
          </a:p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 rot="2426658">
            <a:off x="363306" y="1490880"/>
            <a:ext cx="3856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1.Упр.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113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9164263">
            <a:off x="4582249" y="1639124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66"/>
                </a:solidFill>
                <a:latin typeface="Bookman Old Style" pitchFamily="18" charset="0"/>
              </a:rPr>
              <a:t>2.Упр.114</a:t>
            </a:r>
            <a:endParaRPr lang="ru-RU" sz="2000" b="1" dirty="0">
              <a:solidFill>
                <a:srgbClr val="FF0066"/>
              </a:solidFill>
              <a:latin typeface="Bookman Old Styl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2027981">
            <a:off x="4615992" y="5433494"/>
            <a:ext cx="416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65A08"/>
                </a:solidFill>
                <a:latin typeface="Bookman Old Style" pitchFamily="18" charset="0"/>
              </a:rPr>
              <a:t>3.УПР112</a:t>
            </a:r>
            <a:endParaRPr lang="ru-RU" b="1" dirty="0">
              <a:solidFill>
                <a:srgbClr val="065A08"/>
              </a:solidFill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9694703">
            <a:off x="-138777" y="5159247"/>
            <a:ext cx="433071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Bookman Old Style" pitchFamily="18" charset="0"/>
              </a:rPr>
              <a:t>4.произвести </a:t>
            </a:r>
            <a:endParaRPr lang="ru-RU" sz="20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ctr"/>
            <a:r>
              <a:rPr lang="ru-RU" sz="2000" b="1" dirty="0" err="1" smtClean="0">
                <a:solidFill>
                  <a:srgbClr val="7030A0"/>
                </a:solidFill>
                <a:latin typeface="Bookman Old Style" pitchFamily="18" charset="0"/>
              </a:rPr>
              <a:t>звуко</a:t>
            </a:r>
            <a:r>
              <a:rPr lang="ru-RU" sz="2000" b="1" dirty="0" smtClean="0">
                <a:solidFill>
                  <a:srgbClr val="7030A0"/>
                </a:solidFill>
                <a:latin typeface="Bookman Old Style" pitchFamily="18" charset="0"/>
              </a:rPr>
              <a:t>-буквенный </a:t>
            </a:r>
            <a:r>
              <a:rPr lang="ru-RU" sz="2000" b="1" dirty="0">
                <a:solidFill>
                  <a:srgbClr val="7030A0"/>
                </a:solidFill>
                <a:latin typeface="Bookman Old Style" pitchFamily="18" charset="0"/>
              </a:rPr>
              <a:t>разбор </a:t>
            </a:r>
            <a:endParaRPr lang="ru-RU" sz="20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Bookman Old Style" pitchFamily="18" charset="0"/>
              </a:rPr>
              <a:t>слова «съёмка»</a:t>
            </a:r>
            <a:endParaRPr lang="ru-RU" sz="2000" b="1" dirty="0">
              <a:solidFill>
                <a:srgbClr val="7030A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9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23728" y="1274459"/>
            <a:ext cx="5704888" cy="540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наш окончен</a:t>
            </a:r>
          </a:p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выполнен план.</a:t>
            </a:r>
          </a:p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Спасибо, ребята, </a:t>
            </a:r>
          </a:p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Огромное вам,</a:t>
            </a:r>
          </a:p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то, что упорно,</a:t>
            </a:r>
          </a:p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Усердно трудились!</a:t>
            </a:r>
          </a:p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знания ваши</a:t>
            </a:r>
          </a:p>
          <a:p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всем пригодились!</a:t>
            </a:r>
          </a:p>
        </p:txBody>
      </p:sp>
    </p:spTree>
    <p:extLst>
      <p:ext uri="{BB962C8B-B14F-4D97-AF65-F5344CB8AC3E}">
        <p14:creationId xmlns:p14="http://schemas.microsoft.com/office/powerpoint/2010/main" val="339542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23728" y="1274459"/>
            <a:ext cx="5704888" cy="540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00131" y="-99392"/>
            <a:ext cx="635010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визуального оформления использовались источники:</a:t>
            </a:r>
            <a:endParaRPr lang="ru-RU" sz="4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38482" y="1700808"/>
            <a:ext cx="7560840" cy="4738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 smtClean="0">
                <a:hlinkClick r:id="rId3"/>
              </a:rPr>
              <a:t>http</a:t>
            </a:r>
            <a:r>
              <a:rPr lang="ru-RU" sz="2400" dirty="0">
                <a:hlinkClick r:id="rId3"/>
              </a:rPr>
              <a:t>://</a:t>
            </a:r>
            <a:r>
              <a:rPr lang="ru-RU" sz="2400" dirty="0" smtClean="0">
                <a:hlinkClick r:id="rId3"/>
              </a:rPr>
              <a:t>www.yarfoto.ru/klipart67.htm</a:t>
            </a:r>
            <a:r>
              <a:rPr lang="ru-RU" sz="2400" dirty="0" smtClean="0"/>
              <a:t> мыши</a:t>
            </a:r>
          </a:p>
          <a:p>
            <a:pPr algn="l"/>
            <a:r>
              <a:rPr lang="ru-RU" sz="2400" dirty="0" smtClean="0">
                <a:hlinkClick r:id="rId4"/>
              </a:rPr>
              <a:t>http</a:t>
            </a:r>
            <a:r>
              <a:rPr lang="ru-RU" sz="2400" dirty="0">
                <a:hlinkClick r:id="rId4"/>
              </a:rPr>
              <a:t>://</a:t>
            </a:r>
            <a:r>
              <a:rPr lang="ru-RU" sz="2400" dirty="0" smtClean="0">
                <a:hlinkClick r:id="rId4"/>
              </a:rPr>
              <a:t>allforchildren.ru/pictures/showimg/mult/mult64jpg.htm</a:t>
            </a:r>
            <a:r>
              <a:rPr lang="ru-RU" sz="2400" dirty="0" smtClean="0"/>
              <a:t> мальчик</a:t>
            </a:r>
          </a:p>
          <a:p>
            <a:pPr algn="l"/>
            <a:r>
              <a:rPr lang="ru-RU" sz="2400" dirty="0" smtClean="0">
                <a:hlinkClick r:id="rId5"/>
              </a:rPr>
              <a:t>http</a:t>
            </a:r>
            <a:r>
              <a:rPr lang="ru-RU" sz="2400" dirty="0">
                <a:hlinkClick r:id="rId5"/>
              </a:rPr>
              <a:t>://www.photoknopa.ru/clipart/other-clipart/281-detskie-kliparty-s-</a:t>
            </a:r>
            <a:r>
              <a:rPr lang="ru-RU" sz="2400" dirty="0" smtClean="0">
                <a:hlinkClick r:id="rId5"/>
              </a:rPr>
              <a:t>…</a:t>
            </a:r>
            <a:r>
              <a:rPr lang="ru-RU" sz="2400" dirty="0" smtClean="0"/>
              <a:t> буратино</a:t>
            </a:r>
          </a:p>
          <a:p>
            <a:pPr algn="l"/>
            <a:r>
              <a:rPr lang="ru-RU" sz="2400" dirty="0" smtClean="0">
                <a:hlinkClick r:id="rId6"/>
              </a:rPr>
              <a:t>http</a:t>
            </a:r>
            <a:r>
              <a:rPr lang="ru-RU" sz="2400" dirty="0">
                <a:hlinkClick r:id="rId6"/>
              </a:rPr>
              <a:t>://</a:t>
            </a:r>
            <a:r>
              <a:rPr lang="ru-RU" sz="2400" dirty="0" smtClean="0">
                <a:hlinkClick r:id="rId6"/>
              </a:rPr>
              <a:t>allforchildren.ru/pictures/showimg/mim/mim013gif.htm</a:t>
            </a:r>
            <a:r>
              <a:rPr lang="ru-RU" sz="2400" dirty="0" smtClean="0"/>
              <a:t> маша и медведь</a:t>
            </a:r>
          </a:p>
          <a:p>
            <a:pPr algn="l"/>
            <a:r>
              <a:rPr lang="en-US" sz="2400" dirty="0">
                <a:hlinkClick r:id="rId7"/>
              </a:rPr>
              <a:t>http://</a:t>
            </a:r>
            <a:r>
              <a:rPr lang="en-US" sz="2400" dirty="0" smtClean="0">
                <a:hlinkClick r:id="rId7"/>
              </a:rPr>
              <a:t>www.telpics.ru/top.php?type=day&amp;pg=2159</a:t>
            </a:r>
            <a:r>
              <a:rPr lang="ru-RU" sz="2400" dirty="0" smtClean="0"/>
              <a:t> незнайка</a:t>
            </a:r>
          </a:p>
          <a:p>
            <a:pPr algn="l"/>
            <a:r>
              <a:rPr lang="ru-RU" sz="2400" dirty="0">
                <a:hlinkClick r:id="rId8"/>
              </a:rPr>
              <a:t>http://</a:t>
            </a:r>
            <a:r>
              <a:rPr lang="ru-RU" sz="2400" dirty="0" smtClean="0">
                <a:hlinkClick r:id="rId8"/>
              </a:rPr>
              <a:t>www.pics-zone.ru/picture.php?id=31442</a:t>
            </a:r>
            <a:r>
              <a:rPr lang="ru-RU" sz="2400" dirty="0" smtClean="0"/>
              <a:t> лягушка</a:t>
            </a:r>
          </a:p>
          <a:p>
            <a:pPr algn="l"/>
            <a:r>
              <a:rPr lang="en-US" sz="2400" dirty="0">
                <a:hlinkClick r:id="rId9"/>
              </a:rPr>
              <a:t>http://</a:t>
            </a:r>
            <a:r>
              <a:rPr lang="en-US" sz="2400" dirty="0" smtClean="0">
                <a:hlinkClick r:id="rId9"/>
              </a:rPr>
              <a:t>www.pics-zone.ru/picture.php?id=92468</a:t>
            </a:r>
            <a:r>
              <a:rPr lang="ru-RU" sz="2400" b="1" dirty="0"/>
              <a:t> </a:t>
            </a:r>
            <a:r>
              <a:rPr lang="ru-RU" sz="2400" dirty="0" smtClean="0"/>
              <a:t>буратино</a:t>
            </a:r>
          </a:p>
          <a:p>
            <a:pPr algn="l"/>
            <a:r>
              <a:rPr lang="en-US" sz="2400" dirty="0">
                <a:hlinkClick r:id="rId10"/>
              </a:rPr>
              <a:t>http://www.pmteam.ru/forum.php?bpcg=///zona/11552</a:t>
            </a:r>
            <a:r>
              <a:rPr lang="en-US" sz="2400" dirty="0" smtClean="0">
                <a:hlinkClick r:id="rId10"/>
              </a:rPr>
              <a:t>/</a:t>
            </a:r>
            <a:r>
              <a:rPr lang="ru-RU" sz="2400" dirty="0" smtClean="0"/>
              <a:t> мальчик за столом</a:t>
            </a:r>
            <a:endParaRPr lang="ru-RU" sz="2400" dirty="0"/>
          </a:p>
          <a:p>
            <a:pPr algn="l"/>
            <a:endParaRPr lang="ru-RU" sz="2400" dirty="0"/>
          </a:p>
          <a:p>
            <a:pPr algn="l"/>
            <a:endParaRPr lang="ru-RU" sz="2400" dirty="0" smtClean="0"/>
          </a:p>
          <a:p>
            <a:pPr algn="l"/>
            <a:endParaRPr lang="ru-RU" sz="2400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059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5" y="1199646"/>
            <a:ext cx="2371725" cy="3429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80665" y="1412776"/>
            <a:ext cx="694826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</a:t>
            </a:r>
          </a:p>
          <a:p>
            <a:pPr algn="ctr"/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внимание!</a:t>
            </a:r>
            <a:endParaRPr lang="ru-RU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9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11968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0"/>
            <a:ext cx="7772400" cy="1470025"/>
          </a:xfrm>
          <a:noFill/>
        </p:spPr>
        <p:txBody>
          <a:bodyPr>
            <a:normAutofit fontScale="90000"/>
          </a:bodyPr>
          <a:lstStyle/>
          <a:p>
            <a:r>
              <a:rPr lang="ru-RU" sz="5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Организационный момент</a:t>
            </a:r>
            <a:endParaRPr lang="ru-RU" sz="5400" b="1" i="1" dirty="0">
              <a:solidFill>
                <a:srgbClr val="00CC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461" y="3663279"/>
            <a:ext cx="2431537" cy="31947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764901"/>
            <a:ext cx="3210130" cy="295331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7642" y="1268760"/>
            <a:ext cx="6408712" cy="2808312"/>
          </a:xfrm>
        </p:spPr>
        <p:txBody>
          <a:bodyPr>
            <a:normAutofit fontScale="92500"/>
          </a:bodyPr>
          <a:lstStyle/>
          <a:p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Прозвенел звонок веселый!</a:t>
            </a:r>
          </a:p>
          <a:p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-Все готовы? </a:t>
            </a:r>
          </a:p>
          <a:p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-Всё готово?</a:t>
            </a:r>
          </a:p>
          <a:p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-Мы сейчас не отдыхаем,</a:t>
            </a:r>
          </a:p>
          <a:p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Мы работать начинаем.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49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9392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-85744"/>
            <a:ext cx="6948264" cy="1470025"/>
          </a:xfrm>
          <a:noFill/>
        </p:spPr>
        <p:txBody>
          <a:bodyPr>
            <a:normAutofit/>
          </a:bodyPr>
          <a:lstStyle/>
          <a:p>
            <a:r>
              <a:rPr lang="ru-RU" sz="5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  <a:endParaRPr lang="ru-RU" sz="5400" b="1" i="1" dirty="0">
              <a:solidFill>
                <a:srgbClr val="00CC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268760"/>
            <a:ext cx="8208912" cy="3672408"/>
          </a:xfrm>
        </p:spPr>
        <p:txBody>
          <a:bodyPr>
            <a:normAutofit/>
          </a:bodyPr>
          <a:lstStyle/>
          <a:p>
            <a:r>
              <a:rPr lang="ru-RU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дуб – [</a:t>
            </a:r>
            <a:r>
              <a:rPr lang="ru-RU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дуп</a:t>
            </a:r>
            <a:r>
              <a:rPr lang="ru-RU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] – 1 гласная, 1 слог.</a:t>
            </a:r>
          </a:p>
          <a:p>
            <a:r>
              <a:rPr lang="ru-RU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         </a:t>
            </a:r>
            <a:r>
              <a:rPr lang="ru-RU" b="1" dirty="0" smtClean="0">
                <a:solidFill>
                  <a:srgbClr val="002060"/>
                </a:solidFill>
              </a:rPr>
              <a:t>[</a:t>
            </a:r>
            <a:r>
              <a:rPr lang="ru-RU" b="1" dirty="0">
                <a:solidFill>
                  <a:srgbClr val="002060"/>
                </a:solidFill>
              </a:rPr>
              <a:t>д</a:t>
            </a:r>
            <a:r>
              <a:rPr lang="ru-RU" b="1" dirty="0" smtClean="0">
                <a:solidFill>
                  <a:srgbClr val="002060"/>
                </a:solidFill>
              </a:rPr>
              <a:t>] – </a:t>
            </a:r>
            <a:r>
              <a:rPr lang="ru-RU" b="1" dirty="0" err="1" smtClean="0">
                <a:solidFill>
                  <a:srgbClr val="002060"/>
                </a:solidFill>
              </a:rPr>
              <a:t>согл</a:t>
            </a:r>
            <a:r>
              <a:rPr lang="ru-RU" b="1" dirty="0" smtClean="0">
                <a:solidFill>
                  <a:srgbClr val="002060"/>
                </a:solidFill>
              </a:rPr>
              <a:t>., </a:t>
            </a:r>
            <a:r>
              <a:rPr lang="ru-RU" b="1" dirty="0" err="1" smtClean="0">
                <a:solidFill>
                  <a:srgbClr val="002060"/>
                </a:solidFill>
              </a:rPr>
              <a:t>зв</a:t>
            </a:r>
            <a:r>
              <a:rPr lang="ru-RU" b="1" dirty="0" smtClean="0">
                <a:solidFill>
                  <a:srgbClr val="002060"/>
                </a:solidFill>
              </a:rPr>
              <a:t>. пар.,</a:t>
            </a:r>
            <a:r>
              <a:rPr lang="ru-RU" b="1" dirty="0" err="1" smtClean="0">
                <a:solidFill>
                  <a:srgbClr val="002060"/>
                </a:solidFill>
              </a:rPr>
              <a:t>тв</a:t>
            </a:r>
            <a:r>
              <a:rPr lang="ru-RU" b="1" dirty="0" smtClean="0">
                <a:solidFill>
                  <a:srgbClr val="002060"/>
                </a:solidFill>
              </a:rPr>
              <a:t>. пар.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      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          у        [у ] – гл., уд.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       б  –   [п] – </a:t>
            </a:r>
            <a:r>
              <a:rPr lang="ru-RU" b="1" dirty="0" err="1" smtClean="0">
                <a:solidFill>
                  <a:srgbClr val="002060"/>
                </a:solidFill>
              </a:rPr>
              <a:t>согл</a:t>
            </a:r>
            <a:r>
              <a:rPr lang="ru-RU" b="1" dirty="0" smtClean="0">
                <a:solidFill>
                  <a:srgbClr val="002060"/>
                </a:solidFill>
              </a:rPr>
              <a:t>., </a:t>
            </a:r>
            <a:r>
              <a:rPr lang="ru-RU" b="1" dirty="0" err="1" smtClean="0">
                <a:solidFill>
                  <a:srgbClr val="002060"/>
                </a:solidFill>
              </a:rPr>
              <a:t>зв</a:t>
            </a:r>
            <a:r>
              <a:rPr lang="ru-RU" b="1" dirty="0" smtClean="0">
                <a:solidFill>
                  <a:srgbClr val="002060"/>
                </a:solidFill>
              </a:rPr>
              <a:t>. пар., </a:t>
            </a:r>
            <a:r>
              <a:rPr lang="ru-RU" b="1" dirty="0" err="1" smtClean="0">
                <a:solidFill>
                  <a:srgbClr val="002060"/>
                </a:solidFill>
              </a:rPr>
              <a:t>тв</a:t>
            </a:r>
            <a:r>
              <a:rPr lang="ru-RU" b="1" dirty="0" smtClean="0">
                <a:solidFill>
                  <a:srgbClr val="002060"/>
                </a:solidFill>
              </a:rPr>
              <a:t>.  пар.</a:t>
            </a:r>
          </a:p>
          <a:p>
            <a:pPr algn="l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3 б.   3 </a:t>
            </a:r>
            <a:r>
              <a:rPr lang="ru-RU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763688" y="2204864"/>
            <a:ext cx="792088" cy="504056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031851" y="2697500"/>
            <a:ext cx="792088" cy="670384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547664" y="4221088"/>
            <a:ext cx="172819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ая выноска 22"/>
          <p:cNvSpPr/>
          <p:nvPr/>
        </p:nvSpPr>
        <p:spPr>
          <a:xfrm>
            <a:off x="5818387" y="4221088"/>
            <a:ext cx="3218109" cy="2041888"/>
          </a:xfrm>
          <a:prstGeom prst="wedgeRectCallout">
            <a:avLst/>
          </a:prstGeom>
          <a:solidFill>
            <a:srgbClr val="CDFF1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1547664" y="4661439"/>
            <a:ext cx="1505253" cy="1348611"/>
          </a:xfrm>
          <a:prstGeom prst="star5">
            <a:avLst/>
          </a:prstGeom>
          <a:solidFill>
            <a:srgbClr val="CC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18387" y="4118647"/>
            <a:ext cx="334786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Вывод: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первые в слове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после гласных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после ъ или ь знаков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31851" y="4827914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0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ю</a:t>
            </a:r>
          </a:p>
          <a:p>
            <a:endParaRPr lang="ru-RU" sz="2000" b="1" cap="all" dirty="0" smtClean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й̉</a:t>
            </a:r>
            <a:r>
              <a:rPr lang="ru-RU" sz="20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’ у</a:t>
            </a:r>
          </a:p>
        </p:txBody>
      </p:sp>
      <p:sp>
        <p:nvSpPr>
          <p:cNvPr id="27" name="5-конечная звезда 26"/>
          <p:cNvSpPr/>
          <p:nvPr/>
        </p:nvSpPr>
        <p:spPr>
          <a:xfrm>
            <a:off x="2523229" y="5397315"/>
            <a:ext cx="1505253" cy="1348611"/>
          </a:xfrm>
          <a:prstGeom prst="star5">
            <a:avLst/>
          </a:prstGeom>
          <a:solidFill>
            <a:srgbClr val="CCFFCC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3419872" y="4661439"/>
            <a:ext cx="1505253" cy="1348611"/>
          </a:xfrm>
          <a:prstGeom prst="star5">
            <a:avLst/>
          </a:prstGeom>
          <a:solidFill>
            <a:srgbClr val="CCFFCC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4285721" y="5355035"/>
            <a:ext cx="1505253" cy="1348611"/>
          </a:xfrm>
          <a:prstGeom prst="star5">
            <a:avLst/>
          </a:prstGeom>
          <a:solidFill>
            <a:srgbClr val="CCFFCC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698864" y="5547670"/>
            <a:ext cx="79209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dirty="0" smtClean="0">
                <a:ln w="0"/>
                <a:solidFill>
                  <a:schemeClr val="accent5"/>
                </a:solidFill>
                <a:effectLst>
                  <a:reflection blurRad="12700" stA="50000" endPos="50000" dist="5000" dir="5400000" sy="-100000" rotWithShape="0"/>
                </a:effectLst>
              </a:rPr>
              <a:t>   </a:t>
            </a:r>
            <a:r>
              <a:rPr lang="ru-RU" sz="20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ё</a:t>
            </a:r>
          </a:p>
          <a:p>
            <a:endParaRPr lang="ru-RU" sz="2000" b="1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000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й’ </a:t>
            </a:r>
            <a:r>
              <a:rPr lang="ru-RU" sz="20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о</a:t>
            </a:r>
            <a:endParaRPr lang="ru-RU" sz="2000" b="1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75419" y="4827914"/>
            <a:ext cx="84059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  я</a:t>
            </a:r>
          </a:p>
          <a:p>
            <a:endParaRPr lang="ru-RU" sz="2000" b="1" cap="all" dirty="0" smtClean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0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й̉’ а</a:t>
            </a:r>
            <a:endParaRPr lang="ru-RU" sz="2000" b="1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32861" y="5563790"/>
            <a:ext cx="792089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</a:rPr>
              <a:t>   е</a:t>
            </a:r>
          </a:p>
          <a:p>
            <a:endParaRPr lang="ru-RU" sz="2000" b="1" cap="all" dirty="0" smtClean="0">
              <a:ln w="0"/>
              <a:solidFill>
                <a:srgbClr val="FF0066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0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</a:rPr>
              <a:t>й̉’  э</a:t>
            </a:r>
            <a:endParaRPr lang="ru-RU" sz="2000" b="1" cap="all" dirty="0">
              <a:ln w="0"/>
              <a:solidFill>
                <a:srgbClr val="FF0066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2159732" y="5157192"/>
            <a:ext cx="140558" cy="27560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4028482" y="5200941"/>
            <a:ext cx="102624" cy="23185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299005" y="5140506"/>
            <a:ext cx="112755" cy="2922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019325" y="5845657"/>
            <a:ext cx="92591" cy="268774"/>
          </a:xfrm>
          <a:prstGeom prst="line">
            <a:avLst/>
          </a:prstGeom>
          <a:ln w="381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131106" y="5200941"/>
            <a:ext cx="154615" cy="23185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57555" y="5919192"/>
            <a:ext cx="138093" cy="195239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3116997" y="5876382"/>
            <a:ext cx="140558" cy="238049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4865071" y="5843577"/>
            <a:ext cx="140558" cy="270854"/>
          </a:xfrm>
          <a:prstGeom prst="line">
            <a:avLst/>
          </a:prstGeom>
          <a:ln w="381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72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868315" y="578745"/>
            <a:ext cx="2944344" cy="576063"/>
          </a:xfrm>
          <a:noFill/>
        </p:spPr>
        <p:txBody>
          <a:bodyPr>
            <a:normAutofit fontScale="90000"/>
          </a:bodyPr>
          <a:lstStyle/>
          <a:p>
            <a:r>
              <a:rPr lang="ru-RU" sz="5400" i="1" dirty="0" smtClean="0">
                <a:ln w="18415" cmpd="sng">
                  <a:solidFill>
                    <a:srgbClr val="00CC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раз…ярен</a:t>
            </a:r>
            <a:endParaRPr lang="ru-RU" sz="5400" b="1" i="1" dirty="0">
              <a:solidFill>
                <a:srgbClr val="00CC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78376" y="1238759"/>
            <a:ext cx="3056349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i="1" dirty="0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об…</a:t>
            </a:r>
            <a:r>
              <a:rPr lang="ru-RU" sz="5400" i="1" dirty="0" err="1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егорил</a:t>
            </a:r>
            <a:endParaRPr lang="ru-RU" sz="5400" b="1" i="1" dirty="0">
              <a:ln w="18415" cmpd="sng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87651" y="548680"/>
            <a:ext cx="3056349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i="1" dirty="0" smtClean="0">
                <a:ln w="18415" cmpd="sng">
                  <a:solidFill>
                    <a:schemeClr val="accent5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с…есть</a:t>
            </a:r>
            <a:endParaRPr lang="ru-RU" sz="5400" b="1" i="1" dirty="0">
              <a:ln w="18415" cmpd="sng">
                <a:solidFill>
                  <a:schemeClr val="accent5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618352" y="1756302"/>
            <a:ext cx="3056349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i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с…ежась</a:t>
            </a:r>
            <a:endParaRPr lang="ru-RU" sz="5400" b="1" i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43607" y="1238759"/>
            <a:ext cx="3056349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i="1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с…</a:t>
            </a:r>
            <a:r>
              <a:rPr lang="ru-RU" sz="5400" i="1" dirty="0" err="1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еденья</a:t>
            </a:r>
            <a:endParaRPr lang="ru-RU" sz="5400" b="1" i="1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4427984" y="2996952"/>
            <a:ext cx="4572001" cy="3190664"/>
          </a:xfrm>
          <a:prstGeom prst="horizontalScroll">
            <a:avLst/>
          </a:prstGeom>
          <a:solidFill>
            <a:srgbClr val="CBEB0B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69912" y="1756302"/>
            <a:ext cx="3056349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i="1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с…</a:t>
            </a:r>
            <a:r>
              <a:rPr lang="ru-RU" sz="5400" i="1" dirty="0" err="1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едобен</a:t>
            </a:r>
            <a:endParaRPr lang="ru-RU" sz="5400" b="1" i="1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2780928"/>
            <a:ext cx="4067942" cy="3073896"/>
          </a:xfrm>
        </p:spPr>
        <p:txBody>
          <a:bodyPr>
            <a:normAutofit fontScale="850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300" b="1" u="sng" cap="all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Памятка</a:t>
            </a:r>
          </a:p>
          <a:p>
            <a:r>
              <a:rPr lang="ru-RU" b="1" cap="all" dirty="0" smtClean="0">
                <a:ln w="0">
                  <a:solidFill>
                    <a:srgbClr val="0000FF"/>
                  </a:solidFill>
                </a:ln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</a:rPr>
              <a:t>Ъ пишется: </a:t>
            </a:r>
          </a:p>
          <a:p>
            <a:r>
              <a:rPr lang="ru-RU" b="1" cap="all" dirty="0" smtClean="0">
                <a:ln w="0">
                  <a:solidFill>
                    <a:srgbClr val="C00000"/>
                  </a:solidFill>
                </a:ln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1.после приставки, оканчивающуюся на согласную                              2. корень начинается с гласных я, е, ё, ю</a:t>
            </a:r>
          </a:p>
          <a:p>
            <a:endParaRPr lang="ru-RU" b="1" cap="all" dirty="0" smtClean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37" y="2476382"/>
            <a:ext cx="3186139" cy="404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1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-171400"/>
            <a:ext cx="6516215" cy="1470025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Самоопределение к </a:t>
            </a:r>
            <a:r>
              <a:rPr lang="ru-RU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</a:t>
            </a:r>
            <a:endParaRPr lang="ru-RU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340768"/>
            <a:ext cx="3632449" cy="16561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Запишите звуковые схемы слов: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Стулья, съезд, копьё,  семь, крылья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347869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83719" y="1268760"/>
            <a:ext cx="36724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Запишите слова, обозначая звуки буквами:</a:t>
            </a:r>
          </a:p>
          <a:p>
            <a:pPr lvl="0" algn="ctr">
              <a:spcBef>
                <a:spcPct val="20000"/>
              </a:spcBef>
            </a:pP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сту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л‘й‘а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сй‘э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зд</a:t>
            </a: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п‘й‘о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0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м‘й‘а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кры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л‘й‘а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вй‘э</a:t>
            </a:r>
            <a:r>
              <a:rPr lang="en-US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зд</a:t>
            </a:r>
            <a:endParaRPr lang="ru-RU" sz="20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</a:pPr>
            <a:endParaRPr lang="ru-RU" sz="20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047809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Вставьте там, где надо ъ:</a:t>
            </a:r>
          </a:p>
          <a:p>
            <a:pPr algn="ctr"/>
            <a:endParaRPr lang="ru-RU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при(ъ)ехал       от(ъ)ехал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вы(ъ)явил     об(ъ)явил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по(ъ)ел               с(ъ)ел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26260" y="307942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Выпишите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лишнее слово в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каждой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группе: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Играть, петь, прибежит, ружье, ушел, перебрался.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Маленький, здоровье, скользкий, узенький, больной.</a:t>
            </a: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Копье, семья, безделье, раздолье, вьюга, разъяренный.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483" y="4725144"/>
            <a:ext cx="313184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-99392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Самоопределение к деятельности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7361" y="1283721"/>
            <a:ext cx="7917076" cy="23153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Стулья,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копье,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семья, 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крылья,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здоровье, 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съезд,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отъехал, 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объявил</a:t>
            </a:r>
            <a:r>
              <a:rPr lang="ru-RU" sz="36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разъяренный.</a:t>
            </a:r>
            <a:endParaRPr lang="ru-RU" sz="3600" dirty="0"/>
          </a:p>
          <a:p>
            <a:endParaRPr lang="ru-RU" b="1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068960"/>
            <a:ext cx="5052053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9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-99392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Самоопределение к деятельности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824739"/>
            <a:ext cx="3186397" cy="40332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1597443"/>
            <a:ext cx="31683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съезд </a:t>
            </a:r>
          </a:p>
          <a:p>
            <a:pPr algn="ctr"/>
            <a:r>
              <a:rPr lang="ru-RU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отъехал</a:t>
            </a:r>
          </a:p>
          <a:p>
            <a:pPr algn="ctr"/>
            <a:r>
              <a:rPr lang="ru-RU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объявил </a:t>
            </a:r>
          </a:p>
          <a:p>
            <a:pPr algn="ctr"/>
            <a:r>
              <a:rPr lang="ru-RU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съел </a:t>
            </a:r>
          </a:p>
          <a:p>
            <a:pPr algn="ctr"/>
            <a:r>
              <a:rPr lang="ru-RU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разъяренный</a:t>
            </a:r>
            <a:endParaRPr lang="ru-RU" sz="3000" dirty="0">
              <a:solidFill>
                <a:srgbClr val="FF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965" y="1667067"/>
            <a:ext cx="4032448" cy="23153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тулья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копье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крылья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</a:p>
        </p:txBody>
      </p:sp>
    </p:spTree>
    <p:extLst>
      <p:ext uri="{BB962C8B-B14F-4D97-AF65-F5344CB8AC3E}">
        <p14:creationId xmlns:p14="http://schemas.microsoft.com/office/powerpoint/2010/main" val="306460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-99392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Самоопределение к деятельности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2378745"/>
            <a:ext cx="43310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сезд</a:t>
            </a:r>
            <a:endParaRPr lang="ru-RU" sz="4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отехал</a:t>
            </a:r>
            <a:endParaRPr lang="ru-RU" sz="4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обявил</a:t>
            </a:r>
            <a:r>
              <a:rPr lang="ru-RU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</a:t>
            </a:r>
          </a:p>
          <a:p>
            <a:pPr algn="ctr"/>
            <a:r>
              <a:rPr lang="ru-RU" sz="40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разяренный</a:t>
            </a:r>
            <a:endParaRPr lang="ru-RU" sz="4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4485" y="2132856"/>
            <a:ext cx="3672408" cy="3447215"/>
          </a:xfrm>
        </p:spPr>
        <p:txBody>
          <a:bodyPr>
            <a:noAutofit/>
          </a:bodyPr>
          <a:lstStyle/>
          <a:p>
            <a:r>
              <a:rPr lang="ru-RU" sz="40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стуля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копе</a:t>
            </a:r>
          </a:p>
          <a:p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семя</a:t>
            </a:r>
          </a:p>
          <a:p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крыля</a:t>
            </a:r>
            <a:endParaRPr lang="ru-RU" sz="4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здорове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130693" y="90872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Проведем опыт:</a:t>
            </a:r>
            <a:endParaRPr lang="ru-RU" sz="5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8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997</Words>
  <Application>Microsoft Office PowerPoint</Application>
  <PresentationFormat>Экран (4:3)</PresentationFormat>
  <Paragraphs>269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Русский язык  УМК Школа России  Проблемный урок  с использованием ИКТ и ЭОР 4 класс </vt:lpstr>
      <vt:lpstr>Этапы урока:</vt:lpstr>
      <vt:lpstr>Организационный момент</vt:lpstr>
      <vt:lpstr>Актуализация знаний</vt:lpstr>
      <vt:lpstr>раз…ярен</vt:lpstr>
      <vt:lpstr>Самоопределение к деятельности</vt:lpstr>
      <vt:lpstr>Самоопределение к деятельности</vt:lpstr>
      <vt:lpstr>Самоопределение к деятельности</vt:lpstr>
      <vt:lpstr>Самоопределение к деятельности</vt:lpstr>
      <vt:lpstr>Выход на тему:</vt:lpstr>
      <vt:lpstr>Алгоритм написания разделительного твердого знака </vt:lpstr>
      <vt:lpstr>Алгоритм написания слов с разделительным ь знаком</vt:lpstr>
      <vt:lpstr>Дыхательная зарядка</vt:lpstr>
      <vt:lpstr>Презентация PowerPoint</vt:lpstr>
      <vt:lpstr>Разбор слов по составу</vt:lpstr>
      <vt:lpstr>Первичное закрепление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МОУВСОШ-2</dc:creator>
  <cp:lastModifiedBy>Наталья</cp:lastModifiedBy>
  <cp:revision>104</cp:revision>
  <cp:lastPrinted>2015-04-07T11:24:45Z</cp:lastPrinted>
  <dcterms:created xsi:type="dcterms:W3CDTF">2015-02-19T09:05:05Z</dcterms:created>
  <dcterms:modified xsi:type="dcterms:W3CDTF">2020-08-13T07:23:52Z</dcterms:modified>
</cp:coreProperties>
</file>