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69" r:id="rId6"/>
    <p:sldId id="257" r:id="rId7"/>
    <p:sldId id="258" r:id="rId8"/>
    <p:sldId id="267" r:id="rId9"/>
    <p:sldId id="271" r:id="rId10"/>
    <p:sldId id="259" r:id="rId11"/>
    <p:sldId id="270" r:id="rId12"/>
    <p:sldId id="268" r:id="rId13"/>
    <p:sldId id="260" r:id="rId14"/>
    <p:sldId id="266" r:id="rId15"/>
    <p:sldId id="261" r:id="rId16"/>
    <p:sldId id="262" r:id="rId17"/>
    <p:sldId id="263" r:id="rId18"/>
    <p:sldId id="264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9933FF"/>
    <a:srgbClr val="005024"/>
    <a:srgbClr val="00FF00"/>
    <a:srgbClr val="005C2A"/>
    <a:srgbClr val="002A13"/>
    <a:srgbClr val="33CCFF"/>
    <a:srgbClr val="00F8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A35DBB-F0DC-42E3-8753-B1B7D9DD5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B2FB3-A597-4C11-AE73-686725879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FF72E-F664-4787-BDD6-26168FFB3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40D94-B618-4DDC-936E-3C761F19E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0FAF4-2DC5-4584-961A-CA569F6ED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18668-E992-4A1F-A54D-B5B68BBC2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0D376-E3CD-4CD9-8B42-1F3AB6578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E0724-B6F2-4AD2-B78C-4058D7B05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B9907-C079-47F0-B5BC-C00A1DB9A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529C1-E05B-4EA4-ABB8-5051857F9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E8B20-5079-427B-B278-9D7727DE3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2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44089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090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0F4ECB-86CD-45D8-997E-5DE4DB336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1A82C-3C02-427D-8A13-0491C7261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1C0E7-CBAF-4B43-B302-66BF090A8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2206F-B52E-4E18-AB2F-50230E236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164E0-54BE-4371-9A04-7C797BAC7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61C48-5616-42C1-A2BB-FACBA18CE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8FE37-D6FE-437A-90FF-043A2611F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BBF02-B992-44CC-AF45-9A1928146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3BB0A-029C-404D-AF9E-8767E2923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62612-BC64-4D20-8D79-F0FE45526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FAC9F-0AD5-4DC9-9A4F-737152B33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63F46A-EC29-4481-AA95-27FFD0E6E54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7F01D-EF76-4743-8B21-9C63C555EB9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07776-4437-4B44-AB67-54A61198616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DD432-F22C-4268-B659-A8145850F6D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11B31-0596-4402-A2DB-25B3642FC75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CDC02-B63A-4B7D-8D40-B143FCE3CE5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77254-1BF3-4F36-8BB6-4340C7A2EE2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44906-8FD5-48F6-BEB7-EC804FF5EC6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19FE6-B7FB-4A37-8997-3175C727A65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BA27A-B900-4728-8C7A-FC5B0D2C792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EDF3F-F54D-4BEA-8D94-3BDC0717447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9A34B48B-9B91-4D77-B285-8C6293A4A45A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DDBA6469-7743-4259-B42C-ABA3D0B5D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99E7D57-1DB2-48C0-A1E8-F3C3FAE42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39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639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640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0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0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640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641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1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1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1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1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1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1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2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642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2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642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642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2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3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3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3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3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3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3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1643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3011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3012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5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301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301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43020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3021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3022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3023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3024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3025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2093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4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5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6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7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8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9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00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07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43054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55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56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57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58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59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60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61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62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3063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64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2051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052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3067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68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69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41380B98-836B-44EB-A51F-5B3DB9455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0F99FB5-67FE-4430-A4E2-7B8D1B9AA68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7373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373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jpeg"/><Relationship Id="rId5" Type="http://schemas.openxmlformats.org/officeDocument/2006/relationships/image" Target="../media/image42.gif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image" Target="../media/image25.gif"/><Relationship Id="rId7" Type="http://schemas.openxmlformats.org/officeDocument/2006/relationships/image" Target="../media/image29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857364"/>
            <a:ext cx="6400800" cy="2273300"/>
          </a:xfrm>
        </p:spPr>
        <p:txBody>
          <a:bodyPr/>
          <a:lstStyle/>
          <a:p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Звуки [б], [</a:t>
            </a:r>
            <a:r>
              <a:rPr lang="ru-RU" sz="6000" b="1" dirty="0" err="1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б</a:t>
            </a:r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`]. Буквы </a:t>
            </a:r>
            <a:r>
              <a:rPr lang="ru-RU" sz="6000" b="1" dirty="0" err="1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Б,б</a:t>
            </a:r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500570"/>
            <a:ext cx="6032500" cy="592146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Обучение чтению 1 класс </a:t>
            </a:r>
          </a:p>
        </p:txBody>
      </p:sp>
      <p:pic>
        <p:nvPicPr>
          <p:cNvPr id="4" name="Рисунок 3" descr="4095095e91b5d038ceefd289208c5263[1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04000" y="0"/>
            <a:ext cx="2540000" cy="1905000"/>
          </a:xfrm>
          <a:prstGeom prst="rect">
            <a:avLst/>
          </a:prstGeom>
        </p:spPr>
      </p:pic>
      <p:pic>
        <p:nvPicPr>
          <p:cNvPr id="5" name="Рисунок 4" descr="26d83b820d5d8cae55272598571d49ad[1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953000"/>
            <a:ext cx="2540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16000">
              <a:srgbClr val="00F8F2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9933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бабочк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071546"/>
            <a:ext cx="7429552" cy="52864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6870700" cy="82393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Прочитайте слоги: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1428736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002060"/>
                </a:solidFill>
                <a:latin typeface="Georgia" pitchFamily="18" charset="0"/>
              </a:rPr>
              <a:t>ба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28794" y="2143116"/>
            <a:ext cx="15001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>
                <a:solidFill>
                  <a:srgbClr val="002060"/>
                </a:solidFill>
                <a:latin typeface="Georgia" pitchFamily="18" charset="0"/>
              </a:rPr>
              <a:t>бо</a:t>
            </a:r>
            <a:endParaRPr lang="ru-RU" sz="6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3714752"/>
            <a:ext cx="15716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>
                <a:solidFill>
                  <a:srgbClr val="005C2A"/>
                </a:solidFill>
                <a:latin typeface="Georgia" pitchFamily="18" charset="0"/>
              </a:rPr>
              <a:t>би</a:t>
            </a:r>
            <a:endParaRPr lang="ru-RU" sz="6000" b="1" dirty="0">
              <a:solidFill>
                <a:srgbClr val="005C2A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40" y="2928934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>
                <a:solidFill>
                  <a:srgbClr val="005024"/>
                </a:solidFill>
                <a:latin typeface="Georgia" pitchFamily="18" charset="0"/>
              </a:rPr>
              <a:t>бе</a:t>
            </a:r>
            <a:endParaRPr lang="ru-RU" sz="6000" b="1" dirty="0">
              <a:solidFill>
                <a:srgbClr val="005024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4500570"/>
            <a:ext cx="1428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Georgia" pitchFamily="18" charset="0"/>
              </a:rPr>
              <a:t>бы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15140" y="5214950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>
                <a:solidFill>
                  <a:srgbClr val="002060"/>
                </a:solidFill>
                <a:latin typeface="Georgia" pitchFamily="18" charset="0"/>
              </a:rPr>
              <a:t>бу</a:t>
            </a:r>
            <a:endParaRPr lang="ru-RU" sz="60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бабочк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00108"/>
            <a:ext cx="8215370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6870700" cy="82393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Прочитайте слоги: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85786" y="2928934"/>
          <a:ext cx="7429552" cy="2167002"/>
        </p:xfrm>
        <a:graphic>
          <a:graphicData uri="http://schemas.openxmlformats.org/drawingml/2006/table">
            <a:tbl>
              <a:tblPr/>
              <a:tblGrid>
                <a:gridCol w="645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8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7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58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28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91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15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 err="1">
                          <a:ln>
                            <a:noFill/>
                          </a:ln>
                          <a:solidFill>
                            <a:srgbClr val="002A1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A13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ln>
                            <a:noFill/>
                          </a:ln>
                          <a:solidFill>
                            <a:srgbClr val="002A1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A13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ln>
                            <a:noFill/>
                          </a:ln>
                          <a:solidFill>
                            <a:srgbClr val="002A1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A13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 err="1">
                          <a:ln>
                            <a:noFill/>
                          </a:ln>
                          <a:solidFill>
                            <a:srgbClr val="002A1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пы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A13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 err="1">
                          <a:ln>
                            <a:noFill/>
                          </a:ln>
                          <a:solidFill>
                            <a:srgbClr val="002A1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пу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A13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 err="1">
                          <a:ln>
                            <a:noFill/>
                          </a:ln>
                          <a:solidFill>
                            <a:srgbClr val="002A1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A13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ln>
                            <a:noFill/>
                          </a:ln>
                          <a:solidFill>
                            <a:srgbClr val="002A1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A13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15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400">
                        <a:ln>
                          <a:noFill/>
                        </a:ln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</a:t>
                      </a:r>
                      <a:endParaRPr lang="ru-RU" sz="1400">
                        <a:ln>
                          <a:noFill/>
                        </a:ln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</a:t>
                      </a:r>
                      <a:endParaRPr lang="ru-RU" sz="14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924" marR="57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2857488" y="1214422"/>
            <a:ext cx="2319339" cy="12620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44999"/>
              </a:avLst>
            </a:prstTxWarp>
          </a:bodyPr>
          <a:lstStyle/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500">
                      <a:srgbClr val="EE3F17"/>
                    </a:gs>
                    <a:gs pos="24000">
                      <a:srgbClr val="FFFF00"/>
                    </a:gs>
                    <a:gs pos="32499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1">
                      <a:srgbClr val="1A8D48"/>
                    </a:gs>
                    <a:gs pos="76000">
                      <a:srgbClr val="FFFF00"/>
                    </a:gs>
                    <a:gs pos="86500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189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Б  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chemeClr val="tx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E:\Картинки\Images\Животные\Зебр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0" y="0"/>
            <a:ext cx="2286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6870700" cy="752492"/>
          </a:xfrm>
        </p:spPr>
        <p:txBody>
          <a:bodyPr/>
          <a:lstStyle/>
          <a:p>
            <a:r>
              <a:rPr lang="ru-RU" b="1" dirty="0">
                <a:solidFill>
                  <a:srgbClr val="005C2A"/>
                </a:solidFill>
              </a:rPr>
              <a:t>Прочитайте слова: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388" y="4214818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кобра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7952" y="2928934"/>
            <a:ext cx="2286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зебры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844" y="357166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зебра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28860" y="4429132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белка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4810" y="3714752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барсук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71868" y="1214422"/>
            <a:ext cx="2143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зубры</a:t>
            </a:r>
          </a:p>
        </p:txBody>
      </p:sp>
      <p:pic>
        <p:nvPicPr>
          <p:cNvPr id="9" name="Рисунок 8"/>
          <p:cNvPicPr/>
          <p:nvPr/>
        </p:nvPicPr>
        <p:blipFill>
          <a:blip r:embed="rId3" cstate="email">
            <a:clrChange>
              <a:clrFrom>
                <a:srgbClr val="FAFDEC"/>
              </a:clrFrom>
              <a:clrTo>
                <a:srgbClr val="FAFD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5138736"/>
            <a:ext cx="2571768" cy="17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4" cstate="email">
            <a:clrChange>
              <a:clrFrom>
                <a:srgbClr val="FCF5EF"/>
              </a:clrFrom>
              <a:clrTo>
                <a:srgbClr val="FCF5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71480"/>
            <a:ext cx="335758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Rept31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86644" y="4786322"/>
            <a:ext cx="1047754" cy="1854525"/>
          </a:xfrm>
          <a:prstGeom prst="rect">
            <a:avLst/>
          </a:prstGeom>
        </p:spPr>
      </p:pic>
      <p:pic>
        <p:nvPicPr>
          <p:cNvPr id="2051" name="Picture 3" descr="C:\Documents and Settings\Администратор\Мои документы\животные\i[2]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14809" y="1857364"/>
            <a:ext cx="2190765" cy="1643074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Мои документы\животные\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14612" y="2714620"/>
            <a:ext cx="1675212" cy="1200152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Мои документы\животные\87[1]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4714884"/>
            <a:ext cx="1775951" cy="1835149"/>
          </a:xfrm>
          <a:prstGeom prst="rect">
            <a:avLst/>
          </a:prstGeom>
          <a:noFill/>
        </p:spPr>
      </p:pic>
      <p:pic>
        <p:nvPicPr>
          <p:cNvPr id="2054" name="Picture 6" descr="C:\Documents and Settings\Администратор\Мои документы\животные\i[5]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85720" y="3571876"/>
            <a:ext cx="1905000" cy="13970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85720" y="2786058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баран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10" grpId="0"/>
      <p:bldP spid="11" grpId="0"/>
      <p:bldP spid="12" grpId="0"/>
      <p:bldP spid="13" grpId="0"/>
      <p:bldP spid="14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chemeClr val="tx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Прочитай рассказ, 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рассмотри рисунки.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Какие картинки подходят к нему?</a:t>
            </a:r>
          </a:p>
        </p:txBody>
      </p:sp>
      <p:pic>
        <p:nvPicPr>
          <p:cNvPr id="3" name="Рисунок 2" descr="110328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1857364"/>
            <a:ext cx="3143272" cy="2470656"/>
          </a:xfrm>
          <a:prstGeom prst="rect">
            <a:avLst/>
          </a:prstGeom>
        </p:spPr>
      </p:pic>
      <p:pic>
        <p:nvPicPr>
          <p:cNvPr id="4" name="Рисунок 3" descr="9895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1714488"/>
            <a:ext cx="3487711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388521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072198" y="4500570"/>
            <a:ext cx="2400295" cy="2071702"/>
          </a:xfrm>
          <a:prstGeom prst="rect">
            <a:avLst/>
          </a:prstGeom>
        </p:spPr>
      </p:pic>
      <p:pic>
        <p:nvPicPr>
          <p:cNvPr id="6" name="Рисунок 5" descr="DSC0744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00430" y="4643446"/>
            <a:ext cx="2428892" cy="1821669"/>
          </a:xfrm>
          <a:prstGeom prst="rect">
            <a:avLst/>
          </a:prstGeom>
        </p:spPr>
      </p:pic>
      <p:pic>
        <p:nvPicPr>
          <p:cNvPr id="7" name="Рисунок 6" descr="Родина Моя !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57158" y="4429132"/>
            <a:ext cx="2928958" cy="2294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45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45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45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95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95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20000"/>
                <a:lumOff val="80000"/>
              </a:schemeClr>
            </a:gs>
            <a:gs pos="64999">
              <a:srgbClr val="F0EBD5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FE8E2"/>
              </a:clrFrom>
              <a:clrTo>
                <a:srgbClr val="EFE8E2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3860800" y="2914650"/>
            <a:ext cx="52832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6858048" cy="752492"/>
          </a:xfrm>
          <a:solidFill>
            <a:srgbClr val="33CCFF"/>
          </a:solidFill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Отгадайте загадку: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5000660" cy="3429024"/>
          </a:xfrm>
        </p:spPr>
        <p:txBody>
          <a:bodyPr/>
          <a:lstStyle/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Вот так звери!</a:t>
            </a: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Нор не роют,</a:t>
            </a: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Но зато плотины строят.</a:t>
            </a: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Все они одеты в шубы,</a:t>
            </a: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Инструмент не пилы – зубы!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3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7030A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428604"/>
            <a:ext cx="4556136" cy="752492"/>
          </a:xfrm>
        </p:spPr>
        <p:txBody>
          <a:bodyPr/>
          <a:lstStyle/>
          <a:p>
            <a:r>
              <a:rPr lang="ru-RU" sz="5400" dirty="0">
                <a:latin typeface="Georgia" pitchFamily="18" charset="0"/>
              </a:rPr>
              <a:t>Бобры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000108"/>
            <a:ext cx="7381900" cy="5214974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>
                <a:latin typeface="Georgia" pitchFamily="18" charset="0"/>
              </a:rPr>
              <a:t>    Бобры – на болоте. Они строители. У бобров зубы острые, как бритва. У бобров на болоте плотины из стволов осины.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4143372" y="3214686"/>
            <a:ext cx="4510100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 flipH="1">
            <a:off x="1285852" y="3714752"/>
            <a:ext cx="2214578" cy="923330"/>
          </a:xfrm>
          <a:prstGeom prst="flowChartOnlineStorage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Что неверно на рисунке?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6870700" cy="1785950"/>
          </a:xfrm>
          <a:prstGeom prst="flowChartPunchedTap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>
                <a:solidFill>
                  <a:srgbClr val="7030A0"/>
                </a:solidFill>
              </a:rPr>
              <a:t>С какой буквой познакомились?</a:t>
            </a:r>
            <a:br>
              <a:rPr lang="ru-RU" sz="3200" b="1" dirty="0">
                <a:solidFill>
                  <a:srgbClr val="7030A0"/>
                </a:solidFill>
              </a:rPr>
            </a:br>
            <a:r>
              <a:rPr lang="ru-RU" sz="3200" b="1" dirty="0">
                <a:solidFill>
                  <a:srgbClr val="7030A0"/>
                </a:solidFill>
              </a:rPr>
              <a:t>Какие звуки она обозначает?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7072330" y="2428868"/>
            <a:ext cx="1428760" cy="1357322"/>
          </a:xfrm>
          <a:prstGeom prst="rect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7072330" y="4429132"/>
            <a:ext cx="1428760" cy="1285884"/>
          </a:xfrm>
          <a:prstGeom prst="rect">
            <a:avLst/>
          </a:prstGeom>
          <a:solidFill>
            <a:srgbClr val="00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 dirty="0">
              <a:ln>
                <a:noFill/>
              </a:ln>
              <a:solidFill>
                <a:srgbClr val="005C2A"/>
              </a:solidFill>
              <a:effectLst/>
              <a:latin typeface="Garamond" pitchFamily="18" charset="0"/>
            </a:endParaRPr>
          </a:p>
        </p:txBody>
      </p:sp>
      <p:pic>
        <p:nvPicPr>
          <p:cNvPr id="7" name="Рисунок 6" descr="1m1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8148" y="2428868"/>
            <a:ext cx="785818" cy="654848"/>
          </a:xfrm>
          <a:prstGeom prst="rect">
            <a:avLst/>
          </a:prstGeom>
        </p:spPr>
      </p:pic>
      <p:pic>
        <p:nvPicPr>
          <p:cNvPr id="8" name="Рисунок 7" descr="1m1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29586" y="4357694"/>
            <a:ext cx="785818" cy="654848"/>
          </a:xfrm>
          <a:prstGeom prst="rect">
            <a:avLst/>
          </a:prstGeom>
        </p:spPr>
      </p:pic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500298" y="2357430"/>
            <a:ext cx="4143404" cy="35719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9600" b="1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Б </a:t>
            </a:r>
            <a:r>
              <a:rPr lang="ru-RU" sz="9600" b="1" kern="10" spc="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б</a:t>
            </a:r>
            <a:endParaRPr lang="ru-RU" sz="9600" b="1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20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3286148" cy="82393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это?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3EC"/>
              </a:clrFrom>
              <a:clrTo>
                <a:srgbClr val="F6F3EC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3571868" y="2071678"/>
            <a:ext cx="5108575" cy="4638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5357850" cy="321471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У отца был мальчик странный,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Необычный, деревянный.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На земле и под водой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Искал он ключик золотой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Images\Животные\Зебр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286000" cy="304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357166"/>
            <a:ext cx="6156320" cy="752492"/>
          </a:xfrm>
          <a:prstGeom prst="snip2DiagRect">
            <a:avLst>
              <a:gd name="adj1" fmla="val 0"/>
              <a:gd name="adj2" fmla="val 37380"/>
            </a:avLst>
          </a:prstGeom>
          <a:solidFill>
            <a:schemeClr val="accent1">
              <a:lumMod val="75000"/>
            </a:schemeClr>
          </a:solidFill>
          <a:ln w="28575">
            <a:solidFill>
              <a:schemeClr val="tx2">
                <a:lumMod val="75000"/>
              </a:schemeClr>
            </a:solidFill>
            <a:prstDash val="solid"/>
          </a:ln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Отгадайте мои  загадки: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3929066"/>
            <a:ext cx="4000528" cy="2193786"/>
          </a:xfrm>
          <a:prstGeom prst="flowChartPunchedTape">
            <a:avLst/>
          </a:prstGeom>
          <a:solidFill>
            <a:srgbClr val="92D050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Полосатые лошадки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Словно школьные тетрадки.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Разлинованы лошадки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От копыт до головы.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1000108"/>
            <a:ext cx="4071966" cy="2193786"/>
          </a:xfrm>
          <a:prstGeom prst="flowChartPunchedTape">
            <a:avLst/>
          </a:prstGeom>
          <a:solidFill>
            <a:srgbClr val="FFC000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5024"/>
                </a:solidFill>
              </a:rPr>
              <a:t>Кто по ёлкам ловко скачет</a:t>
            </a:r>
          </a:p>
          <a:p>
            <a:r>
              <a:rPr lang="ru-RU" sz="2000" b="1" dirty="0">
                <a:solidFill>
                  <a:srgbClr val="005024"/>
                </a:solidFill>
              </a:rPr>
              <a:t>И взлетает на дубы?</a:t>
            </a:r>
          </a:p>
          <a:p>
            <a:r>
              <a:rPr lang="ru-RU" sz="2000" b="1" dirty="0">
                <a:solidFill>
                  <a:srgbClr val="005024"/>
                </a:solidFill>
              </a:rPr>
              <a:t>Кто в дупле орешки прячет,</a:t>
            </a:r>
          </a:p>
          <a:p>
            <a:r>
              <a:rPr lang="ru-RU" sz="2000" b="1" dirty="0">
                <a:solidFill>
                  <a:srgbClr val="005024"/>
                </a:solidFill>
              </a:rPr>
              <a:t>Сушит на зиму грибы?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 l="5521" t="7746" r="12883" b="34155"/>
          <a:stretch>
            <a:fillRect/>
          </a:stretch>
        </p:blipFill>
        <p:spPr bwMode="auto">
          <a:xfrm>
            <a:off x="785786" y="3000372"/>
            <a:ext cx="3000396" cy="62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Стрелка вверх 15"/>
          <p:cNvSpPr/>
          <p:nvPr/>
        </p:nvSpPr>
        <p:spPr bwMode="auto">
          <a:xfrm>
            <a:off x="1928794" y="3643314"/>
            <a:ext cx="571504" cy="428628"/>
          </a:xfrm>
          <a:prstGeom prst="upArrow">
            <a:avLst/>
          </a:prstGeom>
          <a:solidFill>
            <a:schemeClr val="tx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email"/>
          <a:srcRect l="5521" t="7746" r="12883" b="34155"/>
          <a:stretch>
            <a:fillRect/>
          </a:stretch>
        </p:blipFill>
        <p:spPr bwMode="auto">
          <a:xfrm>
            <a:off x="4714876" y="5286388"/>
            <a:ext cx="3000396" cy="62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Стрелка вверх 17"/>
          <p:cNvSpPr/>
          <p:nvPr/>
        </p:nvSpPr>
        <p:spPr bwMode="auto">
          <a:xfrm>
            <a:off x="4857752" y="6000768"/>
            <a:ext cx="571504" cy="428628"/>
          </a:xfrm>
          <a:prstGeom prst="upArrow">
            <a:avLst/>
          </a:prstGeom>
          <a:solidFill>
            <a:schemeClr val="tx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4" cstate="email">
            <a:clrChange>
              <a:clrFrom>
                <a:srgbClr val="FAFDEC"/>
              </a:clrFrom>
              <a:clrTo>
                <a:srgbClr val="FAFD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38" y="2500306"/>
            <a:ext cx="3500462" cy="286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5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2" grpId="0" animBg="1"/>
      <p:bldP spid="16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6870700" cy="82393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Твёрдый или мягкий?</a:t>
            </a:r>
          </a:p>
        </p:txBody>
      </p:sp>
      <p:pic>
        <p:nvPicPr>
          <p:cNvPr id="4" name="Рисунок 3" descr="1o2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1571612"/>
            <a:ext cx="1571636" cy="1673031"/>
          </a:xfrm>
          <a:prstGeom prst="rect">
            <a:avLst/>
          </a:prstGeom>
        </p:spPr>
      </p:pic>
      <p:pic>
        <p:nvPicPr>
          <p:cNvPr id="5" name="Рисунок 4" descr="1b61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1643050"/>
            <a:ext cx="1357322" cy="1357322"/>
          </a:xfrm>
          <a:prstGeom prst="rect">
            <a:avLst/>
          </a:prstGeom>
        </p:spPr>
      </p:pic>
      <p:pic>
        <p:nvPicPr>
          <p:cNvPr id="6" name="Рисунок 5" descr="Hippo08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15074" y="1428736"/>
            <a:ext cx="1571636" cy="2868859"/>
          </a:xfrm>
          <a:prstGeom prst="rect">
            <a:avLst/>
          </a:prstGeom>
        </p:spPr>
      </p:pic>
      <p:pic>
        <p:nvPicPr>
          <p:cNvPr id="7" name="Рисунок 6" descr="Monkey19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928926" y="3143248"/>
            <a:ext cx="2547120" cy="2014540"/>
          </a:xfrm>
          <a:prstGeom prst="rect">
            <a:avLst/>
          </a:prstGeom>
        </p:spPr>
      </p:pic>
      <p:pic>
        <p:nvPicPr>
          <p:cNvPr id="8" name="Рисунок 7" descr="9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71868" y="5429264"/>
            <a:ext cx="981075" cy="1038225"/>
          </a:xfrm>
          <a:prstGeom prst="rect">
            <a:avLst/>
          </a:prstGeom>
        </p:spPr>
      </p:pic>
      <p:pic>
        <p:nvPicPr>
          <p:cNvPr id="9" name="Рисунок 8" descr="J0095742.GIF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14348" y="3571876"/>
            <a:ext cx="1933245" cy="178595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214818"/>
            <a:ext cx="2857520" cy="222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 bwMode="auto">
          <a:xfrm>
            <a:off x="7500958" y="500042"/>
            <a:ext cx="785818" cy="714380"/>
          </a:xfrm>
          <a:prstGeom prst="rect">
            <a:avLst/>
          </a:prstGeom>
          <a:solidFill>
            <a:srgbClr val="00FF00"/>
          </a:solidFill>
          <a:ln w="38100" cap="flat" cmpd="sng" algn="ctr">
            <a:solidFill>
              <a:srgbClr val="005C2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14282" y="500042"/>
            <a:ext cx="785818" cy="714380"/>
          </a:xfrm>
          <a:prstGeom prst="rect">
            <a:avLst/>
          </a:prstGeom>
          <a:solidFill>
            <a:srgbClr val="00B0F0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000232" y="2214554"/>
            <a:ext cx="785818" cy="71438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4572000" y="2285992"/>
            <a:ext cx="785818" cy="71438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8143900" y="5143512"/>
            <a:ext cx="785818" cy="71438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429124" y="5786454"/>
            <a:ext cx="785818" cy="71438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285720" y="4357694"/>
            <a:ext cx="785818" cy="714380"/>
          </a:xfrm>
          <a:prstGeom prst="rect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7786710" y="2857496"/>
            <a:ext cx="785818" cy="714380"/>
          </a:xfrm>
          <a:prstGeom prst="rect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4786314" y="4286256"/>
            <a:ext cx="785818" cy="714380"/>
          </a:xfrm>
          <a:prstGeom prst="rect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2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6870700" cy="60961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здесь лишний?</a:t>
            </a:r>
          </a:p>
        </p:txBody>
      </p:sp>
      <p:pic>
        <p:nvPicPr>
          <p:cNvPr id="5" name="Рисунок 4" descr="i[1]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71868" y="1214422"/>
            <a:ext cx="1857388" cy="2057414"/>
          </a:xfrm>
          <a:prstGeom prst="rect">
            <a:avLst/>
          </a:prstGeom>
        </p:spPr>
      </p:pic>
      <p:pic>
        <p:nvPicPr>
          <p:cNvPr id="6" name="Рисунок 5" descr="41[1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1071546"/>
            <a:ext cx="3234928" cy="2286016"/>
          </a:xfrm>
          <a:prstGeom prst="rect">
            <a:avLst/>
          </a:prstGeom>
        </p:spPr>
      </p:pic>
      <p:pic>
        <p:nvPicPr>
          <p:cNvPr id="7" name="Рисунок 6" descr="563[1]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0694" y="1285860"/>
            <a:ext cx="3000396" cy="2000264"/>
          </a:xfrm>
          <a:prstGeom prst="rect">
            <a:avLst/>
          </a:prstGeom>
        </p:spPr>
      </p:pic>
      <p:pic>
        <p:nvPicPr>
          <p:cNvPr id="9" name="Рисунок 8" descr="004_6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58" y="3500438"/>
            <a:ext cx="3000396" cy="2250297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6" cstate="email">
            <a:clrChange>
              <a:clrFrom>
                <a:srgbClr val="FCF5EF"/>
              </a:clrFrom>
              <a:clrTo>
                <a:srgbClr val="FCF5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22" y="3357562"/>
            <a:ext cx="578647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4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4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4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4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6870700" cy="609616"/>
          </a:xfrm>
        </p:spPr>
        <p:txBody>
          <a:bodyPr/>
          <a:lstStyle/>
          <a:p>
            <a:r>
              <a:rPr lang="ru-RU" dirty="0"/>
              <a:t>Физкультминутка</a:t>
            </a:r>
          </a:p>
        </p:txBody>
      </p:sp>
      <p:pic>
        <p:nvPicPr>
          <p:cNvPr id="4" name="Рисунок 3" descr="m14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643050"/>
            <a:ext cx="2008301" cy="928694"/>
          </a:xfrm>
          <a:prstGeom prst="rect">
            <a:avLst/>
          </a:prstGeom>
        </p:spPr>
      </p:pic>
      <p:pic>
        <p:nvPicPr>
          <p:cNvPr id="5" name="Рисунок 4" descr="Rept20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72264" y="1928802"/>
            <a:ext cx="1190625" cy="1095375"/>
          </a:xfrm>
          <a:prstGeom prst="rect">
            <a:avLst/>
          </a:prstGeom>
        </p:spPr>
      </p:pic>
      <p:pic>
        <p:nvPicPr>
          <p:cNvPr id="6" name="Рисунок 5" descr="Rept20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00826" y="785794"/>
            <a:ext cx="1190625" cy="1095375"/>
          </a:xfrm>
          <a:prstGeom prst="rect">
            <a:avLst/>
          </a:prstGeom>
        </p:spPr>
      </p:pic>
      <p:pic>
        <p:nvPicPr>
          <p:cNvPr id="7" name="Рисунок 6" descr="camel7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0760" y="3357562"/>
            <a:ext cx="2662246" cy="2522128"/>
          </a:xfrm>
          <a:prstGeom prst="rect">
            <a:avLst/>
          </a:prstGeom>
        </p:spPr>
      </p:pic>
      <p:pic>
        <p:nvPicPr>
          <p:cNvPr id="8" name="Рисунок 7" descr="j20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57224" y="2928934"/>
            <a:ext cx="1857388" cy="2286016"/>
          </a:xfrm>
          <a:prstGeom prst="rect">
            <a:avLst/>
          </a:prstGeom>
        </p:spPr>
      </p:pic>
      <p:pic>
        <p:nvPicPr>
          <p:cNvPr id="9" name="Рисунок 8" descr="Rept07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14810" y="5314680"/>
            <a:ext cx="1247777" cy="1124235"/>
          </a:xfrm>
          <a:prstGeom prst="rect">
            <a:avLst/>
          </a:prstGeom>
        </p:spPr>
      </p:pic>
      <p:pic>
        <p:nvPicPr>
          <p:cNvPr id="10" name="Рисунок 9" descr="Ins09.gif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000364" y="3786190"/>
            <a:ext cx="2937362" cy="1071570"/>
          </a:xfrm>
          <a:prstGeom prst="rect">
            <a:avLst/>
          </a:prstGeom>
        </p:spPr>
      </p:pic>
      <p:pic>
        <p:nvPicPr>
          <p:cNvPr id="11" name="Рисунок 10" descr="e54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214546" y="0"/>
            <a:ext cx="4366784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16000">
              <a:srgbClr val="00F8F2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9933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6870700" cy="752492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Знакомьтесь, это буква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1357298"/>
            <a:ext cx="5572164" cy="3939540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Б </a:t>
            </a:r>
            <a:r>
              <a:rPr lang="ru-RU" sz="25000" b="1" cap="none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б</a:t>
            </a:r>
            <a:endParaRPr lang="ru-RU" sz="25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4714876" y="5572116"/>
            <a:ext cx="164307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5495924"/>
            <a:ext cx="1928794" cy="1362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Администратор\Мои документы\животные\609[1]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7429520" y="5500702"/>
            <a:ext cx="1131235" cy="1239834"/>
          </a:xfrm>
          <a:prstGeom prst="rect">
            <a:avLst/>
          </a:prstGeom>
          <a:noFill/>
        </p:spPr>
      </p:pic>
      <p:pic>
        <p:nvPicPr>
          <p:cNvPr id="10" name="Рисунок 9" descr="B_Fly07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3643314"/>
            <a:ext cx="1590675" cy="1428750"/>
          </a:xfrm>
          <a:prstGeom prst="rect">
            <a:avLst/>
          </a:prstGeom>
        </p:spPr>
      </p:pic>
      <p:pic>
        <p:nvPicPr>
          <p:cNvPr id="11" name="Рисунок 10" descr="mp27[1]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85720" y="1643050"/>
            <a:ext cx="1369228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6E3DC"/>
              </a:clrFrom>
              <a:clrTo>
                <a:srgbClr val="E6E3DC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1571604" y="1071546"/>
            <a:ext cx="571504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6870700" cy="847708"/>
          </a:xfrm>
        </p:spPr>
        <p:txBody>
          <a:bodyPr/>
          <a:lstStyle/>
          <a:p>
            <a:r>
              <a:rPr lang="ru-RU" dirty="0"/>
              <a:t>Это моя любимая буква: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728" y="1214422"/>
            <a:ext cx="6143668" cy="3939540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Б </a:t>
            </a:r>
            <a:r>
              <a:rPr lang="ru-RU" sz="25000" b="1" cap="none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б</a:t>
            </a:r>
            <a:endParaRPr lang="ru-RU" sz="25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928670"/>
            <a:ext cx="7647763" cy="4572032"/>
          </a:xfrm>
          <a:prstGeom prst="roundRect">
            <a:avLst>
              <a:gd name="adj" fmla="val 16667"/>
            </a:avLst>
          </a:prstGeom>
          <a:ln>
            <a:solidFill>
              <a:srgbClr val="005C2A"/>
            </a:solidFill>
          </a:ln>
          <a:effectLst>
            <a:glow rad="139700">
              <a:srgbClr val="00FF00">
                <a:alpha val="4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57158" y="285728"/>
            <a:ext cx="4000528" cy="646331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Буква Б с большим брюшком,</a:t>
            </a:r>
          </a:p>
          <a:p>
            <a:pPr algn="ctr"/>
            <a:r>
              <a:rPr lang="ru-RU" b="1" dirty="0"/>
              <a:t>В кепке с длинным козырьком.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29124" y="5500702"/>
            <a:ext cx="4572032" cy="1200329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Вот посмотрите – кто такой,</a:t>
            </a:r>
          </a:p>
          <a:p>
            <a:pPr algn="ctr"/>
            <a:r>
              <a:rPr lang="ru-RU" b="1" dirty="0"/>
              <a:t>Загородив дорогу,</a:t>
            </a:r>
          </a:p>
          <a:p>
            <a:pPr algn="ctr"/>
            <a:r>
              <a:rPr lang="ru-RU" b="1" dirty="0"/>
              <a:t>Стоит с протянутой рукой,</a:t>
            </a:r>
          </a:p>
          <a:p>
            <a:pPr algn="ctr"/>
            <a:r>
              <a:rPr lang="ru-RU" b="1" dirty="0"/>
              <a:t>Согнув баранкой ногу.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5" grpId="1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матем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</Template>
  <TotalTime>309</TotalTime>
  <Words>237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Arial</vt:lpstr>
      <vt:lpstr>Arial Black</vt:lpstr>
      <vt:lpstr>Calibri</vt:lpstr>
      <vt:lpstr>Comic Sans MS</vt:lpstr>
      <vt:lpstr>Garamond</vt:lpstr>
      <vt:lpstr>Georgia</vt:lpstr>
      <vt:lpstr>Times New Roman</vt:lpstr>
      <vt:lpstr>Wingdings</vt:lpstr>
      <vt:lpstr>матем</vt:lpstr>
      <vt:lpstr>Пастель</vt:lpstr>
      <vt:lpstr>Кимоно</vt:lpstr>
      <vt:lpstr>Край</vt:lpstr>
      <vt:lpstr>Звуки [б], [б`]. Буквы Б,б.</vt:lpstr>
      <vt:lpstr>Кто это?</vt:lpstr>
      <vt:lpstr>Отгадайте мои  загадки:</vt:lpstr>
      <vt:lpstr>Твёрдый или мягкий?</vt:lpstr>
      <vt:lpstr>Кто здесь лишний?</vt:lpstr>
      <vt:lpstr>Физкультминутка</vt:lpstr>
      <vt:lpstr>Знакомьтесь, это буква</vt:lpstr>
      <vt:lpstr>Это моя любимая буква:</vt:lpstr>
      <vt:lpstr>Презентация PowerPoint</vt:lpstr>
      <vt:lpstr>Прочитайте слоги:</vt:lpstr>
      <vt:lpstr>Прочитайте слоги:</vt:lpstr>
      <vt:lpstr>Прочитайте слова:</vt:lpstr>
      <vt:lpstr>Прочитай рассказ,  рассмотри рисунки. Какие картинки подходят к нему?</vt:lpstr>
      <vt:lpstr>Отгадайте загадку:</vt:lpstr>
      <vt:lpstr>Бобры</vt:lpstr>
      <vt:lpstr>С какой буквой познакомились? Какие звуки она обозначает?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Customer</dc:creator>
  <cp:lastModifiedBy>Christina Aflyatunova</cp:lastModifiedBy>
  <cp:revision>40</cp:revision>
  <dcterms:created xsi:type="dcterms:W3CDTF">2009-11-30T14:41:57Z</dcterms:created>
  <dcterms:modified xsi:type="dcterms:W3CDTF">2020-08-15T08:28:42Z</dcterms:modified>
</cp:coreProperties>
</file>