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95" r:id="rId5"/>
    <p:sldId id="260" r:id="rId6"/>
    <p:sldId id="265" r:id="rId7"/>
    <p:sldId id="261" r:id="rId8"/>
    <p:sldId id="262" r:id="rId9"/>
    <p:sldId id="264" r:id="rId10"/>
    <p:sldId id="284" r:id="rId11"/>
    <p:sldId id="285" r:id="rId12"/>
    <p:sldId id="286" r:id="rId13"/>
    <p:sldId id="267" r:id="rId14"/>
    <p:sldId id="272" r:id="rId15"/>
    <p:sldId id="273" r:id="rId16"/>
    <p:sldId id="274" r:id="rId17"/>
    <p:sldId id="276" r:id="rId18"/>
    <p:sldId id="277" r:id="rId19"/>
    <p:sldId id="278" r:id="rId20"/>
    <p:sldId id="279" r:id="rId21"/>
    <p:sldId id="280" r:id="rId22"/>
    <p:sldId id="294" r:id="rId23"/>
    <p:sldId id="288" r:id="rId24"/>
    <p:sldId id="28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78BE8-E75C-4777-800F-1C73BA995E97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CDD60-32FA-4512-83E1-F1EB8C4D1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23090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F570F-B193-45DE-AE0F-44B140817599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F1A30-4630-448B-9F79-F780963EA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95714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926A1-2C17-4150-8B41-5390703BA874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746FC-3BD0-4806-8496-902E8B135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79902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412FD-F78C-4E80-B6C8-3EF59F18CCD0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56ACF-C953-4C56-8923-A3C54BFC8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8872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B6DB-AEAC-414B-A65C-E654D3A85BB2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AC23-A2B0-41A8-BB95-7F4B121FF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2724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35154-40F5-4F6F-B507-355F6E74F052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5897-3C06-41AE-992C-A6CB8FFCB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6084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4BF8E-A9DA-4AEB-8573-4CC09DF65355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8E323-46D8-4FB7-85D4-C62CFA293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15472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50A5A-C259-44D3-8BF2-1F43787A683E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2E6E-0D14-466D-B323-E34FA5468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83465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4A5D4-61AC-41E0-A6BD-01226FF45CB7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2BB4-20BF-4965-89ED-F42C34005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13265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91FD0-28F1-4086-A2AD-8F5125A5885C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A1F2-F0D6-4A8D-B7CC-4400DF0DC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9794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58ECB-EBF5-4A4F-91BC-F95BB2B7EBC5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24EF2-9AE6-437C-98C1-5971490D9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19016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E7845-3A81-4FAC-828E-86DE768DBEF0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3F67D-BE93-4EFA-8C7F-0F836EBCC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649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9BECF-8732-4EAA-9B76-0E7458B4E39A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D6810-92BE-42AB-B922-40A614A48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3465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93BC76-0DDB-469E-8642-B5AAD9F511F3}" type="datetimeFigureOut">
              <a:rPr lang="ru-RU"/>
              <a:pPr>
                <a:defRPr/>
              </a:pPr>
              <a:t>25.07.2020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6D95ED-1978-4EA8-8408-92A3429CB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7" r:id="rId12"/>
    <p:sldLayoutId id="2147483716" r:id="rId13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314096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23 июля</a:t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Всемирный день китов.</a:t>
            </a:r>
          </a:p>
        </p:txBody>
      </p:sp>
      <p:sp>
        <p:nvSpPr>
          <p:cNvPr id="307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00438" y="4357688"/>
            <a:ext cx="5214937" cy="2071687"/>
          </a:xfrm>
        </p:spPr>
        <p:txBody>
          <a:bodyPr/>
          <a:lstStyle/>
          <a:p>
            <a:pPr eaLnBrk="1" hangingPunct="1"/>
            <a:endParaRPr lang="ru-RU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79500"/>
          </a:xfrm>
        </p:spPr>
        <p:txBody>
          <a:bodyPr/>
          <a:lstStyle/>
          <a:p>
            <a:r>
              <a:rPr lang="ru-RU" b="1" smtClean="0"/>
              <a:t>« В мире китообразных»</a:t>
            </a: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>
          <a:xfrm>
            <a:off x="2339975" y="1844675"/>
            <a:ext cx="5976938" cy="41751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/>
              <a:t>Этих удивительных морских млекопитающих </a:t>
            </a:r>
          </a:p>
          <a:p>
            <a:pPr algn="ctr" eaLnBrk="1" hangingPunct="1">
              <a:buFontTx/>
              <a:buNone/>
            </a:pPr>
            <a:r>
              <a:rPr lang="ru-RU" sz="3600" b="1" smtClean="0"/>
              <a:t>разделяют на </a:t>
            </a:r>
            <a:r>
              <a:rPr lang="ru-RU" sz="3600" b="1" u="sng" smtClean="0"/>
              <a:t>ДВА</a:t>
            </a:r>
            <a:r>
              <a:rPr lang="ru-RU" sz="3600" b="1" smtClean="0"/>
              <a:t> больших подотряда: </a:t>
            </a:r>
          </a:p>
          <a:p>
            <a:pPr algn="ctr" eaLnBrk="1" hangingPunct="1">
              <a:buFontTx/>
              <a:buNone/>
            </a:pPr>
            <a:r>
              <a:rPr lang="ru-RU" sz="3600" b="1" u="sng" smtClean="0"/>
              <a:t>ЗУБАТЫЕ</a:t>
            </a:r>
            <a:r>
              <a:rPr lang="ru-RU" sz="3600" b="1" smtClean="0"/>
              <a:t> киты и </a:t>
            </a:r>
            <a:r>
              <a:rPr lang="ru-RU" sz="3600" b="1" u="sng" smtClean="0"/>
              <a:t>УСАТЫЕ.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3"/>
          <p:cNvSpPr>
            <a:spLocks noGrp="1"/>
          </p:cNvSpPr>
          <p:nvPr>
            <p:ph type="body" sz="half" idx="2"/>
          </p:nvPr>
        </p:nvSpPr>
        <p:spPr>
          <a:xfrm>
            <a:off x="2700338" y="765175"/>
            <a:ext cx="5903912" cy="5254625"/>
          </a:xfrm>
        </p:spPr>
        <p:txBody>
          <a:bodyPr/>
          <a:lstStyle/>
          <a:p>
            <a:endParaRPr lang="ru-RU" b="1" smtClean="0"/>
          </a:p>
          <a:p>
            <a:pPr algn="ctr"/>
            <a:r>
              <a:rPr lang="ru-RU" sz="3600" b="1" smtClean="0"/>
              <a:t>К </a:t>
            </a:r>
            <a:r>
              <a:rPr lang="ru-RU" sz="3600" b="1" i="1" u="sng" smtClean="0"/>
              <a:t>зубатым</a:t>
            </a:r>
            <a:r>
              <a:rPr lang="ru-RU" sz="3600" b="1" smtClean="0"/>
              <a:t> китам относятся кашалоты,  семейство клюворылых, дельфиновых, морские свиньи, белухи и нарвалы. Самые грозные из всех зубатых китов – это касатки.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33438"/>
          </a:xfrm>
        </p:spPr>
        <p:txBody>
          <a:bodyPr/>
          <a:lstStyle/>
          <a:p>
            <a:r>
              <a:rPr lang="ru-RU" sz="5400" b="1" smtClean="0"/>
              <a:t>Усатые киты.</a:t>
            </a:r>
          </a:p>
        </p:txBody>
      </p:sp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1052513"/>
            <a:ext cx="8640762" cy="5400675"/>
          </a:xfrm>
        </p:spPr>
        <p:txBody>
          <a:bodyPr/>
          <a:lstStyle/>
          <a:p>
            <a:pPr algn="just"/>
            <a:r>
              <a:rPr lang="ru-RU" sz="2800" b="1" smtClean="0"/>
              <a:t>Так их называют потому, что вместо зубов с верхней челюсти у них свисает два ряда роговых пластин, образующих подобие сита. Они-то и называются китовым усом. Питаются усатые киты планктоном, крилем и мелкими рыбешками, пропуская через пластины огромное количество воды, как бы отцеживая пищу. К усатым китам относятся семейство полосатых(синие или голубые киты, финвалы, сейвалы, горбатые (горбачи) и малые полосатики), серые и гладкие киты. Именно эти киты и являлись самыми важными объектами китобойного промысла</a:t>
            </a:r>
            <a:r>
              <a:rPr lang="ru-RU" sz="2400" b="1" smtClean="0"/>
              <a:t>. </a:t>
            </a:r>
            <a:endParaRPr lang="ru-RU" b="1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1071563"/>
          </a:xfrm>
        </p:spPr>
        <p:txBody>
          <a:bodyPr/>
          <a:lstStyle/>
          <a:p>
            <a:pPr eaLnBrk="1" hangingPunct="1"/>
            <a:r>
              <a:rPr lang="ru-RU" b="1" smtClean="0"/>
              <a:t>Голубой   кит или блювал</a:t>
            </a:r>
          </a:p>
        </p:txBody>
      </p:sp>
      <p:pic>
        <p:nvPicPr>
          <p:cNvPr id="17411" name="Picture 7" descr="Blu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484313"/>
            <a:ext cx="4321175" cy="2449512"/>
          </a:xfrm>
          <a:noFill/>
        </p:spPr>
      </p:pic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5" y="1071563"/>
            <a:ext cx="4252913" cy="5572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       </a:t>
            </a:r>
            <a:r>
              <a:rPr lang="ru-RU" sz="2200" b="1" i="1" smtClean="0">
                <a:latin typeface="Times New Roman" pitchFamily="18" charset="0"/>
              </a:rPr>
              <a:t>Самое  большое  животное на свете. Длина  его более 30 м , вес свыше 200т. Язык голубого кита весит 4 тонны - как  большой слон!</a:t>
            </a:r>
          </a:p>
          <a:p>
            <a:pPr eaLnBrk="1" hangingPunct="1">
              <a:buFontTx/>
              <a:buNone/>
            </a:pPr>
            <a:r>
              <a:rPr lang="ru-RU" sz="2200" b="1" i="1" smtClean="0">
                <a:latin typeface="Times New Roman" pitchFamily="18" charset="0"/>
              </a:rPr>
              <a:t>          Включен в Красную  книгу России, Красную книгу МСОП.</a:t>
            </a:r>
          </a:p>
          <a:p>
            <a:pPr eaLnBrk="1" hangingPunct="1">
              <a:buFontTx/>
              <a:buNone/>
            </a:pPr>
            <a:r>
              <a:rPr lang="ru-RU" sz="2200" b="1" i="1" smtClean="0">
                <a:latin typeface="Times New Roman" pitchFamily="18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ru-RU" sz="2200" b="1" i="1" smtClean="0">
                <a:latin typeface="Times New Roman" pitchFamily="18" charset="0"/>
              </a:rPr>
              <a:t>          Фонтан, выпускаемый китом - это  струи  теплого воздуха , который он выдыхает из  легких. В прохладную  погоду они  мгновенно  превращаются в пар.</a:t>
            </a:r>
          </a:p>
        </p:txBody>
      </p:sp>
      <p:pic>
        <p:nvPicPr>
          <p:cNvPr id="17413" name="Picture 12" descr="фонтан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292600"/>
            <a:ext cx="4356100" cy="2376488"/>
          </a:xfr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471988" cy="1143000"/>
          </a:xfrm>
        </p:spPr>
        <p:txBody>
          <a:bodyPr/>
          <a:lstStyle/>
          <a:p>
            <a:pPr algn="l" eaLnBrk="1" hangingPunct="1"/>
            <a:r>
              <a:rPr lang="ru-RU" b="1" smtClean="0"/>
              <a:t>Серый  кит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6313" y="285750"/>
            <a:ext cx="4038600" cy="6357938"/>
          </a:xfrm>
        </p:spPr>
        <p:txBody>
          <a:bodyPr/>
          <a:lstStyle/>
          <a:p>
            <a:pPr eaLnBrk="1" hangingPunct="1"/>
            <a:r>
              <a:rPr lang="ru-RU" sz="2400" b="1" i="1" smtClean="0"/>
              <a:t>Считается  одним  из  древнейших млекопитающих - возраст вида насчитывает  около30  миллионов  лет. Окраска тела  буровато-серая с многочисленными светлыми  пятнами. Спинного плавника нет; на его месте находится небольшой горб, позади которого тянется ряд  меньших бугорков. </a:t>
            </a:r>
          </a:p>
          <a:p>
            <a:pPr eaLnBrk="1" hangingPunct="1"/>
            <a:r>
              <a:rPr lang="ru-RU" sz="2400" b="1" i="1" smtClean="0"/>
              <a:t>Занесен в Красную книгу России, МСОП.</a:t>
            </a:r>
          </a:p>
        </p:txBody>
      </p:sp>
      <p:pic>
        <p:nvPicPr>
          <p:cNvPr id="18436" name="Picture 9" descr="сер сег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341438"/>
            <a:ext cx="4546600" cy="4095750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5329238" cy="1143000"/>
          </a:xfrm>
        </p:spPr>
        <p:txBody>
          <a:bodyPr/>
          <a:lstStyle/>
          <a:p>
            <a:pPr eaLnBrk="1" hangingPunct="1"/>
            <a:r>
              <a:rPr lang="ru-RU" b="1" smtClean="0"/>
              <a:t>Зубатые  киты</a:t>
            </a:r>
          </a:p>
        </p:txBody>
      </p:sp>
      <p:sp>
        <p:nvSpPr>
          <p:cNvPr id="19459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29313" y="785813"/>
            <a:ext cx="3000375" cy="5143500"/>
          </a:xfrm>
        </p:spPr>
        <p:txBody>
          <a:bodyPr/>
          <a:lstStyle/>
          <a:p>
            <a:pPr eaLnBrk="1" hangingPunct="1"/>
            <a:r>
              <a:rPr lang="ru-RU" b="1" i="1" smtClean="0">
                <a:latin typeface="Times New Roman" pitchFamily="18" charset="0"/>
              </a:rPr>
              <a:t>Зубатые киты могут захватывать сразу несколько рыб и «всасывать» их поодиночке, не жуя. </a:t>
            </a:r>
          </a:p>
          <a:p>
            <a:pPr eaLnBrk="1" hangingPunct="1"/>
            <a:endParaRPr lang="ru-RU" sz="1400" smtClean="0">
              <a:latin typeface="Times New Roman" pitchFamily="18" charset="0"/>
            </a:endParaRPr>
          </a:p>
        </p:txBody>
      </p:sp>
      <p:pic>
        <p:nvPicPr>
          <p:cNvPr id="19460" name="Picture 2" descr="C:\Users\1\Desktop\im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43063"/>
            <a:ext cx="5572125" cy="417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40055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Кашалот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4875" y="357188"/>
            <a:ext cx="4214813" cy="60721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smtClean="0"/>
              <a:t>    </a:t>
            </a:r>
            <a:r>
              <a:rPr lang="ru-RU" sz="2400" b="1" smtClean="0">
                <a:latin typeface="Times New Roman" pitchFamily="18" charset="0"/>
              </a:rPr>
              <a:t>Кашалот- самое крупное зубастое животное. Зубы кашалота могут  достигать 27 см и весят 1кг , а  иногда и по  3 кг. Кашалот-кит-рекордсмен.</a:t>
            </a:r>
          </a:p>
          <a:p>
            <a:pPr eaLnBrk="1" hangingPunct="1"/>
            <a:r>
              <a:rPr lang="ru-RU" sz="2400" b="1" smtClean="0">
                <a:latin typeface="Times New Roman" pitchFamily="18" charset="0"/>
              </a:rPr>
              <a:t>Зарегистрировано пребывание под водой в течение 1ч. 52 минут. Кашалот-рекордсмен  по  нырянию  на  глубину свыше 3 км. Человек с аквалангом может погрузиться в  пучину  вод  на 300 м.</a:t>
            </a:r>
          </a:p>
        </p:txBody>
      </p:sp>
      <p:pic>
        <p:nvPicPr>
          <p:cNvPr id="20484" name="Picture 8" descr="каш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844675"/>
            <a:ext cx="4614862" cy="3887788"/>
          </a:xfr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691063" cy="1143000"/>
          </a:xfrm>
        </p:spPr>
        <p:txBody>
          <a:bodyPr/>
          <a:lstStyle/>
          <a:p>
            <a:pPr eaLnBrk="1" hangingPunct="1"/>
            <a:r>
              <a:rPr lang="ru-RU" b="1" smtClean="0"/>
              <a:t>Клюворыл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32363" y="333375"/>
            <a:ext cx="3887787" cy="611981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</a:rPr>
              <a:t>Редкий вид. Свое название получил за  форму  головы в   виде «гусиного клюва».</a:t>
            </a:r>
          </a:p>
          <a:p>
            <a:pPr eaLnBrk="1" hangingPunct="1"/>
            <a:r>
              <a:rPr lang="ru-RU" sz="2400" b="1" smtClean="0">
                <a:latin typeface="Times New Roman" pitchFamily="18" charset="0"/>
              </a:rPr>
              <a:t>   Не переносит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</a:rPr>
              <a:t>неволю</a:t>
            </a:r>
            <a:r>
              <a:rPr lang="ru-RU" sz="2400" b="1" smtClean="0">
                <a:latin typeface="Times New Roman" pitchFamily="18" charset="0"/>
              </a:rPr>
              <a:t>: известен случай доставки молодого кита в Калифорнийский океанариум, где тот прожил не более суток, разбившись о стенки бассейна. </a:t>
            </a:r>
          </a:p>
          <a:p>
            <a:pPr eaLnBrk="1" hangingPunct="1"/>
            <a:r>
              <a:rPr lang="ru-RU" sz="2400" b="1" smtClean="0">
                <a:latin typeface="Times New Roman" pitchFamily="18" charset="0"/>
              </a:rPr>
              <a:t>  Занесен в список Красной книги России, Красной книги  МСОП.</a:t>
            </a:r>
          </a:p>
        </p:txBody>
      </p:sp>
      <p:pic>
        <p:nvPicPr>
          <p:cNvPr id="21508" name="Picture 7" descr="клюворыл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844675"/>
            <a:ext cx="4735512" cy="3455988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546600" cy="922337"/>
          </a:xfrm>
        </p:spPr>
        <p:txBody>
          <a:bodyPr/>
          <a:lstStyle/>
          <a:p>
            <a:pPr eaLnBrk="1" hangingPunct="1"/>
            <a:r>
              <a:rPr lang="ru-RU" b="1" smtClean="0"/>
              <a:t>Нарвал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333375"/>
            <a:ext cx="4038600" cy="6191250"/>
          </a:xfrm>
        </p:spPr>
        <p:txBody>
          <a:bodyPr/>
          <a:lstStyle/>
          <a:p>
            <a:pPr eaLnBrk="1" hangingPunct="1"/>
            <a:r>
              <a:rPr lang="ru-RU" sz="2600" b="1" smtClean="0">
                <a:latin typeface="Times New Roman" pitchFamily="18" charset="0"/>
              </a:rPr>
              <a:t>Нарвал  имеет только 2 верхних зуба. Из них левый развивается в бивень длиной до 3 м и весом до 10 кг, закрученный левой спиралью, а правый зуб  скрыт  в десне.. Бивень  очень  прочный и гибкий, концы  могут  изгибаться  на 30 см, не ломаясь.</a:t>
            </a:r>
          </a:p>
          <a:p>
            <a:pPr eaLnBrk="1" hangingPunct="1"/>
            <a:r>
              <a:rPr lang="ru-RU" sz="2600" b="1" smtClean="0">
                <a:latin typeface="Times New Roman" pitchFamily="18" charset="0"/>
              </a:rPr>
              <a:t>  Занесен в Красную  книгу России.</a:t>
            </a:r>
          </a:p>
        </p:txBody>
      </p:sp>
      <p:pic>
        <p:nvPicPr>
          <p:cNvPr id="22532" name="Picture 5" descr="C:\Users\1\Desktop\motto.net.ua-2626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557338"/>
            <a:ext cx="4710113" cy="37195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7625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Белуха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76825" y="333375"/>
            <a:ext cx="3743325" cy="63357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Окраска кожи однотонная. Меняется с возрастом: новорождённые — тёмно-синие,  старше 3—5 лет — чисто белые (отсюда название). За разнообразие издаваемых ими звуков американцы прозвали белуху </a:t>
            </a:r>
            <a:r>
              <a:rPr lang="ru-RU" sz="2000" b="1" i="1" smtClean="0">
                <a:latin typeface="Times New Roman" pitchFamily="18" charset="0"/>
              </a:rPr>
              <a:t>«морской канарейкой»</a:t>
            </a:r>
            <a:r>
              <a:rPr lang="ru-RU" sz="2000" b="1" smtClean="0">
                <a:latin typeface="Times New Roman" pitchFamily="18" charset="0"/>
              </a:rPr>
              <a:t>, а у русских появилось  выражение </a:t>
            </a:r>
            <a:r>
              <a:rPr lang="ru-RU" sz="2000" b="1" i="1" smtClean="0">
                <a:latin typeface="Times New Roman" pitchFamily="18" charset="0"/>
              </a:rPr>
              <a:t>«реветь белухой»</a:t>
            </a:r>
            <a:r>
              <a:rPr lang="ru-RU" sz="2000" b="1" smtClean="0">
                <a:latin typeface="Times New Roman" pitchFamily="18" charset="0"/>
              </a:rPr>
              <a:t>. Исследователи насчитали  50 звуковых сигналов (свист, визг, щебетание, клёкот, скрежет, пронзительный крик, рёв). Помимо этого белухи используют при общении «язык тела» (шлёпки по воде хвостовыми плавниками) и даже мимику.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Вид занесен в Красный  список МСОП.</a:t>
            </a:r>
          </a:p>
        </p:txBody>
      </p:sp>
      <p:pic>
        <p:nvPicPr>
          <p:cNvPr id="23556" name="Picture 5" descr="C:\Users\1\Desktop\161a046873b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5327650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3929063"/>
            <a:ext cx="8229600" cy="2071687"/>
          </a:xfrm>
        </p:spPr>
        <p:txBody>
          <a:bodyPr/>
          <a:lstStyle/>
          <a:p>
            <a:pPr eaLnBrk="1" hangingPunct="1"/>
            <a:r>
              <a:rPr lang="ru-RU" sz="2800" b="1" i="1" dirty="0" smtClean="0"/>
              <a:t>23 июля </a:t>
            </a:r>
            <a:r>
              <a:rPr lang="ru-RU" sz="2800" b="1" i="1" dirty="0" smtClean="0"/>
              <a:t>на планете отмечается Всемирный день китов. Он считается днём защиты не только китов, но и всех морских млекопитающих и других живых существ, обитающих в морях и океанах.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Белокрылая  морская  свинья</a:t>
            </a:r>
          </a:p>
        </p:txBody>
      </p:sp>
      <p:sp>
        <p:nvSpPr>
          <p:cNvPr id="2457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24525" y="1341438"/>
            <a:ext cx="3095625" cy="4678362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>Отлично ныряют, очень быстроходны , любят резвиться у носа идущих кораблей и оседлывать корабельные волны. </a:t>
            </a:r>
          </a:p>
        </p:txBody>
      </p:sp>
      <p:pic>
        <p:nvPicPr>
          <p:cNvPr id="24580" name="Picture 7" descr="3бел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557338"/>
            <a:ext cx="5430837" cy="42481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74638"/>
            <a:ext cx="5184775" cy="1143000"/>
          </a:xfrm>
        </p:spPr>
        <p:txBody>
          <a:bodyPr/>
          <a:lstStyle/>
          <a:p>
            <a:pPr eaLnBrk="1" hangingPunct="1"/>
            <a:r>
              <a:rPr lang="ru-RU" b="1" smtClean="0"/>
              <a:t>Дельфин-белобочка</a:t>
            </a:r>
          </a:p>
        </p:txBody>
      </p:sp>
      <p:sp>
        <p:nvSpPr>
          <p:cNvPr id="25603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7900" y="1268413"/>
            <a:ext cx="4105275" cy="53292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200" b="1" smtClean="0">
                <a:latin typeface="Times New Roman" pitchFamily="18" charset="0"/>
              </a:rPr>
              <a:t>Дельфины-белобочки прославились как неутомимые спутники кораблей и одни из самых быстроходных китообразных. Способны со скоростью 50 км.ч. обогнать  любой корабль. Очень послушны, легко дрессируются.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200" b="1" smtClean="0">
                <a:latin typeface="Times New Roman" pitchFamily="18" charset="0"/>
              </a:rPr>
              <a:t>Звуковые сигналы белобочек  многообразны: кряканье, вой, писк, кваканье, кошачий крик, но преобладает свист. </a:t>
            </a: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1400" smtClean="0">
              <a:latin typeface="Times New Roman" pitchFamily="18" charset="0"/>
            </a:endParaRPr>
          </a:p>
        </p:txBody>
      </p:sp>
      <p:pic>
        <p:nvPicPr>
          <p:cNvPr id="25604" name="Picture 7" descr="image0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557338"/>
            <a:ext cx="4475162" cy="41767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330700" cy="1143000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b="1" smtClean="0"/>
              <a:t>Гибель китов</a:t>
            </a:r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7900" y="404813"/>
            <a:ext cx="4038600" cy="56784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Жизнь около четверти всех видов китов мира находится сегодня под угрозой.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</a:rPr>
              <a:t>Основными факторами угрозы существованию китов являются: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столкновения с кораблями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разрушение основных мест обитания в результате нефте- и газодобычи в морях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сброс в моря и океаны ядовитых химикатов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глобальное потепление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переплетения рыболовных снастей: ежегодно в них погибает значительное количество этих млекопитающих;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 браконьерский, китобойный промысел</a:t>
            </a:r>
          </a:p>
        </p:txBody>
      </p:sp>
      <p:pic>
        <p:nvPicPr>
          <p:cNvPr id="26628" name="Picture 7" descr="fish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557338"/>
            <a:ext cx="4319587" cy="4464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t="-20000" r="-13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5051425" cy="9366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b="1" smtClean="0"/>
              <a:t>Итог</a:t>
            </a:r>
          </a:p>
        </p:txBody>
      </p:sp>
      <p:sp>
        <p:nvSpPr>
          <p:cNvPr id="29699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268413"/>
            <a:ext cx="4537075" cy="46910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Образ дельфина символизирует море, морскую силу, свободу, благородство,  любовь, жизнь.   Пусть  ваши  сердца наполнятся  благородством, отзывчивостью, добрым  отношением  к  окружающим, и вы  увидите,  КАК  ПРЕКРАСЕН ЭТОТ МИР!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ru-RU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t="-6000" r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09217" y="1988840"/>
            <a:ext cx="7391175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ctrTitle"/>
          </p:nvPr>
        </p:nvSpPr>
        <p:spPr>
          <a:xfrm>
            <a:off x="1000125" y="857250"/>
            <a:ext cx="7143750" cy="4948238"/>
          </a:xfrm>
        </p:spPr>
        <p:txBody>
          <a:bodyPr/>
          <a:lstStyle/>
          <a:p>
            <a:pPr algn="just" eaLnBrk="1" hangingPunct="1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     </a:t>
            </a:r>
            <a:r>
              <a:rPr lang="ru-RU" sz="3200" b="1" smtClean="0"/>
              <a:t>Отмечается этот день с </a:t>
            </a:r>
            <a:r>
              <a:rPr lang="ru-RU" sz="3200" b="1" u="sng" smtClean="0"/>
              <a:t>1986 года</a:t>
            </a:r>
            <a:r>
              <a:rPr lang="ru-RU" sz="3200" b="1" smtClean="0"/>
              <a:t>, когда после 200 лет беспощадного истребления Международная китовая комиссия (МКК) ввела </a:t>
            </a:r>
            <a:r>
              <a:rPr lang="ru-RU" sz="3200" b="1" u="sng" smtClean="0"/>
              <a:t>запрет</a:t>
            </a:r>
            <a:r>
              <a:rPr lang="ru-RU" sz="3200" b="1" smtClean="0"/>
              <a:t> на китовый промысел. Он действует  поныне и означает, что по всему миру охота на больших китов, а также торговля китовым мясом </a:t>
            </a:r>
            <a:r>
              <a:rPr lang="ru-RU" sz="3200" b="1" smtClean="0">
                <a:solidFill>
                  <a:srgbClr val="FF0000"/>
                </a:solidFill>
              </a:rPr>
              <a:t>запрещена.</a:t>
            </a:r>
            <a:r>
              <a:rPr lang="ru-RU" sz="3200" b="1" smtClean="0"/>
              <a:t>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4500563" y="260350"/>
            <a:ext cx="4357687" cy="6192838"/>
          </a:xfrm>
        </p:spPr>
        <p:txBody>
          <a:bodyPr/>
          <a:lstStyle/>
          <a:p>
            <a:pPr algn="just"/>
            <a:r>
              <a:rPr lang="ru-RU" sz="2400" b="1" smtClean="0"/>
              <a:t>В России День защиты морских млекопитающих отмечается с 2002 года и имеет особое значение, поскольку в морях нашей страны обитает несколько десятков видов китов, дельфинов, морских котиков и тюленей, многие из которых находятся под угрозой исчезновения и занесены в Красную книгу Российской Федерации и Международного союза охраны природы. 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857625" y="0"/>
            <a:ext cx="4929188" cy="2286000"/>
          </a:xfrm>
        </p:spPr>
        <p:txBody>
          <a:bodyPr/>
          <a:lstStyle/>
          <a:p>
            <a:pPr algn="ctr" eaLnBrk="1" hangingPunct="1"/>
            <a:r>
              <a:rPr lang="ru-RU" sz="4400" smtClean="0"/>
              <a:t>А знаете ли вы?             </a:t>
            </a:r>
            <a:r>
              <a:rPr lang="ru-RU" sz="4400" i="1" smtClean="0"/>
              <a:t> Кит не рыба, а млекопитающее. </a:t>
            </a:r>
            <a:endParaRPr lang="ru-RU" sz="4400" smtClean="0"/>
          </a:p>
        </p:txBody>
      </p:sp>
      <p:sp>
        <p:nvSpPr>
          <p:cNvPr id="8195" name="Текст 3"/>
          <p:cNvSpPr>
            <a:spLocks noGrp="1"/>
          </p:cNvSpPr>
          <p:nvPr>
            <p:ph type="body" sz="half" idx="2"/>
          </p:nvPr>
        </p:nvSpPr>
        <p:spPr>
          <a:xfrm>
            <a:off x="214313" y="357188"/>
            <a:ext cx="3929062" cy="6500812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Киты живут от 40 до 90лет, они  самые большие,</a:t>
            </a:r>
            <a:r>
              <a:rPr lang="ru-RU" sz="2800" smtClean="0"/>
              <a:t> </a:t>
            </a:r>
            <a:r>
              <a:rPr lang="ru-RU" sz="2800" b="1" i="1" smtClean="0"/>
              <a:t>(причём самка синего кита всегда крупнее самца), самые длинные (до 33 метров), самые тяжелые (до 120 тонн), самые громкие, самые выносливые млекопитающие.</a:t>
            </a:r>
          </a:p>
          <a:p>
            <a:pPr eaLnBrk="1" hangingPunct="1"/>
            <a:r>
              <a:rPr lang="ru-RU" sz="2800" b="1" i="1" smtClean="0"/>
              <a:t>Они  дышат воздухом при помощи легких. </a:t>
            </a:r>
          </a:p>
          <a:p>
            <a:pPr eaLnBrk="1" hangingPunct="1"/>
            <a:endParaRPr lang="ru-RU" sz="2300" b="1" i="1" smtClean="0"/>
          </a:p>
        </p:txBody>
      </p:sp>
      <p:pic>
        <p:nvPicPr>
          <p:cNvPr id="8196" name="Picture 2" descr="17 августа 2011 года - Компьюлен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238" y="2714625"/>
            <a:ext cx="5084762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357188" y="260350"/>
            <a:ext cx="6302375" cy="63119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b="1" smtClean="0">
                <a:solidFill>
                  <a:srgbClr val="C00000"/>
                </a:solidFill>
              </a:rPr>
              <a:t>Самки китов вынашивают детенышей 11 месяцев, "малыши" рождаются длиной около 7,5 метра и весом 2-3 тонны. </a:t>
            </a:r>
          </a:p>
          <a:p>
            <a:pPr eaLnBrk="1" hangingPunct="1">
              <a:buFont typeface="Arial" charset="0"/>
              <a:buNone/>
            </a:pPr>
            <a:endParaRPr lang="ru-RU" b="1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   Детеныша самка кормит  молоком около 7 месяцев. За этот срок «малыш» вырастает до 16 метров и имеет  массу в 23 тонны.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Текст 3"/>
          <p:cNvSpPr>
            <a:spLocks noGrp="1"/>
          </p:cNvSpPr>
          <p:nvPr>
            <p:ph type="body" sz="half" idx="2"/>
          </p:nvPr>
        </p:nvSpPr>
        <p:spPr>
          <a:xfrm>
            <a:off x="357188" y="214313"/>
            <a:ext cx="8572500" cy="1928812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Интересные  факты .</a:t>
            </a:r>
          </a:p>
          <a:p>
            <a:pPr eaLnBrk="1" hangingPunct="1"/>
            <a:r>
              <a:rPr lang="ru-RU" sz="3200" b="1" i="1" smtClean="0"/>
              <a:t>На языке синего кита, который весит до 4 тонн, может уместиться около 50 человек.</a:t>
            </a:r>
          </a:p>
        </p:txBody>
      </p:sp>
      <p:pic>
        <p:nvPicPr>
          <p:cNvPr id="10243" name="Picture 2" descr="Велик, горбат и чертовски музыкален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143125"/>
            <a:ext cx="7586662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3"/>
          <p:cNvSpPr>
            <a:spLocks noGrp="1"/>
          </p:cNvSpPr>
          <p:nvPr>
            <p:ph type="body" sz="half" idx="2"/>
          </p:nvPr>
        </p:nvSpPr>
        <p:spPr>
          <a:xfrm>
            <a:off x="357188" y="214313"/>
            <a:ext cx="8572500" cy="1928812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Интересные  факты .</a:t>
            </a:r>
          </a:p>
          <a:p>
            <a:pPr eaLnBrk="1" hangingPunct="1"/>
            <a:r>
              <a:rPr lang="ru-RU" sz="3200" b="1" i="1" smtClean="0"/>
              <a:t>Сердце синего кита размером с автомобиль</a:t>
            </a:r>
          </a:p>
          <a:p>
            <a:pPr eaLnBrk="1" hangingPunct="1"/>
            <a:r>
              <a:rPr lang="ru-RU" sz="3200" b="1" i="1" smtClean="0"/>
              <a:t>                          весит 600- 700 кг.</a:t>
            </a:r>
          </a:p>
        </p:txBody>
      </p:sp>
      <p:pic>
        <p:nvPicPr>
          <p:cNvPr id="11267" name="Picture 4" descr="Макет сердца синего кита. Факты из жиз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71688"/>
            <a:ext cx="666750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3"/>
          <p:cNvSpPr>
            <a:spLocks noGrp="1"/>
          </p:cNvSpPr>
          <p:nvPr>
            <p:ph type="body" sz="half" idx="2"/>
          </p:nvPr>
        </p:nvSpPr>
        <p:spPr>
          <a:xfrm>
            <a:off x="214313" y="214313"/>
            <a:ext cx="8715375" cy="2500312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Интересные  факты .</a:t>
            </a:r>
          </a:p>
          <a:p>
            <a:pPr algn="just" eaLnBrk="1" hangingPunct="1"/>
            <a:r>
              <a:rPr lang="ru-RU" sz="2800" b="1" i="1" smtClean="0"/>
              <a:t>Ежедневно взрослый синий кит поглощает примерно </a:t>
            </a:r>
            <a:r>
              <a:rPr lang="ru-RU" sz="2800" b="1" i="1" u="sng" smtClean="0"/>
              <a:t>ТОННУ</a:t>
            </a:r>
            <a:r>
              <a:rPr lang="ru-RU" sz="2800" b="1" i="1" smtClean="0"/>
              <a:t> криля – небольших рачков. Вообще же киты едят небольших рыб, каракатиц и планктон, но могут заглатывать и больших рыб.</a:t>
            </a:r>
          </a:p>
        </p:txBody>
      </p:sp>
      <p:pic>
        <p:nvPicPr>
          <p:cNvPr id="13315" name="Picture 2" descr="Brandon Cole чуть не попал киту на обед - Muz4in.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643188"/>
            <a:ext cx="7034212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960</Words>
  <Application>Microsoft Office PowerPoint</Application>
  <PresentationFormat>Экран (4:3)</PresentationFormat>
  <Paragraphs>65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Bookman Old Style</vt:lpstr>
      <vt:lpstr>Calibri</vt:lpstr>
      <vt:lpstr>Times New Roman</vt:lpstr>
      <vt:lpstr>Тема Office</vt:lpstr>
      <vt:lpstr>23 июля    Всемирный день китов.</vt:lpstr>
      <vt:lpstr>23 июля на планете отмечается Всемирный день китов. Он считается днём защиты не только китов, но и всех морских млекопитающих и других живых существ, обитающих в морях и океанах.</vt:lpstr>
      <vt:lpstr>       Отмечается этот день с 1986 года, когда после 200 лет беспощадного истребления Международная китовая комиссия (МКК) ввела запрет на китовый промысел. Он действует  поныне и означает, что по всему миру охота на больших китов, а также торговля китовым мясом запрещена.  </vt:lpstr>
      <vt:lpstr>Презентация PowerPoint</vt:lpstr>
      <vt:lpstr>А знаете ли вы?              Кит не рыба, а млекопитающее. </vt:lpstr>
      <vt:lpstr>Презентация PowerPoint</vt:lpstr>
      <vt:lpstr>Презентация PowerPoint</vt:lpstr>
      <vt:lpstr>Презентация PowerPoint</vt:lpstr>
      <vt:lpstr>Презентация PowerPoint</vt:lpstr>
      <vt:lpstr>« В мире китообразных»</vt:lpstr>
      <vt:lpstr>Презентация PowerPoint</vt:lpstr>
      <vt:lpstr>Усатые киты.</vt:lpstr>
      <vt:lpstr>Голубой   кит или блювал</vt:lpstr>
      <vt:lpstr>Серый  кит</vt:lpstr>
      <vt:lpstr>Зубатые  киты</vt:lpstr>
      <vt:lpstr>Кашалот</vt:lpstr>
      <vt:lpstr>Клюворыл</vt:lpstr>
      <vt:lpstr>Нарвал</vt:lpstr>
      <vt:lpstr>Белуха</vt:lpstr>
      <vt:lpstr>Белокрылая  морская  свинья</vt:lpstr>
      <vt:lpstr>Дельфин-белобочка</vt:lpstr>
      <vt:lpstr> Гибель китов</vt:lpstr>
      <vt:lpstr> Итог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46</cp:revision>
  <dcterms:created xsi:type="dcterms:W3CDTF">2014-10-24T15:03:26Z</dcterms:created>
  <dcterms:modified xsi:type="dcterms:W3CDTF">2020-07-25T17:37:44Z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1257710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