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4" r:id="rId10"/>
    <p:sldId id="263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6921"/>
    <a:srgbClr val="FF3399"/>
    <a:srgbClr val="570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81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73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09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9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77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74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3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47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95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95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9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1AD0B-A0B3-4A59-8B64-1A791C32DA6A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12C31-4FCF-40D7-B7C7-7891CAE61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66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7" Target="../media/image39.jp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38.jpeg" Type="http://schemas.openxmlformats.org/officeDocument/2006/relationships/image"/><Relationship Id="rId5" Target="../media/image37.jpg" Type="http://schemas.openxmlformats.org/officeDocument/2006/relationships/image"/><Relationship Id="rId4" Target="../media/image36.jp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2" Target="../media/image4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7" Target="../media/image52.jpe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51.jpeg" Type="http://schemas.openxmlformats.org/officeDocument/2006/relationships/image"/><Relationship Id="rId5" Target="../media/image50.jpeg" Type="http://schemas.openxmlformats.org/officeDocument/2006/relationships/image"/><Relationship Id="rId4" Target="../media/image49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2" b="4117"/>
          <a:stretch/>
        </p:blipFill>
        <p:spPr>
          <a:xfrm>
            <a:off x="-1" y="0"/>
            <a:ext cx="12192001" cy="68801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58906" y="152873"/>
            <a:ext cx="11282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  <a:cs typeface="Times New Roman" pitchFamily="18" charset="0"/>
              </a:rPr>
              <a:t>Муниципальное казенное дошкольное образовательное учреждение города Новосибирска </a:t>
            </a:r>
          </a:p>
          <a:p>
            <a:pPr algn="ctr"/>
            <a:r>
              <a:rPr lang="ru-RU" kern="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  <a:cs typeface="Times New Roman" pitchFamily="18" charset="0"/>
              </a:rPr>
              <a:t>"Детский сад № 238 комбинированного вида"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51929" y="1186932"/>
            <a:ext cx="6589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</a:rPr>
              <a:t>Мини – проект</a:t>
            </a:r>
          </a:p>
          <a:p>
            <a:pPr algn="ctr"/>
            <a:r>
              <a:rPr lang="ru-RU" sz="4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</a:rPr>
              <a:t> «Неделя добрых дел».</a:t>
            </a:r>
          </a:p>
          <a:p>
            <a:pPr algn="ctr"/>
            <a:r>
              <a:rPr lang="ru-RU" sz="3200" dirty="0" smtClean="0">
                <a:solidFill>
                  <a:srgbClr val="FF3399"/>
                </a:solidFill>
                <a:latin typeface="AllodsWest" panose="02000000000000000000" pitchFamily="2" charset="0"/>
              </a:rPr>
              <a:t>группа № 1 «ТЕРЕМОК» </a:t>
            </a:r>
            <a:endParaRPr lang="ru-RU" sz="3200" dirty="0">
              <a:solidFill>
                <a:srgbClr val="FF3399"/>
              </a:solidFill>
              <a:latin typeface="AllodsWes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7247" y="4773705"/>
            <a:ext cx="4007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Выполнили воспитатели: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Скрябина М.И.</a:t>
            </a:r>
          </a:p>
          <a:p>
            <a:r>
              <a:rPr lang="ru-RU" sz="1600" dirty="0" err="1" smtClean="0">
                <a:solidFill>
                  <a:srgbClr val="FF0000"/>
                </a:solidFill>
                <a:latin typeface="AllodsWest" panose="02000000000000000000" pitchFamily="2" charset="0"/>
              </a:rPr>
              <a:t>Арганова</a:t>
            </a:r>
            <a:r>
              <a:rPr lang="ru-RU" sz="16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 А.А.</a:t>
            </a:r>
            <a:endParaRPr lang="ru-RU" sz="1600" dirty="0">
              <a:solidFill>
                <a:srgbClr val="FF0000"/>
              </a:solidFill>
              <a:latin typeface="AllodsWest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40941" y="6104965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llodsWest" panose="02000000000000000000" pitchFamily="2" charset="0"/>
              </a:rPr>
              <a:t>Новосибирск 2020г.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466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14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8223" y="-130876"/>
            <a:ext cx="100987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llodsWest" panose="02000000000000000000" pitchFamily="2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«День маленького помощника»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Цель: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llodsWest" panose="02000000000000000000" pitchFamily="2" charset="0"/>
              </a:rPr>
              <a:t>Учить детей быть отзывчивыми как к сверстникам, в нужный момент, так и взрослым оказывать им помощь, воспитывать доверие друг к другу, чувство ответственности за другого.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237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156" y="1271716"/>
            <a:ext cx="3235926" cy="4314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2" t="-1" r="19877" b="1541"/>
          <a:stretch/>
        </p:blipFill>
        <p:spPr>
          <a:xfrm>
            <a:off x="3932253" y="3429000"/>
            <a:ext cx="4081896" cy="3254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4" t="-1" r="27537" b="-141"/>
          <a:stretch/>
        </p:blipFill>
        <p:spPr>
          <a:xfrm>
            <a:off x="3932254" y="107577"/>
            <a:ext cx="4081896" cy="3158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81" y="1173913"/>
            <a:ext cx="3138490" cy="4184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8382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6" t="1922" r="14726" b="6550"/>
          <a:stretch/>
        </p:blipFill>
        <p:spPr>
          <a:xfrm rot="5400000">
            <a:off x="1824070" y="3604606"/>
            <a:ext cx="3813281" cy="2693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0" y="-25304"/>
            <a:ext cx="2406856" cy="44778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721" y="-25305"/>
            <a:ext cx="2712995" cy="5301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213" y="2931460"/>
            <a:ext cx="2944905" cy="39265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137" y="0"/>
            <a:ext cx="3093275" cy="41243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38540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06270" y="299428"/>
            <a:ext cx="765137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lodsWest" panose="02000000000000000000" pitchFamily="2" charset="0"/>
              </a:rPr>
              <a:t>«Доброе сердце»</a:t>
            </a:r>
          </a:p>
          <a:p>
            <a:pPr algn="ctr"/>
            <a:endParaRPr lang="ru-RU" dirty="0" smtClean="0"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Цель: </a:t>
            </a:r>
            <a:r>
              <a:rPr lang="ru-RU" dirty="0" smtClean="0">
                <a:latin typeface="AllodsWest" panose="02000000000000000000" pitchFamily="2" charset="0"/>
              </a:rPr>
              <a:t>Учить давать моральную оценку поступкам героев, воспитывать желание быть добрыми и гуманными. Помочь понять, что добрым можно назвать того человека, который всегда помогает окружающим, не остаётся равнодушным в трудных для других людей ситуациях.</a:t>
            </a:r>
          </a:p>
          <a:p>
            <a:r>
              <a:rPr lang="ru-RU" dirty="0" smtClean="0">
                <a:latin typeface="AllodsWest" panose="02000000000000000000" pitchFamily="2" charset="0"/>
              </a:rPr>
              <a:t>Учить отличать добрые поступки, вызвать желание совершать добрые поступки по отношению к окружающим людям</a:t>
            </a:r>
          </a:p>
          <a:p>
            <a:endParaRPr lang="ru-RU" dirty="0" smtClean="0">
              <a:latin typeface="AllodsWest" panose="02000000000000000000" pitchFamily="2" charset="0"/>
            </a:endParaRPr>
          </a:p>
          <a:p>
            <a:pPr algn="ctr"/>
            <a:r>
              <a:rPr lang="ru-RU" sz="2400" b="1" spc="50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llodsWest" panose="02000000000000000000" pitchFamily="2" charset="0"/>
              </a:rPr>
              <a:t>Лепка «сердечек» из соленого теста</a:t>
            </a:r>
          </a:p>
          <a:p>
            <a:endParaRPr lang="ru-RU" dirty="0" smtClean="0"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Цель: </a:t>
            </a:r>
            <a:r>
              <a:rPr lang="ru-RU" dirty="0" smtClean="0">
                <a:latin typeface="AllodsWest" panose="02000000000000000000" pitchFamily="2" charset="0"/>
              </a:rPr>
              <a:t>способствовать развитию интереса к лепке из соленого теста.  Развивать творческие способности, воображение, фантазию.</a:t>
            </a:r>
          </a:p>
          <a:p>
            <a:endParaRPr lang="ru-RU" dirty="0" smtClean="0">
              <a:latin typeface="AllodsWest" panose="02000000000000000000" pitchFamily="2" charset="0"/>
            </a:endParaRPr>
          </a:p>
          <a:p>
            <a:endParaRPr lang="ru-RU" dirty="0" smtClean="0">
              <a:latin typeface="AllodsWest" panose="02000000000000000000" pitchFamily="2" charset="0"/>
            </a:endParaRPr>
          </a:p>
          <a:p>
            <a:endParaRPr lang="ru-RU" dirty="0"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054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323" y="83929"/>
            <a:ext cx="6210301" cy="2868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766" y="3036631"/>
            <a:ext cx="2774628" cy="3699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966" y="2736477"/>
            <a:ext cx="2919692" cy="3892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4404" y="3036631"/>
            <a:ext cx="2796988" cy="3729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" y="2864224"/>
            <a:ext cx="2823882" cy="3765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97683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889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67635" y="1106251"/>
            <a:ext cx="797410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llodsWest" panose="02000000000000000000" pitchFamily="2" charset="0"/>
              </a:rPr>
              <a:t>«День дружбы».</a:t>
            </a:r>
          </a:p>
          <a:p>
            <a:pPr algn="ctr"/>
            <a:endParaRPr lang="ru-RU" sz="2400" dirty="0" smtClean="0">
              <a:solidFill>
                <a:srgbClr val="FF0000"/>
              </a:solidFill>
              <a:latin typeface="AllodsWest" panose="02000000000000000000" pitchFamily="2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Цель: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llodsWest" panose="02000000000000000000" pitchFamily="2" charset="0"/>
              </a:rPr>
              <a:t>формирование у детей представлений доброте, радости, дружеских взаимоотношениях, создание положительного эмоционального настроя у дошкольников.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29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703" y="3119723"/>
            <a:ext cx="5976096" cy="2760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560" y="191801"/>
            <a:ext cx="5952239" cy="2749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40229" y="2443351"/>
            <a:ext cx="4683507" cy="2163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69761" y="1936870"/>
            <a:ext cx="4522149" cy="33916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69787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706" y="995082"/>
            <a:ext cx="454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odsWest" panose="02000000000000000000" pitchFamily="2" charset="0"/>
              </a:rPr>
              <a:t>Наше дерево добрых дел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47647" y="2826114"/>
            <a:ext cx="5244353" cy="4031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llodsWest" panose="02000000000000000000" pitchFamily="2" charset="0"/>
              </a:rPr>
              <a:t>Цель: </a:t>
            </a:r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формирование потребности к совершению добрых поступков, привлечение коллектива родителей к жизнедеятельности группы и детского сада, совершенствование и коррекция поведения детей. Задачи: Сформировать в сознании детей понятие "доброта". Расширить знания дошкольников о доброте и её роли в жизни каждого человека. Воспитывать доброжелательность. Формировать положительную эмоциональную настроенность, жизнерадостность, активность ребёнка.</a:t>
            </a:r>
            <a:endParaRPr lang="ru-RU" dirty="0">
              <a:solidFill>
                <a:srgbClr val="0070C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676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04747" y="1179867"/>
            <a:ext cx="4385617" cy="2025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9051" y="3043297"/>
            <a:ext cx="5136776" cy="23728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1845015"/>
            <a:ext cx="6858000" cy="3167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71477" y="1157657"/>
            <a:ext cx="4303059" cy="1987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2202" y="1613652"/>
            <a:ext cx="2416932" cy="5232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97343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34236" y="3429000"/>
            <a:ext cx="6723528" cy="806824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llodsWest" panose="02000000000000000000" pitchFamily="2" charset="0"/>
              </a:rPr>
              <a:t>Спасибо за внимание!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79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718" y="133228"/>
            <a:ext cx="1204856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Актуальность.</a:t>
            </a:r>
          </a:p>
          <a:p>
            <a:pPr algn="ctr"/>
            <a:endParaRPr lang="ru-RU" dirty="0" smtClean="0">
              <a:latin typeface="AllodsWest" panose="02000000000000000000" pitchFamily="2" charset="0"/>
            </a:endParaRPr>
          </a:p>
          <a:p>
            <a:pPr algn="r"/>
            <a:r>
              <a:rPr lang="ru-RU" dirty="0" smtClean="0">
                <a:solidFill>
                  <a:srgbClr val="570951"/>
                </a:solidFill>
                <a:latin typeface="AllodsWest" panose="02000000000000000000" pitchFamily="2" charset="0"/>
              </a:rPr>
              <a:t>«Если ребенка учат добру, в результате будет добро,</a:t>
            </a:r>
          </a:p>
          <a:p>
            <a:pPr algn="r"/>
            <a:r>
              <a:rPr lang="ru-RU" dirty="0" smtClean="0">
                <a:solidFill>
                  <a:srgbClr val="570951"/>
                </a:solidFill>
                <a:latin typeface="AllodsWest" panose="02000000000000000000" pitchFamily="2" charset="0"/>
              </a:rPr>
              <a:t>учат злу – в результате будет зло – ибо ребенок не</a:t>
            </a:r>
          </a:p>
          <a:p>
            <a:pPr algn="r"/>
            <a:r>
              <a:rPr lang="ru-RU" dirty="0" smtClean="0">
                <a:solidFill>
                  <a:srgbClr val="570951"/>
                </a:solidFill>
                <a:latin typeface="AllodsWest" panose="02000000000000000000" pitchFamily="2" charset="0"/>
              </a:rPr>
              <a:t>рождается готовым человеком, человеком его надо</a:t>
            </a:r>
          </a:p>
          <a:p>
            <a:pPr algn="r"/>
            <a:r>
              <a:rPr lang="ru-RU" dirty="0" smtClean="0">
                <a:solidFill>
                  <a:srgbClr val="570951"/>
                </a:solidFill>
                <a:latin typeface="AllodsWest" panose="02000000000000000000" pitchFamily="2" charset="0"/>
              </a:rPr>
              <a:t>сделать!» (В.А. Сухомлинский).</a:t>
            </a:r>
          </a:p>
          <a:p>
            <a:pPr algn="r"/>
            <a:endParaRPr lang="ru-RU" dirty="0" smtClean="0">
              <a:solidFill>
                <a:srgbClr val="570951"/>
              </a:solidFill>
              <a:latin typeface="AllodsWest" panose="02000000000000000000" pitchFamily="2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	Основы духовно – нравственной культуры личности формируются в дошкольном детстве, когда ребёнок взаимодействует с окружающим миром на основе естественной потребности в </a:t>
            </a:r>
            <a:r>
              <a:rPr lang="ru-RU" dirty="0" err="1" smtClean="0">
                <a:solidFill>
                  <a:srgbClr val="002060"/>
                </a:solidFill>
                <a:latin typeface="AllodsWest" panose="02000000000000000000" pitchFamily="2" charset="0"/>
              </a:rPr>
              <a:t>прочувствовании</a:t>
            </a:r>
            <a:r>
              <a:rPr lang="ru-RU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, познании, осмыслении. Дошкольника необходимо научить отличать доброе от злого, хорошее от плохого, привить социально приемлемое поведение и отучить от порицаемых обществом поступков.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AllodsWest" panose="02000000000000000000" pitchFamily="2" charset="0"/>
              </a:rPr>
              <a:t>	Несомненно, произошли перемены социально - экономического и политического характера, повлекшие за собой изменения и в сфере морально - нравственных ценностей и норм поведения в обществе. В нравственном воспитании современных детей наметились негативные тенденции: книги ушли на второй план, их место занял экран монитора, с которого в жизнь ребенка теперь постоянно входят персонажи сказок, герои мультфильмов, не всегда отличающиеся душевностью или нравственной чистотой. Смещение акцентов в развитии дошкольников в сторону ранней интеллектуализации, не способствуют духовному развитию. В погоне за развитием интеллекта упускается воспитание души, нравственное и духовное развитие маленького человека, без которых накопленные знания могут оказаться бесполезными. И как результат этого - эмоциональная, волевая и духовная незрелость. </a:t>
            </a:r>
          </a:p>
          <a:p>
            <a:pPr algn="just"/>
            <a:endParaRPr lang="ru-RU" dirty="0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355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2690336"/>
            <a:ext cx="4065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447" y="101103"/>
            <a:ext cx="12192000" cy="6547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ru-RU" sz="2000" b="1" u="sng" dirty="0" smtClean="0">
                <a:solidFill>
                  <a:srgbClr val="FF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u="sng" dirty="0" smtClean="0">
                <a:solidFill>
                  <a:srgbClr val="FF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solidFill>
                <a:srgbClr val="FF0000"/>
              </a:solidFill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у детей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000" dirty="0" smtClean="0">
              <a:solidFill>
                <a:srgbClr val="00B050"/>
              </a:solidFill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1. Формировать познавательные, регулятивные и коммуникативные навыки общения.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2. Способствовать эмоциональному, духовно-нравственному и интеллектуальному развитию.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3. Развивать уверенность в себе и своих возможностях.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4. Формировать у детей положительное отношение ко всем людям.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5. Уточнить представления детей о добрых и злых поступках и их последствиях, развивать умения высказывать свою точку зрения;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6. Побуждать детей к положительным поступкам и делам;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7. Воспитывать желание оставлять «добрый след» о себе в сердцах и душах других людей.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8. Учить детей избегать ссор, уступать и договариваться друг с другом.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9. Объяснить детям, что добрые дела доставляют радость.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10. Рассказать детям о полезности и значимости труда.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11. Закреплять знаний правил вежливого общения.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12. Совершенствовать коммуникативные навыки (умения выслушивать товарища, искренно высказывать свое мнение, проявлять доброжелательность к суждениям других детей).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13. Поощрять стремление ребенка совершать добрые поступки.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14. Воспитывать доброту, отзывчивость, дружелюбие, желание сделать что-то для других людей, принести им пользу.</a:t>
            </a:r>
            <a:endParaRPr lang="ru-RU" sz="1600" dirty="0"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39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AllodsWest" panose="02000000000000000000" pitchFamily="2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Предполагаемый результат:</a:t>
            </a:r>
          </a:p>
          <a:p>
            <a:endParaRPr lang="ru-RU" sz="1600" dirty="0" smtClean="0">
              <a:latin typeface="AllodsWest" panose="02000000000000000000" pitchFamily="2" charset="0"/>
            </a:endParaRPr>
          </a:p>
          <a:p>
            <a:r>
              <a:rPr lang="ru-RU" sz="1600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1. Создание в группах необходимых условий по приобщению к элементарным общепринятым нормам и правилам взаимоотношения со сверстниками и взрослыми.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3. Способность детей договариваться, оказывать друг другу поддержку.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4. Бережного отношения к окружающему миру, познанию себя и себе подобных.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5. Воспитание гуманных чувств.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6. Создание системы работы по ознакомлению детей с произведениями, пословицами и поговорками о добре.</a:t>
            </a:r>
          </a:p>
          <a:p>
            <a:endParaRPr lang="ru-RU" sz="1600" dirty="0" smtClean="0">
              <a:latin typeface="AllodsWest" panose="02000000000000000000" pitchFamily="2" charset="0"/>
            </a:endParaRPr>
          </a:p>
          <a:p>
            <a:pPr algn="ctr"/>
            <a:r>
              <a:rPr lang="ru-RU" sz="1600" dirty="0" smtClean="0">
                <a:solidFill>
                  <a:srgbClr val="570951"/>
                </a:solidFill>
                <a:latin typeface="AllodsWest" panose="02000000000000000000" pitchFamily="2" charset="0"/>
              </a:rPr>
              <a:t>Подготовительный этап:</a:t>
            </a:r>
          </a:p>
          <a:p>
            <a:endParaRPr lang="ru-RU" sz="1600" dirty="0" smtClean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r>
              <a:rPr lang="ru-RU" sz="16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1. Определение темы, цели и задач;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2. Познакомить с проектом детей и родителей;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3. Заинтересовать каждого ребенка тематикой проекта, поддержать его любознательность и устойчивый интерес к проблеме;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4. Вовлечь родителей в совместную работу над проектом.</a:t>
            </a:r>
          </a:p>
          <a:p>
            <a:r>
              <a:rPr lang="ru-RU" sz="1600" dirty="0" smtClean="0">
                <a:latin typeface="AllodsWest" panose="02000000000000000000" pitchFamily="2" charset="0"/>
              </a:rPr>
              <a:t> </a:t>
            </a:r>
          </a:p>
          <a:p>
            <a:pPr algn="r"/>
            <a:r>
              <a:rPr lang="ru-RU" sz="1600" dirty="0" smtClean="0">
                <a:solidFill>
                  <a:srgbClr val="FF3399"/>
                </a:solidFill>
                <a:latin typeface="AllodsWest" panose="02000000000000000000" pitchFamily="2" charset="0"/>
              </a:rPr>
              <a:t>Участники проекта: дети, воспитатель, родители.</a:t>
            </a:r>
          </a:p>
          <a:p>
            <a:endParaRPr lang="ru-RU" sz="1600" dirty="0" smtClean="0">
              <a:solidFill>
                <a:srgbClr val="FF3399"/>
              </a:solidFill>
              <a:latin typeface="AllodsWest" panose="02000000000000000000" pitchFamily="2" charset="0"/>
            </a:endParaRPr>
          </a:p>
          <a:p>
            <a:pPr algn="r"/>
            <a:r>
              <a:rPr lang="ru-RU" sz="1600" dirty="0" smtClean="0">
                <a:solidFill>
                  <a:srgbClr val="FF3399"/>
                </a:solidFill>
                <a:latin typeface="AllodsWest" panose="02000000000000000000" pitchFamily="2" charset="0"/>
              </a:rPr>
              <a:t>Срок проведения: одна неделя.</a:t>
            </a:r>
          </a:p>
          <a:p>
            <a:endParaRPr lang="ru-RU" sz="1600" dirty="0" smtClean="0">
              <a:solidFill>
                <a:srgbClr val="FF3399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1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7312" y="1107664"/>
            <a:ext cx="993737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Работа с родителями:</a:t>
            </a:r>
          </a:p>
          <a:p>
            <a:endParaRPr lang="ru-RU" dirty="0" smtClean="0">
              <a:solidFill>
                <a:srgbClr val="0070C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1.     Беседа родителей с детьми на тему: «Правила поведения в детском саду»</a:t>
            </a:r>
          </a:p>
          <a:p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2.     Плакат «Дерево добрых дел»</a:t>
            </a:r>
          </a:p>
          <a:p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Продукт проектной деятельности: беседы о добре, стихи о добре, аудиозаписи о добре, дидактические игры, рисунки «Теплые ладошки», лепка сердец, аппликация – подарок для детей младшей группы, коллективная работа – плакат «Дерево добрых дел».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AllodsWest" panose="02000000000000000000" pitchFamily="2" charset="0"/>
              </a:rPr>
              <a:t>Заключительный этап:</a:t>
            </a:r>
          </a:p>
          <a:p>
            <a:endParaRPr lang="ru-RU" dirty="0" smtClean="0">
              <a:solidFill>
                <a:srgbClr val="0070C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1. Презентация проекта</a:t>
            </a:r>
          </a:p>
          <a:p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2. Фотоотчёт:  «Наши добрые дела»</a:t>
            </a:r>
          </a:p>
          <a:p>
            <a:r>
              <a:rPr lang="ru-RU" dirty="0" smtClean="0">
                <a:solidFill>
                  <a:srgbClr val="0070C0"/>
                </a:solidFill>
                <a:latin typeface="AllodsWest" panose="02000000000000000000" pitchFamily="2" charset="0"/>
              </a:rPr>
              <a:t>3. Сюрпризный момент</a:t>
            </a:r>
            <a:endParaRPr lang="ru-RU" dirty="0">
              <a:solidFill>
                <a:srgbClr val="0070C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18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57682" y="191904"/>
            <a:ext cx="53160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Основной этап:</a:t>
            </a:r>
          </a:p>
          <a:p>
            <a:endParaRPr lang="ru-RU" dirty="0" smtClean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1 день – «Открываем копилку добрых дел»</a:t>
            </a:r>
          </a:p>
          <a:p>
            <a:endParaRPr lang="ru-RU" dirty="0" smtClean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2 день – «День вежливости»</a:t>
            </a:r>
          </a:p>
          <a:p>
            <a:endParaRPr lang="ru-RU" dirty="0" smtClean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3 день – «Маленького помощника»</a:t>
            </a:r>
          </a:p>
          <a:p>
            <a:endParaRPr lang="ru-RU" dirty="0" smtClean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4 день – «Доброе сердце»</a:t>
            </a:r>
          </a:p>
          <a:p>
            <a:endParaRPr lang="ru-RU" dirty="0" smtClean="0">
              <a:solidFill>
                <a:srgbClr val="00B050"/>
              </a:solidFill>
              <a:latin typeface="AllodsWest" panose="02000000000000000000" pitchFamily="2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AllodsWest" panose="02000000000000000000" pitchFamily="2" charset="0"/>
              </a:rPr>
              <a:t>5 день – </a:t>
            </a:r>
            <a:r>
              <a:rPr lang="ru-RU" dirty="0">
                <a:solidFill>
                  <a:srgbClr val="00B050"/>
                </a:solidFill>
                <a:latin typeface="AllodsWest" panose="02000000000000000000" pitchFamily="2" charset="0"/>
              </a:rPr>
              <a:t>«День дружбы»</a:t>
            </a:r>
          </a:p>
        </p:txBody>
      </p:sp>
    </p:spTree>
    <p:extLst>
      <p:ext uri="{BB962C8B-B14F-4D97-AF65-F5344CB8AC3E}">
        <p14:creationId xmlns:p14="http://schemas.microsoft.com/office/powerpoint/2010/main" val="3557744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8283" y="13301"/>
            <a:ext cx="3254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lodsWest" panose="02000000000000000000" pitchFamily="2" charset="0"/>
              </a:rPr>
              <a:t>Фотоотчет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llodsWest" panose="020000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60665" y="549822"/>
            <a:ext cx="4171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llodsWest" panose="02000000000000000000" pitchFamily="2" charset="0"/>
              </a:rPr>
              <a:t>«Открываем копилку добрых дел»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llodsWest" panose="020000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3" t="814" r="32831" b="2487"/>
          <a:stretch/>
        </p:blipFill>
        <p:spPr>
          <a:xfrm>
            <a:off x="3586615" y="1124373"/>
            <a:ext cx="3655281" cy="2972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8" r="21912" b="2963"/>
          <a:stretch/>
        </p:blipFill>
        <p:spPr>
          <a:xfrm>
            <a:off x="7604253" y="1283621"/>
            <a:ext cx="4225389" cy="2654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61" y="4501018"/>
            <a:ext cx="4533370" cy="2094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191" y="4323220"/>
            <a:ext cx="4976028" cy="2298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" r="16214"/>
          <a:stretch/>
        </p:blipFill>
        <p:spPr>
          <a:xfrm rot="5400000">
            <a:off x="316310" y="1393698"/>
            <a:ext cx="3765124" cy="2050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236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025" y="242048"/>
            <a:ext cx="10165976" cy="3259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«День вежливости» </a:t>
            </a:r>
          </a:p>
          <a:p>
            <a:pPr lvl="0" algn="ctr"/>
            <a:r>
              <a:rPr lang="ru-RU" sz="2800" dirty="0" smtClean="0">
                <a:solidFill>
                  <a:srgbClr val="FF0000"/>
                </a:solidFill>
                <a:latin typeface="AllodsWest" panose="02000000000000000000" pitchFamily="2" charset="0"/>
              </a:rPr>
              <a:t>Наши теплые ладошки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Нетрадиционный способ рисование по мокрому: «Теплые ладошки».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 smtClean="0">
                <a:solidFill>
                  <a:srgbClr val="C0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продолжать знакомить с нетрадиционной техникой рисования (ладонью); развивать творческое воображение, внимание, мелкую моторику и координацию движения рук, эстетическое восприятие мира природы; развивать двигательные навыки.</a:t>
            </a:r>
            <a:endParaRPr lang="ru-RU" sz="2000" dirty="0">
              <a:solidFill>
                <a:srgbClr val="002060"/>
              </a:solidFill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8" r="16397" b="337"/>
          <a:stretch/>
        </p:blipFill>
        <p:spPr>
          <a:xfrm>
            <a:off x="6915070" y="3429000"/>
            <a:ext cx="5095362" cy="33813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5" b="737"/>
          <a:stretch/>
        </p:blipFill>
        <p:spPr>
          <a:xfrm>
            <a:off x="121025" y="3429000"/>
            <a:ext cx="5461744" cy="338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54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8"/>
            <a:ext cx="12192000" cy="6855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077" y="207783"/>
            <a:ext cx="5356409" cy="3767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2" y="1373948"/>
            <a:ext cx="3082579" cy="4110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7" t="22542" r="17390" b="575"/>
          <a:stretch/>
        </p:blipFill>
        <p:spPr>
          <a:xfrm>
            <a:off x="3439077" y="4101818"/>
            <a:ext cx="5356409" cy="2629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952" y="1468341"/>
            <a:ext cx="2940988" cy="3921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56574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649</Words>
  <Application>Microsoft Office PowerPoint</Application>
  <PresentationFormat>Широкоэкранный</PresentationFormat>
  <Paragraphs>105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AllodsWest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Скрябин</dc:creator>
  <cp:lastModifiedBy>Игорь Скрябин</cp:lastModifiedBy>
  <cp:revision>22</cp:revision>
  <dcterms:created xsi:type="dcterms:W3CDTF">2020-08-01T04:54:14Z</dcterms:created>
  <dcterms:modified xsi:type="dcterms:W3CDTF">2020-08-01T09:47:07Z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1824431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