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417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9"/>
      <p:bold r:id="rId10"/>
      <p:italic r:id="rId11"/>
      <p:boldItalic r:id="rId12"/>
    </p:embeddedFont>
    <p:embeddedFont>
      <p:font typeface="Book Antiqua" panose="02040602050305030304" pitchFamily="18" charset="0"/>
      <p:regular r:id="rId13"/>
      <p:bold r:id="rId14"/>
      <p:italic r:id="rId15"/>
      <p:bold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ambria Math" panose="02040503050406030204" pitchFamily="18" charset="0"/>
      <p:regular r:id="rId21"/>
    </p:embeddedFont>
    <p:embeddedFont>
      <p:font typeface="Century Gothic" panose="020B0502020202020204" pitchFamily="34" charset="0"/>
      <p:regular r:id="rId22"/>
      <p:bold r:id="rId23"/>
      <p:italic r:id="rId24"/>
      <p:boldItalic r:id="rId25"/>
    </p:embeddedFont>
    <p:embeddedFont>
      <p:font typeface="Comic Sans MS" panose="030F0702030302020204" pitchFamily="66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FF00"/>
    <a:srgbClr val="B1E7D9"/>
    <a:srgbClr val="99FF99"/>
    <a:srgbClr val="875F0F"/>
    <a:srgbClr val="A47D00"/>
    <a:srgbClr val="1B73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604" autoAdjust="0"/>
  </p:normalViewPr>
  <p:slideViewPr>
    <p:cSldViewPr>
      <p:cViewPr varScale="1">
        <p:scale>
          <a:sx n="68" d="100"/>
          <a:sy n="68" d="100"/>
        </p:scale>
        <p:origin x="144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26" Type="http://schemas.openxmlformats.org/officeDocument/2006/relationships/font" Target="fonts/font18.fntdata"/><Relationship Id="rId3" Type="http://schemas.openxmlformats.org/officeDocument/2006/relationships/slide" Target="slides/slide2.xml"/><Relationship Id="rId21" Type="http://schemas.openxmlformats.org/officeDocument/2006/relationships/font" Target="fonts/font13.fntdata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openxmlformats.org/officeDocument/2006/relationships/font" Target="fonts/font17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29" Type="http://schemas.openxmlformats.org/officeDocument/2006/relationships/font" Target="fonts/font2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font" Target="fonts/font16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font" Target="fonts/font15.fntdata"/><Relationship Id="rId28" Type="http://schemas.openxmlformats.org/officeDocument/2006/relationships/font" Target="fonts/font20.fntdata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font" Target="fonts/font14.fntdata"/><Relationship Id="rId27" Type="http://schemas.openxmlformats.org/officeDocument/2006/relationships/font" Target="fonts/font19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250318B1-847A-4397-AB1E-90A01BB01E75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AD78ECD1-B7D6-45E6-B2AE-16FB41875A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187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318B1-847A-4397-AB1E-90A01BB01E75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8ECD1-B7D6-45E6-B2AE-16FB41875A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540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250318B1-847A-4397-AB1E-90A01BB01E75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D78ECD1-B7D6-45E6-B2AE-16FB41875A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985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250318B1-847A-4397-AB1E-90A01BB01E75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D78ECD1-B7D6-45E6-B2AE-16FB41875A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61072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250318B1-847A-4397-AB1E-90A01BB01E75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D78ECD1-B7D6-45E6-B2AE-16FB41875A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533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318B1-847A-4397-AB1E-90A01BB01E75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8ECD1-B7D6-45E6-B2AE-16FB41875A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509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318B1-847A-4397-AB1E-90A01BB01E75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8ECD1-B7D6-45E6-B2AE-16FB41875A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908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318B1-847A-4397-AB1E-90A01BB01E75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8ECD1-B7D6-45E6-B2AE-16FB41875A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1639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250318B1-847A-4397-AB1E-90A01BB01E75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D78ECD1-B7D6-45E6-B2AE-16FB41875A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793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318B1-847A-4397-AB1E-90A01BB01E75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8ECD1-B7D6-45E6-B2AE-16FB41875A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147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250318B1-847A-4397-AB1E-90A01BB01E75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AD78ECD1-B7D6-45E6-B2AE-16FB41875A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44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318B1-847A-4397-AB1E-90A01BB01E75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8ECD1-B7D6-45E6-B2AE-16FB41875A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60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318B1-847A-4397-AB1E-90A01BB01E75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8ECD1-B7D6-45E6-B2AE-16FB41875A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035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318B1-847A-4397-AB1E-90A01BB01E75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8ECD1-B7D6-45E6-B2AE-16FB41875A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39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318B1-847A-4397-AB1E-90A01BB01E75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8ECD1-B7D6-45E6-B2AE-16FB41875A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048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318B1-847A-4397-AB1E-90A01BB01E75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8ECD1-B7D6-45E6-B2AE-16FB41875A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086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318B1-847A-4397-AB1E-90A01BB01E75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8ECD1-B7D6-45E6-B2AE-16FB41875A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429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318B1-847A-4397-AB1E-90A01BB01E75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8ECD1-B7D6-45E6-B2AE-16FB41875A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7436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71" r:id="rId1"/>
    <p:sldLayoutId id="2147484172" r:id="rId2"/>
    <p:sldLayoutId id="2147484173" r:id="rId3"/>
    <p:sldLayoutId id="2147484174" r:id="rId4"/>
    <p:sldLayoutId id="2147484175" r:id="rId5"/>
    <p:sldLayoutId id="2147484176" r:id="rId6"/>
    <p:sldLayoutId id="2147484177" r:id="rId7"/>
    <p:sldLayoutId id="2147484178" r:id="rId8"/>
    <p:sldLayoutId id="2147484179" r:id="rId9"/>
    <p:sldLayoutId id="2147484180" r:id="rId10"/>
    <p:sldLayoutId id="2147484181" r:id="rId11"/>
    <p:sldLayoutId id="2147484182" r:id="rId12"/>
    <p:sldLayoutId id="2147484183" r:id="rId13"/>
    <p:sldLayoutId id="2147484184" r:id="rId14"/>
    <p:sldLayoutId id="2147484185" r:id="rId15"/>
    <p:sldLayoutId id="2147484186" r:id="rId16"/>
    <p:sldLayoutId id="214748418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1541" y="1124744"/>
            <a:ext cx="5832648" cy="1784176"/>
          </a:xfrm>
        </p:spPr>
        <p:txBody>
          <a:bodyPr>
            <a:normAutofit fontScale="90000"/>
          </a:bodyPr>
          <a:lstStyle/>
          <a:p>
            <a:r>
              <a:rPr lang="ru-RU" sz="6600" b="1" i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Лермонтов-художник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941168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>
                <a:latin typeface="Book Antiqua" pitchFamily="18" charset="0"/>
              </a:rPr>
              <a:t>Презентацию подготовили : </a:t>
            </a:r>
          </a:p>
          <a:p>
            <a:r>
              <a:rPr lang="ru-RU" sz="2800" dirty="0" err="1">
                <a:latin typeface="Book Antiqua" pitchFamily="18" charset="0"/>
              </a:rPr>
              <a:t>Каракина</a:t>
            </a:r>
            <a:r>
              <a:rPr lang="ru-RU" sz="2800" dirty="0">
                <a:latin typeface="Book Antiqua" pitchFamily="18" charset="0"/>
              </a:rPr>
              <a:t> Л. </a:t>
            </a:r>
          </a:p>
          <a:p>
            <a:r>
              <a:rPr lang="ru-RU" sz="2800" dirty="0" err="1">
                <a:latin typeface="Book Antiqua" pitchFamily="18" charset="0"/>
              </a:rPr>
              <a:t>Арапова</a:t>
            </a:r>
            <a:r>
              <a:rPr lang="ru-RU" sz="2800" dirty="0">
                <a:latin typeface="Book Antiqua" pitchFamily="18" charset="0"/>
              </a:rPr>
              <a:t> Ю.</a:t>
            </a:r>
          </a:p>
          <a:p>
            <a:r>
              <a:rPr lang="ru-RU" sz="2800" dirty="0" err="1">
                <a:latin typeface="Book Antiqua" pitchFamily="18" charset="0"/>
              </a:rPr>
              <a:t>Аниськин</a:t>
            </a:r>
            <a:r>
              <a:rPr lang="ru-RU" sz="2800" dirty="0">
                <a:latin typeface="Book Antiqua" pitchFamily="18" charset="0"/>
              </a:rPr>
              <a:t> К.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2050" name="Picture 2" descr="&amp;Kcy;&amp;acy;&amp;rcy;&amp;tcy;&amp;icy;&amp;ncy;&amp;ycy; &amp;Lcy;&amp;iecy;&amp;rcy;&amp;mcy;&amp;ocy;&amp;ncy;&amp;tcy;&amp;ocy;&amp;vcy;&amp;acy; &amp;Scy;&amp;acy;&amp;pcy;&amp;fcy;&amp;icy;&amp;r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124744"/>
            <a:ext cx="31242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8847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E180D4A7-C9FB-4DFB-919C-405C955672EB}">
      <p14:showEvtLst xmlns:p14="http://schemas.microsoft.com/office/powerpoint/2010/main">
        <p14:playEvt time="0" objId="4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57166"/>
            <a:ext cx="7643866" cy="335758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i="1" dirty="0">
                <a:solidFill>
                  <a:srgbClr val="1B734F"/>
                </a:solidFill>
                <a:latin typeface="Cambria Math" pitchFamily="18" charset="0"/>
                <a:ea typeface="Cambria Math" pitchFamily="18" charset="0"/>
              </a:rPr>
              <a:t>       </a:t>
            </a:r>
            <a:r>
              <a:rPr lang="ru-RU" sz="3200" i="1" dirty="0">
                <a:latin typeface="Cambria Math" pitchFamily="18" charset="0"/>
                <a:ea typeface="Cambria Math" pitchFamily="18" charset="0"/>
                <a:cs typeface="Arial Unicode MS" pitchFamily="34" charset="-128"/>
              </a:rPr>
              <a:t>Михаил Юрьевич Лермонтов был очень одарённым человеком. Помимо высокого дара поэзии и природной музыкальности, он был наделён большим талантом художника. </a:t>
            </a:r>
            <a:br>
              <a:rPr lang="ru-RU" dirty="0">
                <a:latin typeface="Cambria Math" pitchFamily="18" charset="0"/>
                <a:ea typeface="Cambria Math" pitchFamily="18" charset="0"/>
              </a:rPr>
            </a:br>
            <a:endParaRPr lang="ru-RU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122" name="Picture 2" descr="https://docs.google.com/viewer?url=http%3A%2F%2Fnsportal.ru%2Fsites%2Fdefault%2Ffiles%2F2012%2F05%2F16%2Flermontov-hudozhnik.pptx&amp;docid=9002e24830dd8b7d4d9d3fd38c8d9ab2&amp;a=bi&amp;pagenumber=36&amp;w=52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75" t="6136" r="5923" b="2718"/>
          <a:stretch/>
        </p:blipFill>
        <p:spPr bwMode="auto">
          <a:xfrm>
            <a:off x="2730672" y="3081403"/>
            <a:ext cx="4421689" cy="3394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7441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857496"/>
            <a:ext cx="5832648" cy="292895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dirty="0">
                <a:latin typeface="Arial Narrow" pitchFamily="34" charset="0"/>
              </a:rPr>
              <a:t>   </a:t>
            </a:r>
            <a:r>
              <a:rPr lang="ru-RU" sz="2400" b="1" i="1" dirty="0">
                <a:solidFill>
                  <a:srgbClr val="875F0F"/>
                </a:solidFill>
                <a:latin typeface="Arial Narrow" pitchFamily="34" charset="0"/>
              </a:rPr>
              <a:t>А затем уже в Петербурге брал уроки у известного тогда живописца П.Е. </a:t>
            </a:r>
            <a:r>
              <a:rPr lang="ru-RU" sz="2400" b="1" i="1" dirty="0" err="1">
                <a:solidFill>
                  <a:srgbClr val="875F0F"/>
                </a:solidFill>
                <a:latin typeface="Arial Narrow" pitchFamily="34" charset="0"/>
              </a:rPr>
              <a:t>Заболотского</a:t>
            </a:r>
            <a:r>
              <a:rPr lang="ru-RU" sz="2400" b="1" i="1" dirty="0">
                <a:solidFill>
                  <a:srgbClr val="875F0F"/>
                </a:solidFill>
                <a:latin typeface="Arial Narrow" pitchFamily="34" charset="0"/>
              </a:rPr>
              <a:t>. В своих самых ранних литературных произведениях Лермонтов упоминает имена своих любимых художников: Рафаэля, </a:t>
            </a:r>
            <a:r>
              <a:rPr lang="ru-RU" sz="2400" b="1" i="1" dirty="0" err="1">
                <a:solidFill>
                  <a:srgbClr val="875F0F"/>
                </a:solidFill>
                <a:latin typeface="Arial Narrow" pitchFamily="34" charset="0"/>
              </a:rPr>
              <a:t>Перуджино</a:t>
            </a:r>
            <a:r>
              <a:rPr lang="ru-RU" sz="2400" b="1" i="1" dirty="0">
                <a:solidFill>
                  <a:srgbClr val="875F0F"/>
                </a:solidFill>
                <a:latin typeface="Arial Narrow" pitchFamily="34" charset="0"/>
              </a:rPr>
              <a:t>, Рембрандта. </a:t>
            </a:r>
            <a:br>
              <a:rPr lang="ru-RU" dirty="0">
                <a:solidFill>
                  <a:srgbClr val="875F0F"/>
                </a:solidFill>
              </a:rPr>
            </a:br>
            <a:endParaRPr lang="ru-RU" dirty="0">
              <a:solidFill>
                <a:srgbClr val="875F0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571480"/>
            <a:ext cx="79563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latin typeface="Arial Narrow" pitchFamily="34" charset="0"/>
              </a:rPr>
              <a:t>Переехав в Москву в 1827 году, Лермонтов поступил на обучение в благородный пансион при Московском университете. Там он посещал обязательные уроки рисования, изучал перспективу, «снимал», как тогда говорили, с натуры ландшафты</a:t>
            </a:r>
            <a:r>
              <a:rPr lang="ru-RU" sz="2400" b="1" dirty="0">
                <a:latin typeface="Arial Narrow" pitchFamily="34" charset="0"/>
              </a:rPr>
              <a:t>. </a:t>
            </a:r>
          </a:p>
        </p:txBody>
      </p:sp>
      <p:pic>
        <p:nvPicPr>
          <p:cNvPr id="2053" name="Picture 5" descr="C:\Users\школа\Desktop\Лермонтов\thCAGHM9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2928934"/>
            <a:ext cx="2776207" cy="278549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1300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49929"/>
            <a:ext cx="5436096" cy="46032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    </a:t>
            </a:r>
            <a:r>
              <a:rPr lang="ru-RU" b="1" dirty="0">
                <a:latin typeface="Century Gothic" pitchFamily="34" charset="0"/>
              </a:rPr>
              <a:t>Известно, что Лермонтов всю свою сознательную жизнь, до своей безвременной гибели, посвящал не только литературе, но и рисованию. Многое из его художественных работ не сохранилось, но то, что дошло до наших дней, - это более десятка картин маслом, более пятидесяти акварельных работ, свыше трёхсот рисунков - даёт нам возможность оценить его художественное наследие. </a:t>
            </a:r>
            <a:br>
              <a:rPr lang="ru-RU" b="1" dirty="0"/>
            </a:br>
            <a:endParaRPr lang="ru-RU" b="1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170601" y="12619"/>
            <a:ext cx="3902052" cy="3376645"/>
            <a:chOff x="170601" y="12619"/>
            <a:chExt cx="3902052" cy="3376645"/>
          </a:xfrm>
        </p:grpSpPr>
        <p:pic>
          <p:nvPicPr>
            <p:cNvPr id="4098" name="Picture 2" descr="7 &quot;&amp;dcy;&amp;iecy;&amp;mcy;&amp;ocy;&amp;ncy;&amp;ocy;&amp;vcy;&quot; &amp;Mcy;&amp;icy;&amp;khcy;&amp;acy;&amp;icy;&amp;lcy;&amp;acy; &amp;Lcy;&amp;iecy;&amp;rcy;&amp;mcy;&amp;ocy;&amp;ncy;&amp;tcy;&amp;ocy;&amp;vcy;&amp;a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601" y="332656"/>
              <a:ext cx="3902052" cy="30566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251520" y="12619"/>
              <a:ext cx="377443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dirty="0"/>
                <a:t>Перестрелка в горах Дагестана</a:t>
              </a: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5292080" y="3789040"/>
            <a:ext cx="3309864" cy="2992398"/>
            <a:chOff x="5292080" y="3789040"/>
            <a:chExt cx="3309864" cy="2992398"/>
          </a:xfrm>
        </p:grpSpPr>
        <p:pic>
          <p:nvPicPr>
            <p:cNvPr id="4104" name="Picture 8" descr="http://img-fotki.yandex.ru/get/4002/med-yuliya.82/0_32cf9_b07b7cfe_XL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3789040"/>
              <a:ext cx="3096344" cy="24693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6958865" y="6381328"/>
              <a:ext cx="164307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dirty="0"/>
                <a:t>Вид Тифлиса</a:t>
              </a: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70600" y="3688314"/>
            <a:ext cx="5821115" cy="3172779"/>
            <a:chOff x="170600" y="3688314"/>
            <a:chExt cx="5821115" cy="3172779"/>
          </a:xfrm>
        </p:grpSpPr>
        <p:pic>
          <p:nvPicPr>
            <p:cNvPr id="4102" name="Picture 6" descr="http://lermontov.info/images/clip_image036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600" y="3688314"/>
              <a:ext cx="3825335" cy="31727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Прямоугольник 4"/>
            <p:cNvSpPr/>
            <p:nvPr/>
          </p:nvSpPr>
          <p:spPr>
            <a:xfrm>
              <a:off x="4041438" y="6454369"/>
              <a:ext cx="19502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dirty="0"/>
                <a:t>Крестовая гора</a:t>
              </a:r>
            </a:p>
          </p:txBody>
        </p:sp>
      </p:grpSp>
    </p:spTree>
  </p:cSld>
  <p:clrMapOvr>
    <a:masterClrMapping/>
  </p:clrMapOvr>
  <p:transition advClick="0" advTm="12557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42852"/>
            <a:ext cx="4186238" cy="67151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/>
              <a:t>   </a:t>
            </a:r>
            <a:r>
              <a:rPr lang="ru-RU" b="1" i="1" dirty="0">
                <a:latin typeface="Calibri" pitchFamily="34" charset="0"/>
              </a:rPr>
              <a:t>Талант художника Лермонтова очень многогранен. Он увлекался портретом, изображая с большой достоверностью людей своего круга. Ему великолепно удавались пейзажи, как в живописи, так и графике. Лермонтов проявил себя незаурядным мастером карикатуры и анималистических зарисовок скачущих лошадей и групп всадников. Множество его работ посвящено военной тематике – это изображение поединков, сражений, вооружённых черкесов, русских офицеров и юнкеров</a:t>
            </a:r>
            <a:r>
              <a:rPr lang="ru-RU" b="1" dirty="0">
                <a:latin typeface="Calibri" pitchFamily="34" charset="0"/>
              </a:rPr>
              <a:t>. </a:t>
            </a:r>
          </a:p>
        </p:txBody>
      </p:sp>
      <p:pic>
        <p:nvPicPr>
          <p:cNvPr id="3074" name="Picture 2" descr="&amp;Ocy;&amp;tcy;&amp;kcy;&amp;rcy;&amp;ycy;&amp;tcy;&amp;ycy;&amp;jcy; &amp;CHcy;&amp;iecy;&amp;rcy;&amp;kcy;&amp;iecy;&amp;scy;&amp;scy;&amp;kcy;&amp;icy;&amp;jcy; &amp;Fcy;&amp;ocy;&amp;rcy;&amp;ucy;&amp;mcy; ELOT.RU :: &amp;Pcy;&amp;rcy;&amp;ocy;&amp;scy;&amp;mcy;&amp;ocy;&amp;tcy;&amp;rcy; &amp;tcy;&amp;iecy;&amp;mcy;&amp;ycy; - &amp;CHcy;&amp;iecy;&amp;rcy;&amp;kcy;&amp;iecy;&amp;scy;&amp;ycy; &amp;vcy; &amp;lcy;&amp;icy;&amp;tscy;&amp;acy;&amp;khcy; &amp;fcy;&amp;ocy;&amp;tcy;&amp;ocy;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79626"/>
            <a:ext cx="2520280" cy="303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4698959" y="3861048"/>
            <a:ext cx="4138569" cy="2732649"/>
            <a:chOff x="4698959" y="3861048"/>
            <a:chExt cx="4138569" cy="2732649"/>
          </a:xfrm>
        </p:grpSpPr>
        <p:pic>
          <p:nvPicPr>
            <p:cNvPr id="3076" name="Picture 4" descr="http://lermontov.niv.ru/images/pictures/picture_09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5644" y="3861048"/>
              <a:ext cx="3505200" cy="2266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4698959" y="6193587"/>
              <a:ext cx="413856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dirty="0"/>
                <a:t>Эпизод из сражения при </a:t>
              </a:r>
              <a:r>
                <a:rPr lang="ru-RU" sz="2000" b="1" dirty="0" err="1"/>
                <a:t>Валерике</a:t>
              </a:r>
              <a:endParaRPr lang="ru-RU" sz="2000" b="1" dirty="0"/>
            </a:p>
          </p:txBody>
        </p:sp>
      </p:grpSp>
    </p:spTree>
  </p:cSld>
  <p:clrMapOvr>
    <a:masterClrMapping/>
  </p:clrMapOvr>
  <p:transition advClick="0" advTm="15909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142852"/>
            <a:ext cx="4900618" cy="6715148"/>
          </a:xfrm>
        </p:spPr>
        <p:txBody>
          <a:bodyPr>
            <a:noAutofit/>
          </a:bodyPr>
          <a:lstStyle/>
          <a:p>
            <a:endParaRPr lang="ru-RU" sz="1400" dirty="0"/>
          </a:p>
          <a:p>
            <a:pPr algn="r">
              <a:buNone/>
            </a:pPr>
            <a:r>
              <a:rPr lang="ru-RU" dirty="0">
                <a:solidFill>
                  <a:srgbClr val="FF9933"/>
                </a:solidFill>
                <a:latin typeface="Comic Sans MS" pitchFamily="66" charset="0"/>
              </a:rPr>
              <a:t>    </a:t>
            </a:r>
            <a:r>
              <a:rPr lang="ru-RU" sz="2400" dirty="0">
                <a:solidFill>
                  <a:srgbClr val="FF9933"/>
                </a:solidFill>
                <a:latin typeface="Comic Sans MS" pitchFamily="66" charset="0"/>
              </a:rPr>
              <a:t>Художественное наследие Лермонтова является подлинной изобразительной летописью его жизни. Огромное место, как и в его литературном творчестве, занимает Кавказ. Первые детские воспоминания о Кавказе связаны с поездками в 1820-х и 1825-х годах вместе с бабушкой, Е.А. Арсеньевой, которая возила слабого здоровьем внука на Горячие воды (Пятигорск). </a:t>
            </a:r>
            <a:br>
              <a:rPr lang="ru-RU" sz="2400" dirty="0">
                <a:solidFill>
                  <a:srgbClr val="FF9933"/>
                </a:solidFill>
                <a:latin typeface="Comic Sans MS" pitchFamily="66" charset="0"/>
              </a:rPr>
            </a:br>
            <a:endParaRPr lang="ru-RU" dirty="0">
              <a:solidFill>
                <a:srgbClr val="FF9933"/>
              </a:solidFill>
              <a:latin typeface="Comic Sans MS" pitchFamily="66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03895" y="4005064"/>
            <a:ext cx="4761688" cy="2780502"/>
            <a:chOff x="303895" y="4005064"/>
            <a:chExt cx="4761688" cy="2780502"/>
          </a:xfrm>
        </p:grpSpPr>
        <p:pic>
          <p:nvPicPr>
            <p:cNvPr id="1030" name="Picture 6" descr="&amp;Vcy;&amp;icy;&amp;rcy;&amp;acy;&amp;zhcy;&amp;icy; &amp;Vcy;&amp;rcy;&amp;iecy;&amp;mcy;&amp;iecy;&amp;ncy;&amp;icy;- &amp;yacy;.&amp;rcy;&amp;ucy;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895" y="4005064"/>
              <a:ext cx="3839342" cy="2380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303895" y="6385456"/>
              <a:ext cx="47616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dirty="0"/>
                <a:t>Военно-грузинская дорога близ Мцхета</a:t>
              </a: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425989" y="377120"/>
            <a:ext cx="3714374" cy="3627944"/>
            <a:chOff x="428863" y="201166"/>
            <a:chExt cx="3714374" cy="3627944"/>
          </a:xfrm>
        </p:grpSpPr>
        <p:pic>
          <p:nvPicPr>
            <p:cNvPr id="1028" name="Picture 4" descr="&amp;Acy;&amp;rcy;&amp;khcy;&amp;icy;&amp;vcy; &amp;fcy;&amp;ocy;&amp;rcy;&amp;ucy;&amp;mcy;&amp;acy; &amp;Dcy;&amp;icy;&amp;acy;&amp;gcy;&amp;ncy;&amp;ocy;&amp;scy;&amp;tcy;&amp;icy;&amp;kcy;&amp;acy; &amp;kcy;&amp;acy;&amp;rcy;&amp;mcy;&amp;ycy;. * &amp;Pcy;&amp;rcy;&amp;ocy;&amp;scy;&amp;mcy;&amp;ocy;&amp;tcy;&amp;rcy; &amp;tcy;&amp;iecy;&amp;mcy;&amp;ycy; - &amp;Kcy;&amp;Acy;&amp;Rcy;&amp;Tcy;&amp;Icy;&amp;Ncy;&amp;Ycy; &amp;Mcy;&amp;Icy;&amp;Rcy;&amp;Acy;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863" y="201166"/>
              <a:ext cx="3714374" cy="30118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755576" y="3429000"/>
              <a:ext cx="306365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dirty="0"/>
                <a:t>Воспоминание о Кавказе</a:t>
              </a:r>
            </a:p>
          </p:txBody>
        </p:sp>
      </p:grpSp>
    </p:spTree>
  </p:cSld>
  <p:clrMapOvr>
    <a:masterClrMapping/>
  </p:clrMapOvr>
  <p:transition advClick="0" advTm="10882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7478" y="1535307"/>
            <a:ext cx="3748406" cy="447200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i="1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Многие исследователи его творчества считают, что если бы он занимался живописью и графикой более серьёзно и профессионально, то, несомненно, он бы стал большим русским художником.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K:\Лермонтов\Mikhail_lermonto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642918"/>
            <a:ext cx="3854456" cy="51500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10181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227</TotalTime>
  <Words>354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Century Gothic</vt:lpstr>
      <vt:lpstr>Calibri</vt:lpstr>
      <vt:lpstr>Book Antiqua</vt:lpstr>
      <vt:lpstr>Comic Sans MS</vt:lpstr>
      <vt:lpstr>Cambria Math</vt:lpstr>
      <vt:lpstr>Times New Roman</vt:lpstr>
      <vt:lpstr>Arial</vt:lpstr>
      <vt:lpstr>Arial Narrow</vt:lpstr>
      <vt:lpstr>След самолета</vt:lpstr>
      <vt:lpstr>Лермонтов-художник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Лермонтов-художник</dc:title>
  <dc:creator>школа</dc:creator>
  <cp:lastModifiedBy>Лебедев -Кумач</cp:lastModifiedBy>
  <cp:revision>26</cp:revision>
  <dcterms:created xsi:type="dcterms:W3CDTF">2014-10-09T09:26:15Z</dcterms:created>
  <dcterms:modified xsi:type="dcterms:W3CDTF">2020-08-16T19:36:28Z</dcterms:modified>
</cp:coreProperties>
</file>