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2"/>
  </p:notesMasterIdLst>
  <p:sldIdLst>
    <p:sldId id="290" r:id="rId4"/>
    <p:sldId id="257" r:id="rId5"/>
    <p:sldId id="259" r:id="rId6"/>
    <p:sldId id="277" r:id="rId7"/>
    <p:sldId id="273" r:id="rId8"/>
    <p:sldId id="274" r:id="rId9"/>
    <p:sldId id="278" r:id="rId10"/>
    <p:sldId id="279" r:id="rId11"/>
    <p:sldId id="275" r:id="rId12"/>
    <p:sldId id="281" r:id="rId13"/>
    <p:sldId id="282" r:id="rId14"/>
    <p:sldId id="283" r:id="rId15"/>
    <p:sldId id="284" r:id="rId16"/>
    <p:sldId id="272" r:id="rId17"/>
    <p:sldId id="276" r:id="rId18"/>
    <p:sldId id="271" r:id="rId19"/>
    <p:sldId id="287" r:id="rId20"/>
    <p:sldId id="286" r:id="rId21"/>
  </p:sldIdLst>
  <p:sldSz cx="12192000" cy="6858000"/>
  <p:notesSz cx="6889750" cy="100218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46" autoAdjust="0"/>
    <p:restoredTop sz="85116" autoAdjust="0"/>
  </p:normalViewPr>
  <p:slideViewPr>
    <p:cSldViewPr snapToGrid="0">
      <p:cViewPr varScale="1">
        <p:scale>
          <a:sx n="65" d="100"/>
          <a:sy n="65" d="100"/>
        </p:scale>
        <p:origin x="115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B3A7D60-DC64-4131-B0CA-4A98FCBC2CA6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345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1800" cy="394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20238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20238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2B61E53-EA91-497D-8A14-CAC504F50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F93ECA-41A9-4E9F-BDBF-6D6A1F2A264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BDA6A1-2F4C-41E2-9F96-A2BD5A7E607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E29A8-5A93-43E2-89D0-921ADF4CFBC2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7F90E-BA52-4BF2-A0D4-9B13AEB5A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90147-C79E-4018-8E7E-BEE230F85AEA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BFE75-F556-4A39-B4B8-C0DD12751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DFBF7-8FBA-4DBE-A38A-53C7566BFA7C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ECC2F-D011-4E0B-BB09-8C6881C6A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346BB-2B06-4835-A3EB-1E28C1A89C37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360BB-3275-49D6-800B-960E9A3BA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75C54-D2F4-46B2-946B-8192EB482568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3D8B6-3662-4BBC-95B3-C4D7DA0BC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6A5E-FEF3-4E6B-A239-807D38AD06C3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C801A-47D3-4FBE-9497-C05EF1274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F0942-AB77-41EA-B80C-B7E3CC3FBC48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EA4F0-F55D-4FA6-B9E5-C9EB41E7B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FC386-1364-44AB-B9B8-94E18474C011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2A312-FDF2-4517-93D7-B5683DD91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82856-AC1C-4FEA-8833-E22E726C46F5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88E24-CDBA-4B66-86FB-6B967E9D6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FA0CC-5803-47EC-925F-07B7E68098A8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2A99B-F4CC-4822-A755-D6D6FFDE8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85F1B-BE1C-4868-A0C4-851882AD6815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E5BE3-FAA3-48A4-AB2F-2BDA7A1C8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8D178-3873-49B5-842C-3E4E2EAA968F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59236-7383-433C-B83C-5DB3B6EAA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31F5D-4087-43D6-8279-81FB0370D08A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A54B3-AAD3-4132-9691-2353F84F6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7E9F9-F6A5-484B-B5FE-AA43E6908FA2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A1F37-FFEE-4285-9AAA-E48044DA7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06733-AB4C-4A37-BAD5-FC64FE49E592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5AEA1-EB7E-4C4B-920C-801074886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FF8CA-FBED-49D9-9F75-A751127FBE1B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0E47F-7B08-4B77-8AC9-7AC2030FA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3AE65-99B2-4D04-AD7E-184B3B0C7295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C630D-9601-48D2-ACC5-327C7C235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BCFF8-94E0-49D4-B6C1-90E3CC064D52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4B442-486A-456D-91AA-8C0F03A1A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C0AD8-6DD3-44F2-9E97-2A621489BB64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71CB-3240-42CF-99D1-989C8C881D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C3352-1C81-4BAE-AB2F-EEA9E50FEE3C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BFEAA-8BEA-419C-882E-882EB4F1C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7AE16-6605-4D88-AEC3-06DB636A12D1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AF52D-BD93-4F47-9BD3-3A1360F79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06EFE-C20B-4C22-9A39-30B129F489F1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64E34-3CC8-4364-8266-E4814A2AC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76CC6-F0DA-4004-A096-8AE04DC21845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1652B-9DEA-4AC8-8EF7-28AE3C469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09A9A-B306-4AD5-8DE8-69E375AD72C1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7F36D-A57C-4A37-B2E4-F908D809A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33642-B62F-44A8-B8A1-0FE2DB8CCB16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E0B34-2D64-45B9-B2F7-14F68099B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8F389-023A-4B36-8E28-3F1A35AFDB84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198C-A539-49A8-BD1E-3762A616C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CD71-F851-42C7-ABB5-5DD706780136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88663-CF64-496E-90AF-F46FF465D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7DA12-C588-4B9E-A648-58C96F67A050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97A21-FF0E-46ED-ADBA-4C9C59327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9057B-2129-4FD3-90EE-12520FE49307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B581C-6413-4309-8E68-F41ABBBE4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D040F-DA17-489D-AE1E-397B23570B9B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360A3-B251-429F-915D-1B601493A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7EDD6-C1A5-4920-981C-83F22E92CB3D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3C56C-9FDA-4739-8655-08AC6854C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B1A5D-0350-4870-A045-C080019CDEE9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73EC-5FEE-49F6-8ECF-5C3F6D74C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1EA99-EA2E-4AA8-B4F9-084CA9DC342D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9C145-8965-4C10-8139-6F4BB531F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4455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44550" y="1828800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93F68B-8A42-476E-B554-3EB22013DB14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695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6A4829-3E52-45EC-824A-4A29620E3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84455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44550" y="1828800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566A53-0EA9-48B3-9963-29F8412CF005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695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398370-5907-4784-9B8C-B419C59AB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84455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44550" y="1828800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9C4E5C-889D-46F9-8A09-1F23B37AAE7E}" type="datetimeFigureOut">
              <a:rPr lang="ru-RU"/>
              <a:pPr>
                <a:defRPr/>
              </a:pPr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695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8776A7-C62E-485A-99B8-05B1B5E24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16" r:id="rId3"/>
    <p:sldLayoutId id="2147483715" r:id="rId4"/>
    <p:sldLayoutId id="2147483714" r:id="rId5"/>
    <p:sldLayoutId id="2147483713" r:id="rId6"/>
    <p:sldLayoutId id="2147483712" r:id="rId7"/>
    <p:sldLayoutId id="2147483711" r:id="rId8"/>
    <p:sldLayoutId id="2147483710" r:id="rId9"/>
    <p:sldLayoutId id="2147483709" r:id="rId10"/>
    <p:sldLayoutId id="2147483708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7B4E45-63DB-49A8-8612-93B92F7DBC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1471186"/>
          </a:xfrm>
        </p:spPr>
        <p:txBody>
          <a:bodyPr>
            <a:normAutofit/>
          </a:bodyPr>
          <a:lstStyle/>
          <a:p>
            <a:r>
              <a:rPr lang="ru-RU" sz="3200" b="1" i="1" dirty="0"/>
              <a:t>Методические рекомендации по развитию устной и письменной речи у детей младшего школьного возраста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17D065-C115-4C4F-A865-76C4BA34B5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tx2">
                    <a:lumMod val="50000"/>
                  </a:schemeClr>
                </a:solidFill>
              </a:rPr>
              <a:t>Алексеева И.С., учитель-логопед ЦПМСС Красносельского района</a:t>
            </a:r>
          </a:p>
          <a:p>
            <a:pPr algn="l" fontAlgn="auto">
              <a:spcAft>
                <a:spcPts val="0"/>
              </a:spcAft>
              <a:defRPr/>
            </a:pPr>
            <a:endParaRPr lang="ru-RU" alt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algn="l" fontAlgn="auto">
              <a:spcAft>
                <a:spcPts val="0"/>
              </a:spcAft>
              <a:defRPr/>
            </a:pPr>
            <a:endParaRPr lang="ru-RU" alt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tx2">
                    <a:lumMod val="50000"/>
                  </a:schemeClr>
                </a:solidFill>
              </a:rPr>
              <a:t> 2020 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694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9938"/>
          </a:xfrm>
        </p:spPr>
        <p:txBody>
          <a:bodyPr/>
          <a:lstStyle/>
          <a:p>
            <a:pPr algn="ctr"/>
            <a:r>
              <a:rPr lang="ru-RU" sz="3600" b="1"/>
              <a:t>Аграмматическая дисграфия: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5613" y="1135063"/>
          <a:ext cx="10515600" cy="5389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8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7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39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Специфические ошибки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Рекомендации по их профилактике и коррекции: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585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/>
                        <a:t>неправильное употребление падежных окончаний, единственного и множественного числа – («</a:t>
                      </a:r>
                      <a:r>
                        <a:rPr lang="ru-RU" sz="1600" dirty="0" err="1"/>
                        <a:t>деревы</a:t>
                      </a:r>
                      <a:r>
                        <a:rPr lang="ru-RU" sz="1600" dirty="0"/>
                        <a:t>», «</a:t>
                      </a:r>
                      <a:r>
                        <a:rPr lang="ru-RU" sz="1600" dirty="0" err="1"/>
                        <a:t>ручков</a:t>
                      </a:r>
                      <a:r>
                        <a:rPr lang="ru-RU" sz="1600" dirty="0"/>
                        <a:t>»), «Саша и Лена собирает цветы»;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/>
                        <a:t>неправильное употребление прилагательных – «</a:t>
                      </a:r>
                      <a:r>
                        <a:rPr lang="ru-RU" sz="1600" dirty="0" err="1"/>
                        <a:t>лисячий</a:t>
                      </a:r>
                      <a:r>
                        <a:rPr lang="ru-RU" sz="1600" dirty="0"/>
                        <a:t> хвост», «</a:t>
                      </a:r>
                      <a:r>
                        <a:rPr lang="ru-RU" sz="1600" dirty="0" err="1"/>
                        <a:t>медведевая</a:t>
                      </a:r>
                      <a:r>
                        <a:rPr lang="ru-RU" sz="1600" dirty="0"/>
                        <a:t> берлога»;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/>
                        <a:t>неправильное согласование различных частей речи в словосочетании, предложении – «У Тани красная платья»;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/>
                        <a:t>неправильное употребление предложно-падежных конструкций – «Собака вылезает с будки»;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/>
                        <a:t>слитное написание предлогов и раздельное написание приставок – «</a:t>
                      </a:r>
                      <a:r>
                        <a:rPr lang="ru-RU" sz="1600" dirty="0" err="1"/>
                        <a:t>вкармане</a:t>
                      </a:r>
                      <a:r>
                        <a:rPr lang="ru-RU" sz="1600" dirty="0"/>
                        <a:t>», «при летели».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1800" dirty="0"/>
                        <a:t>обогащение и уточнение словаря, накопление новых слов;</a:t>
                      </a:r>
                    </a:p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1800" dirty="0"/>
                        <a:t>активизация различных способов словообразования;</a:t>
                      </a:r>
                    </a:p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1800" dirty="0"/>
                        <a:t>формирование структуры предложения;</a:t>
                      </a:r>
                    </a:p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1800" dirty="0"/>
                        <a:t>совершенствование грамматического оформления связной речи.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="1" dirty="0"/>
                        <a:t>Важно</a:t>
                      </a:r>
                      <a:r>
                        <a:rPr lang="ru-RU" sz="1800" dirty="0"/>
                        <a:t>:</a:t>
                      </a:r>
                    </a:p>
                    <a:p>
                      <a:pPr>
                        <a:buFont typeface="Wingdings" panose="05000000000000000000" pitchFamily="2" charset="2"/>
                        <a:buChar char="ü"/>
                      </a:pPr>
                      <a:r>
                        <a:rPr lang="ru-RU" sz="1800" dirty="0"/>
                        <a:t>отрабатывая учебный материал, необходимо обучать детей правильно конструировать фразу, строить сложные предложения;</a:t>
                      </a:r>
                    </a:p>
                    <a:p>
                      <a:pPr>
                        <a:buFont typeface="Wingdings" panose="05000000000000000000" pitchFamily="2" charset="2"/>
                        <a:buChar char="ü"/>
                      </a:pPr>
                      <a:r>
                        <a:rPr lang="ru-RU" sz="1800" dirty="0"/>
                        <a:t>на уроках поощряются полные ответы на вопросы.</a:t>
                      </a:r>
                    </a:p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Примеры коррекционных упражнений</a:t>
            </a:r>
            <a:r>
              <a:rPr lang="ru-RU"/>
              <a:t>: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000" dirty="0"/>
              <a:t>Игра «</a:t>
            </a:r>
            <a:r>
              <a:rPr lang="ru-RU" sz="2000" b="1" dirty="0"/>
              <a:t>Реши пример</a:t>
            </a:r>
            <a:r>
              <a:rPr lang="ru-RU" sz="2000" dirty="0"/>
              <a:t>». Уточняются знания о составе слова, раздаются карточки, из каждого слова нужно выделить определённую составную часть, если эта часть выделена верно, то получится новое слово.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000" dirty="0"/>
              <a:t>Игра «</a:t>
            </a:r>
            <a:r>
              <a:rPr lang="ru-RU" sz="2000" b="1" dirty="0"/>
              <a:t>Родственники</a:t>
            </a:r>
            <a:r>
              <a:rPr lang="ru-RU" sz="2000" dirty="0"/>
              <a:t>». Детям выдаётся карточка. Первое слово записано жирным шрифтом. Далее записаны родственные слова без пропусков. Нужно отделить слова друг от друга и записать в тетрадь. С заданными словами можно составить предложения.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000" dirty="0"/>
              <a:t>Игра «</a:t>
            </a:r>
            <a:r>
              <a:rPr lang="ru-RU" sz="2000" b="1" dirty="0"/>
              <a:t>Переделай ласковые названия на обычные</a:t>
            </a:r>
            <a:r>
              <a:rPr lang="ru-RU" sz="2000" dirty="0"/>
              <a:t>». Дети читают тексты (предложения) и находят слова в уменьшительно-ласкательной форме, выделяют их и меняют на обычную форму. Записывают составленные предложения (текст) в тетрадь.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000" dirty="0"/>
              <a:t>Игра «</a:t>
            </a:r>
            <a:r>
              <a:rPr lang="ru-RU" sz="2000" b="1" dirty="0"/>
              <a:t>Увеличь предложение</a:t>
            </a:r>
            <a:r>
              <a:rPr lang="ru-RU" sz="2000" dirty="0"/>
              <a:t>». Дети читают текст, обращают внимание на общее количество слов (оно указано в скобках). Предлагается увеличить текст, распространив каждое предложение словами, относящимися к разным частям речи. Каждое предложение должно быть увеличено хотя бы на одно слово.</a:t>
            </a:r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dirty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3"/>
          <p:cNvSpPr>
            <a:spLocks noGrp="1"/>
          </p:cNvSpPr>
          <p:nvPr>
            <p:ph type="title"/>
          </p:nvPr>
        </p:nvSpPr>
        <p:spPr>
          <a:xfrm>
            <a:off x="844550" y="365125"/>
            <a:ext cx="10515600" cy="963613"/>
          </a:xfrm>
        </p:spPr>
        <p:txBody>
          <a:bodyPr/>
          <a:lstStyle/>
          <a:p>
            <a:pPr algn="ctr"/>
            <a:r>
              <a:rPr lang="ru-RU" b="1"/>
              <a:t>Образцы упражнений: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biLevel thresh="25000"/>
          </a:blip>
          <a:stretch>
            <a:fillRect/>
          </a:stretch>
        </p:blipFill>
        <p:spPr>
          <a:xfrm>
            <a:off x="845127" y="1443790"/>
            <a:ext cx="3263503" cy="4941769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2227" name="Рисунок 2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360988" y="1443038"/>
            <a:ext cx="46101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455613" y="365125"/>
            <a:ext cx="10898187" cy="769938"/>
          </a:xfrm>
        </p:spPr>
        <p:txBody>
          <a:bodyPr/>
          <a:lstStyle/>
          <a:p>
            <a:pPr algn="ctr"/>
            <a:r>
              <a:rPr lang="ru-RU" sz="3600" b="1"/>
              <a:t>Оптическая дисграфия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5613" y="1135063"/>
          <a:ext cx="10515600" cy="5526405"/>
        </p:xfrm>
        <a:graphic>
          <a:graphicData uri="http://schemas.openxmlformats.org/drawingml/2006/table">
            <a:tbl>
              <a:tblPr/>
              <a:tblGrid>
                <a:gridCol w="523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6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3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Специфические ошибки: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Рекомендации по их профилактике и коррекции: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5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Искажённое воспроизведение букв на письме:  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зеркальное написание букв;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недописывание элементов;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написание лишних элементов.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Смешения графически сходных рукописных букв: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talic"/>
                          <a:ea typeface="Italic"/>
                          <a:cs typeface="Italic"/>
                        </a:rPr>
                        <a:t>б-д – «людит»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talic"/>
                          <a:ea typeface="Italic"/>
                          <a:cs typeface="Italic"/>
                        </a:rPr>
                        <a:t>в-д – «содёнок»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talic"/>
                          <a:ea typeface="Italic"/>
                          <a:cs typeface="Italic"/>
                        </a:rPr>
                        <a:t>т-ш – «котка»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talic"/>
                          <a:ea typeface="Italic"/>
                          <a:cs typeface="Italic"/>
                        </a:rPr>
                        <a:t>п-т – «стасли»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talic"/>
                          <a:ea typeface="Italic"/>
                          <a:cs typeface="Italic"/>
                        </a:rPr>
                        <a:t>х-ж – «вехливый»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talic"/>
                          <a:ea typeface="Italic"/>
                          <a:cs typeface="Italic"/>
                        </a:rPr>
                        <a:t>о-а – «бонт»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ru-RU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talic"/>
                          <a:ea typeface="Italic"/>
                          <a:cs typeface="Italic"/>
                        </a:rPr>
                        <a:t>и-у – «прурода»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развивать пространственные представления;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развивать зрительное восприятие;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развивать оптико-пространственные представления;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совершенствовать графо-моторные навыки;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обучать навыку самоконтроля;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развивать умение концентрировать и сохранять внимание.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6"/>
          <p:cNvSpPr>
            <a:spLocks noGrp="1"/>
          </p:cNvSpPr>
          <p:nvPr>
            <p:ph type="title"/>
          </p:nvPr>
        </p:nvSpPr>
        <p:spPr>
          <a:xfrm>
            <a:off x="844550" y="365125"/>
            <a:ext cx="10515600" cy="998538"/>
          </a:xfrm>
        </p:spPr>
        <p:txBody>
          <a:bodyPr/>
          <a:lstStyle/>
          <a:p>
            <a:pPr algn="ctr"/>
            <a:r>
              <a:rPr lang="ru-RU" sz="3600" b="1"/>
              <a:t>Примеры коррекционных упражнений:</a:t>
            </a:r>
          </a:p>
        </p:txBody>
      </p:sp>
      <p:sp>
        <p:nvSpPr>
          <p:cNvPr id="54274" name="Объект 7"/>
          <p:cNvSpPr>
            <a:spLocks noGrp="1"/>
          </p:cNvSpPr>
          <p:nvPr>
            <p:ph idx="1"/>
          </p:nvPr>
        </p:nvSpPr>
        <p:spPr>
          <a:xfrm>
            <a:off x="838200" y="1363663"/>
            <a:ext cx="10515600" cy="5008562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ru-RU"/>
              <a:t>предварительное выписывание буквы пальцем в воздухе;</a:t>
            </a:r>
          </a:p>
          <a:p>
            <a:r>
              <a:rPr lang="ru-RU"/>
              <a:t>вырезание, выкладывание, лепка букв и их элементов;</a:t>
            </a:r>
          </a:p>
          <a:p>
            <a:r>
              <a:rPr lang="ru-RU" b="1"/>
              <a:t>вычёркивание из текстов заданной буквы</a:t>
            </a:r>
            <a:r>
              <a:rPr lang="ru-RU"/>
              <a:t>;</a:t>
            </a:r>
          </a:p>
          <a:p>
            <a:r>
              <a:rPr lang="ru-RU"/>
              <a:t>Игра «</a:t>
            </a:r>
            <a:r>
              <a:rPr lang="ru-RU" b="1"/>
              <a:t>Узнай букву на ощупь</a:t>
            </a:r>
            <a:r>
              <a:rPr lang="ru-RU"/>
              <a:t>». Дети отгадывают букву с закрытыми глазами, узнавая на ощупь. </a:t>
            </a:r>
          </a:p>
          <a:p>
            <a:r>
              <a:rPr lang="ru-RU"/>
              <a:t>на уровне </a:t>
            </a:r>
            <a:r>
              <a:rPr lang="ru-RU" b="1"/>
              <a:t>чистописания</a:t>
            </a:r>
            <a:r>
              <a:rPr lang="ru-RU"/>
              <a:t> рекомендуется писать не подряд одну букву, а </a:t>
            </a:r>
            <a:r>
              <a:rPr lang="ru-RU" b="1"/>
              <a:t>поочерёдно с известной уже сходной буквой </a:t>
            </a:r>
            <a:r>
              <a:rPr lang="ru-RU" i="1"/>
              <a:t>(</a:t>
            </a:r>
            <a:r>
              <a:rPr lang="ru-RU" b="1" i="1"/>
              <a:t>с-е-с-е-с-е</a:t>
            </a:r>
            <a:r>
              <a:rPr lang="ru-RU" i="1"/>
              <a:t>) </a:t>
            </a:r>
            <a:r>
              <a:rPr lang="ru-RU"/>
              <a:t>и с обязательным чётким </a:t>
            </a:r>
            <a:r>
              <a:rPr lang="ru-RU" b="1"/>
              <a:t>проговариванием</a:t>
            </a:r>
            <a:r>
              <a:rPr lang="ru-RU"/>
              <a:t>;</a:t>
            </a:r>
          </a:p>
          <a:p>
            <a:r>
              <a:rPr lang="ru-RU" b="1"/>
              <a:t>графические диктанты</a:t>
            </a:r>
            <a:r>
              <a:rPr lang="ru-RU"/>
              <a:t>; </a:t>
            </a:r>
            <a:r>
              <a:rPr lang="ru-RU" b="1"/>
              <a:t>графические схемы</a:t>
            </a:r>
            <a:r>
              <a:rPr lang="ru-RU"/>
              <a:t>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3"/>
          <p:cNvSpPr>
            <a:spLocks noGrp="1"/>
          </p:cNvSpPr>
          <p:nvPr>
            <p:ph type="title"/>
          </p:nvPr>
        </p:nvSpPr>
        <p:spPr>
          <a:xfrm>
            <a:off x="298450" y="330200"/>
            <a:ext cx="11055350" cy="927100"/>
          </a:xfrm>
        </p:spPr>
        <p:txBody>
          <a:bodyPr/>
          <a:lstStyle/>
          <a:p>
            <a:pPr algn="ctr"/>
            <a:r>
              <a:rPr lang="ru-RU" sz="3600" b="1"/>
              <a:t>Образцы упражнений:</a:t>
            </a:r>
          </a:p>
        </p:txBody>
      </p:sp>
      <p:pic>
        <p:nvPicPr>
          <p:cNvPr id="55298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94338" y="2201863"/>
            <a:ext cx="4092575" cy="21050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biLevel thresh="25000"/>
          </a:blip>
          <a:stretch>
            <a:fillRect/>
          </a:stretch>
        </p:blipFill>
        <p:spPr>
          <a:xfrm>
            <a:off x="1097834" y="2097345"/>
            <a:ext cx="2844313" cy="32971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300" name="TextBox 7"/>
          <p:cNvSpPr txBox="1">
            <a:spLocks noChangeArrowheads="1"/>
          </p:cNvSpPr>
          <p:nvPr/>
        </p:nvSpPr>
        <p:spPr bwMode="auto">
          <a:xfrm>
            <a:off x="1212850" y="1323975"/>
            <a:ext cx="24177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Графический диктант</a:t>
            </a:r>
          </a:p>
        </p:txBody>
      </p:sp>
      <p:sp>
        <p:nvSpPr>
          <p:cNvPr id="55301" name="TextBox 8"/>
          <p:cNvSpPr txBox="1">
            <a:spLocks noChangeArrowheads="1"/>
          </p:cNvSpPr>
          <p:nvPr/>
        </p:nvSpPr>
        <p:spPr bwMode="auto">
          <a:xfrm>
            <a:off x="6296025" y="1323975"/>
            <a:ext cx="2759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Графические схемы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/>
              <a:t>Особенности в работе с детьми, имеющими нарушения речи:</a:t>
            </a:r>
            <a:endParaRPr lang="ru-RU" sz="36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основной принцип – одновременная работа </a:t>
            </a:r>
            <a:r>
              <a:rPr lang="ru-RU" i="1" dirty="0"/>
              <a:t>над </a:t>
            </a:r>
            <a:r>
              <a:rPr lang="ru-RU" b="1" i="1" dirty="0"/>
              <a:t>всеми компонентами речевой системы;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важно, чтобы на каждом занятии было </a:t>
            </a:r>
            <a:r>
              <a:rPr lang="ru-RU" b="1" i="1" dirty="0"/>
              <a:t>слушание, говорение, чтение и письмо</a:t>
            </a:r>
            <a:r>
              <a:rPr lang="ru-RU" dirty="0"/>
              <a:t>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особенно эффективны упражнения с использованием различных видов </a:t>
            </a:r>
            <a:r>
              <a:rPr lang="ru-RU" b="1" i="1" dirty="0"/>
              <a:t>символики, шифровок</a:t>
            </a:r>
            <a:r>
              <a:rPr lang="ru-RU" dirty="0"/>
              <a:t>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используется чётко организованная система сигналов обратной связи </a:t>
            </a:r>
            <a:r>
              <a:rPr lang="ru-RU" b="1" i="1" dirty="0"/>
              <a:t>(карточки, символы, цифровой ряд, действия с мячом и хлопками</a:t>
            </a:r>
            <a:r>
              <a:rPr lang="ru-RU" dirty="0"/>
              <a:t>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щадящей формой контроля является </a:t>
            </a:r>
            <a:r>
              <a:rPr lang="ru-RU" b="1" i="1" dirty="0"/>
              <a:t>графический диктант</a:t>
            </a:r>
            <a:r>
              <a:rPr lang="ru-RU" dirty="0"/>
              <a:t>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формирование навыка </a:t>
            </a:r>
            <a:r>
              <a:rPr lang="ru-RU" b="1" i="1" dirty="0"/>
              <a:t>самоконтроля (памятка);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важен приём</a:t>
            </a:r>
            <a:r>
              <a:rPr lang="ru-RU" b="1" i="1" dirty="0"/>
              <a:t>: всё, что пишется, проговаривается вслух в момент написания и так, как оно пишется , с выделением слабых мест;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Детям-</a:t>
            </a:r>
            <a:r>
              <a:rPr lang="ru-RU" dirty="0" err="1"/>
              <a:t>дисграфикам</a:t>
            </a:r>
            <a:r>
              <a:rPr lang="ru-RU" dirty="0"/>
              <a:t> лучше</a:t>
            </a:r>
            <a:r>
              <a:rPr lang="ru-RU" b="1" i="1" dirty="0"/>
              <a:t> не предлагать задания на исправление ошибок, </a:t>
            </a:r>
            <a:r>
              <a:rPr lang="ru-RU" dirty="0"/>
              <a:t>а научить обучающихся их не допускать.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/>
              <a:t>Рекомендации логопеда учителям</a:t>
            </a:r>
            <a:r>
              <a:rPr lang="ru-RU"/>
              <a:t>:</a:t>
            </a:r>
          </a:p>
        </p:txBody>
      </p:sp>
      <p:sp>
        <p:nvSpPr>
          <p:cNvPr id="58370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200"/>
              <a:t>закрепляйте на уроках поставленные логопедом звуки, следите за правильным произношением детей-логопатов;</a:t>
            </a:r>
          </a:p>
          <a:p>
            <a:pPr>
              <a:buFont typeface="Wingdings" pitchFamily="2" charset="2"/>
              <a:buChar char="v"/>
            </a:pPr>
            <a:r>
              <a:rPr lang="ru-RU" sz="3200"/>
              <a:t>давайте упражнения на развитие фонематических процессов;</a:t>
            </a:r>
          </a:p>
          <a:p>
            <a:pPr>
              <a:buFont typeface="Wingdings" pitchFamily="2" charset="2"/>
              <a:buChar char="v"/>
            </a:pPr>
            <a:r>
              <a:rPr lang="ru-RU" sz="3200"/>
              <a:t>при изучении каждой буквы показывайте чёткую артикуляцию звука (как он произносится);</a:t>
            </a:r>
          </a:p>
          <a:p>
            <a:pPr>
              <a:buFont typeface="Wingdings" pitchFamily="2" charset="2"/>
              <a:buChar char="v"/>
            </a:pPr>
            <a:r>
              <a:rPr lang="ru-RU" sz="3200"/>
              <a:t>контролируйте посещение детьми с нарушениями речи логопедических занятий.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/>
          </p:nvPr>
        </p:nvSpPr>
        <p:spPr>
          <a:xfrm>
            <a:off x="844550" y="0"/>
            <a:ext cx="10515600" cy="1027113"/>
          </a:xfrm>
        </p:spPr>
        <p:txBody>
          <a:bodyPr/>
          <a:lstStyle/>
          <a:p>
            <a:pPr algn="ctr"/>
            <a:r>
              <a:rPr lang="ru-RU" sz="3600" b="1"/>
              <a:t>Литература</a:t>
            </a:r>
          </a:p>
        </p:txBody>
      </p:sp>
      <p:pic>
        <p:nvPicPr>
          <p:cNvPr id="5734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9113" y="1027113"/>
            <a:ext cx="1879600" cy="2633662"/>
          </a:xfrm>
        </p:spPr>
      </p:pic>
      <p:pic>
        <p:nvPicPr>
          <p:cNvPr id="5734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2338" y="1027113"/>
            <a:ext cx="2189162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71088" y="1077913"/>
            <a:ext cx="2062162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891713" y="4195763"/>
            <a:ext cx="19558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23113" y="1131888"/>
            <a:ext cx="1711325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Рисунок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1713" y="4351338"/>
            <a:ext cx="1868487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Рисунок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3563" y="4051300"/>
            <a:ext cx="18780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3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71813" y="3422650"/>
            <a:ext cx="4051300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Дисграфия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/>
              <a:t>ДИСГРАФИЯ</a:t>
            </a:r>
            <a:r>
              <a:rPr lang="ru-RU" dirty="0"/>
              <a:t> -  это частичное специфическое и стойкое нарушение процесса письма </a:t>
            </a:r>
          </a:p>
          <a:p>
            <a:pPr marL="0" indent="0" algn="just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/>
          </a:p>
          <a:p>
            <a:pPr algn="just" fontAlgn="auto">
              <a:spcAft>
                <a:spcPts val="0"/>
              </a:spcAft>
              <a:defRPr/>
            </a:pPr>
            <a:r>
              <a:rPr lang="ru-RU" dirty="0"/>
              <a:t>Симптомы, по которым можно распознать </a:t>
            </a:r>
            <a:r>
              <a:rPr lang="ru-RU" dirty="0" err="1"/>
              <a:t>дисграфию</a:t>
            </a:r>
            <a:r>
              <a:rPr lang="ru-RU" dirty="0"/>
              <a:t>, заключаются в </a:t>
            </a:r>
            <a:r>
              <a:rPr lang="ru-RU" b="1" dirty="0"/>
              <a:t>специфических</a:t>
            </a:r>
            <a:r>
              <a:rPr lang="ru-RU" dirty="0"/>
              <a:t> (</a:t>
            </a:r>
            <a:r>
              <a:rPr lang="ru-RU" b="1" dirty="0"/>
              <a:t>не связанных с правилами русского языка</a:t>
            </a:r>
            <a:r>
              <a:rPr lang="ru-RU" dirty="0"/>
              <a:t>) и </a:t>
            </a:r>
            <a:r>
              <a:rPr lang="ru-RU" b="1" dirty="0"/>
              <a:t>повторяющихся ошибках </a:t>
            </a:r>
            <a:r>
              <a:rPr lang="ru-RU" dirty="0"/>
              <a:t>на письме.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900igr.net/up/datas/57362/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0"/>
            <a:ext cx="11826875" cy="667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914400" y="395288"/>
            <a:ext cx="10439400" cy="1038225"/>
          </a:xfrm>
        </p:spPr>
        <p:txBody>
          <a:bodyPr/>
          <a:lstStyle/>
          <a:p>
            <a:pPr algn="ctr"/>
            <a:r>
              <a:rPr lang="ru-RU" sz="2800" b="1"/>
              <a:t>Акустическая дисграфия (</a:t>
            </a:r>
            <a:r>
              <a:rPr lang="ru-RU" sz="2800" b="1" i="1"/>
              <a:t>дисграфия на почве нарушения фонемного распознавания</a:t>
            </a:r>
            <a:r>
              <a:rPr lang="ru-RU" sz="3600"/>
              <a:t>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50838" y="1328738"/>
          <a:ext cx="10621218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06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06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0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Специфические ошибки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Рекомендации по их профилактике и коррекции: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465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dirty="0"/>
                        <a:t>1</a:t>
                      </a:r>
                      <a:r>
                        <a:rPr lang="ru-RU" sz="1800" dirty="0"/>
                        <a:t>) </a:t>
                      </a:r>
                      <a:r>
                        <a:rPr lang="ru-RU" sz="1800" u="sng" dirty="0"/>
                        <a:t>Смешения букв</a:t>
                      </a:r>
                      <a:r>
                        <a:rPr lang="ru-RU" sz="1800" dirty="0"/>
                        <a:t>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 Звонкие – глухие – «</a:t>
                      </a:r>
                      <a:r>
                        <a:rPr lang="ru-RU" sz="1800" dirty="0" err="1"/>
                        <a:t>кослик</a:t>
                      </a:r>
                      <a:r>
                        <a:rPr lang="ru-RU" sz="1800" dirty="0"/>
                        <a:t>» (козлик), «</a:t>
                      </a:r>
                      <a:r>
                        <a:rPr lang="ru-RU" sz="1800" dirty="0" err="1"/>
                        <a:t>вазилёк</a:t>
                      </a:r>
                      <a:r>
                        <a:rPr lang="ru-RU" sz="1800" dirty="0"/>
                        <a:t>» (василёк);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Лабиализованные гласные (о- у) – «звенит </a:t>
                      </a:r>
                      <a:r>
                        <a:rPr lang="ru-RU" sz="1800" dirty="0" err="1"/>
                        <a:t>рочей</a:t>
                      </a:r>
                      <a:r>
                        <a:rPr lang="ru-RU" sz="1800" dirty="0"/>
                        <a:t>»;ё – ю – «</a:t>
                      </a:r>
                      <a:r>
                        <a:rPr lang="ru-RU" sz="1800" dirty="0" err="1"/>
                        <a:t>клёква</a:t>
                      </a:r>
                      <a:r>
                        <a:rPr lang="ru-RU" sz="1800" dirty="0"/>
                        <a:t>», «</a:t>
                      </a:r>
                      <a:r>
                        <a:rPr lang="ru-RU" sz="1800" dirty="0" err="1"/>
                        <a:t>перелютные</a:t>
                      </a:r>
                      <a:r>
                        <a:rPr lang="ru-RU" sz="1800" dirty="0"/>
                        <a:t> птицы»;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Заднеязычные (</a:t>
                      </a:r>
                      <a:r>
                        <a:rPr lang="ru-RU" sz="1800" dirty="0" err="1"/>
                        <a:t>г,к,х</a:t>
                      </a:r>
                      <a:r>
                        <a:rPr lang="ru-RU" sz="1800" dirty="0"/>
                        <a:t>) – «</a:t>
                      </a:r>
                      <a:r>
                        <a:rPr lang="ru-RU" sz="1800" dirty="0" err="1"/>
                        <a:t>черёмука</a:t>
                      </a:r>
                      <a:r>
                        <a:rPr lang="ru-RU" sz="1800" dirty="0"/>
                        <a:t>», «за </a:t>
                      </a:r>
                      <a:r>
                        <a:rPr lang="ru-RU" sz="1800" dirty="0" err="1"/>
                        <a:t>голмом</a:t>
                      </a:r>
                      <a:r>
                        <a:rPr lang="ru-RU" sz="1800" dirty="0"/>
                        <a:t>»;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Сонорные (л-р) – «</a:t>
                      </a:r>
                      <a:r>
                        <a:rPr lang="ru-RU" sz="1800" dirty="0" err="1"/>
                        <a:t>хородный</a:t>
                      </a:r>
                      <a:r>
                        <a:rPr lang="ru-RU" sz="1800" dirty="0"/>
                        <a:t>», «</a:t>
                      </a:r>
                      <a:r>
                        <a:rPr lang="ru-RU" sz="1800" dirty="0" err="1"/>
                        <a:t>лабота</a:t>
                      </a:r>
                      <a:r>
                        <a:rPr lang="ru-RU" sz="1800" dirty="0"/>
                        <a:t>»;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Свистящие и шипящие – «коска», «</a:t>
                      </a:r>
                      <a:r>
                        <a:rPr lang="ru-RU" sz="1800" dirty="0" err="1"/>
                        <a:t>нещёт</a:t>
                      </a:r>
                      <a:r>
                        <a:rPr lang="ru-RU" sz="1800" dirty="0"/>
                        <a:t>»;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Аффрикаты ч-щ – «</a:t>
                      </a:r>
                      <a:r>
                        <a:rPr lang="ru-RU" sz="1800" dirty="0" err="1"/>
                        <a:t>стущал</a:t>
                      </a:r>
                      <a:r>
                        <a:rPr lang="ru-RU" sz="1800" dirty="0"/>
                        <a:t>», «</a:t>
                      </a:r>
                      <a:r>
                        <a:rPr lang="ru-RU" sz="1800" dirty="0" err="1"/>
                        <a:t>роча</a:t>
                      </a:r>
                      <a:r>
                        <a:rPr lang="ru-RU" sz="1800" dirty="0"/>
                        <a:t>»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/>
                        <a:t>                           ч-ц – «</a:t>
                      </a:r>
                      <a:r>
                        <a:rPr lang="ru-RU" sz="1800" dirty="0" err="1"/>
                        <a:t>сквореч</a:t>
                      </a:r>
                      <a:r>
                        <a:rPr lang="ru-RU" sz="1800" dirty="0"/>
                        <a:t>», «</a:t>
                      </a:r>
                      <a:r>
                        <a:rPr lang="ru-RU" sz="1800" dirty="0" err="1"/>
                        <a:t>чапля</a:t>
                      </a:r>
                      <a:r>
                        <a:rPr lang="ru-RU" sz="1800" dirty="0"/>
                        <a:t>»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/>
                        <a:t>                           ч-</a:t>
                      </a:r>
                      <a:r>
                        <a:rPr lang="ru-RU" sz="1800" dirty="0" err="1"/>
                        <a:t>ть</a:t>
                      </a:r>
                      <a:r>
                        <a:rPr lang="ru-RU" sz="1800" dirty="0"/>
                        <a:t> – «</a:t>
                      </a:r>
                      <a:r>
                        <a:rPr lang="ru-RU" sz="1800" dirty="0" err="1"/>
                        <a:t>черчит</a:t>
                      </a:r>
                      <a:r>
                        <a:rPr lang="ru-RU" sz="1800" dirty="0"/>
                        <a:t>», «</a:t>
                      </a:r>
                      <a:r>
                        <a:rPr lang="ru-RU" sz="1800" dirty="0" err="1"/>
                        <a:t>утитель</a:t>
                      </a:r>
                      <a:r>
                        <a:rPr lang="ru-RU" sz="1800" dirty="0"/>
                        <a:t>»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/>
                        <a:t>                           ц-т -  « </a:t>
                      </a:r>
                      <a:r>
                        <a:rPr lang="ru-RU" sz="1800" dirty="0" err="1"/>
                        <a:t>пцицы</a:t>
                      </a:r>
                      <a:r>
                        <a:rPr lang="ru-RU" sz="1800" dirty="0"/>
                        <a:t>»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/>
                        <a:t>                           ц-с – «</a:t>
                      </a:r>
                      <a:r>
                        <a:rPr lang="ru-RU" sz="1800" dirty="0" err="1"/>
                        <a:t>куриса</a:t>
                      </a:r>
                      <a:r>
                        <a:rPr lang="ru-RU" sz="1800" dirty="0"/>
                        <a:t>»     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/>
                        <a:t>2) </a:t>
                      </a:r>
                      <a:r>
                        <a:rPr lang="ru-RU" sz="1800" u="sng" dirty="0"/>
                        <a:t>Неправильное обозначение мягкости согласных на письме</a:t>
                      </a:r>
                      <a:r>
                        <a:rPr lang="ru-RU" sz="1800" dirty="0"/>
                        <a:t> – «кон» (конь), «</a:t>
                      </a:r>
                      <a:r>
                        <a:rPr lang="ru-RU" sz="1800" dirty="0" err="1"/>
                        <a:t>смали</a:t>
                      </a:r>
                      <a:r>
                        <a:rPr lang="ru-RU" sz="1800" dirty="0"/>
                        <a:t>» (смяли);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3200" dirty="0"/>
                        <a:t>работать над дифференциацией смешиваемых звуков;</a:t>
                      </a:r>
                    </a:p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3200" dirty="0"/>
                        <a:t>развивать слуховое и зрительное восприятие;</a:t>
                      </a:r>
                    </a:p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3200" dirty="0"/>
                        <a:t>развивать звуковой анализ слов.</a:t>
                      </a:r>
                    </a:p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pPr algn="ctr"/>
            <a:r>
              <a:rPr lang="ru-RU" sz="3600" b="1"/>
              <a:t>Примеры коррекционных упражнений</a:t>
            </a:r>
            <a:r>
              <a:rPr lang="ru-RU" sz="3600"/>
              <a:t>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104900"/>
            <a:ext cx="10515600" cy="5568950"/>
          </a:xfrm>
        </p:spPr>
        <p:txBody>
          <a:bodyPr rtlCol="0">
            <a:normAutofit fontScale="700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/>
              <a:t>Поднять руку </a:t>
            </a:r>
            <a:r>
              <a:rPr lang="ru-RU" dirty="0"/>
              <a:t>на заданный звук.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/>
              <a:t>Игра «</a:t>
            </a:r>
            <a:r>
              <a:rPr lang="ru-RU" b="1" dirty="0"/>
              <a:t>Мяч бросай, слово называй</a:t>
            </a:r>
            <a:r>
              <a:rPr lang="ru-RU" dirty="0"/>
              <a:t>». Подобрать слова с заданным звуком.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/>
              <a:t>Поднять соответственную </a:t>
            </a:r>
            <a:r>
              <a:rPr lang="ru-RU" b="1" dirty="0"/>
              <a:t>букву</a:t>
            </a:r>
            <a:r>
              <a:rPr lang="ru-RU" dirty="0"/>
              <a:t>, если в слове есть данный звук.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/>
              <a:t>Работа со слоговыми таблицами</a:t>
            </a:r>
            <a:r>
              <a:rPr lang="ru-RU" dirty="0"/>
              <a:t>: восприятие на слух, отражённое воспроизведение, чтение таблиц последовательно и вразбивку, запись слогов под диктовку.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/>
              <a:t>Графический диктант</a:t>
            </a:r>
            <a:r>
              <a:rPr lang="ru-RU" dirty="0"/>
              <a:t> (составить схему предложения и  подписать буквы С-Ш над теми словами, в которых есть эти звуки).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/>
              <a:t>Поднять соответствующую согласную </a:t>
            </a:r>
            <a:r>
              <a:rPr lang="ru-RU" b="1" dirty="0"/>
              <a:t>букву</a:t>
            </a:r>
            <a:r>
              <a:rPr lang="ru-RU" dirty="0"/>
              <a:t> после произнесения слогов.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/>
              <a:t>Отобрать </a:t>
            </a:r>
            <a:r>
              <a:rPr lang="ru-RU" b="1" dirty="0"/>
              <a:t>картинки</a:t>
            </a:r>
            <a:r>
              <a:rPr lang="ru-RU" dirty="0"/>
              <a:t> (слова) со смешиваемыми звуками, записать слова в разные столбики.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/>
              <a:t>Нарисовать предметы</a:t>
            </a:r>
            <a:r>
              <a:rPr lang="ru-RU" dirty="0"/>
              <a:t>, обозначающие диктуемые слова, а в конце занятия, вспомнив, </a:t>
            </a:r>
            <a:r>
              <a:rPr lang="ru-RU" b="1" dirty="0"/>
              <a:t>записать эти слова</a:t>
            </a:r>
            <a:r>
              <a:rPr lang="ru-RU" dirty="0"/>
              <a:t>. </a:t>
            </a:r>
            <a:r>
              <a:rPr lang="ru-RU" b="1" dirty="0"/>
              <a:t>Выделить нужные буквы</a:t>
            </a:r>
            <a:r>
              <a:rPr lang="ru-RU" dirty="0"/>
              <a:t>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/>
              <a:t>Придумать предложения, в которых есть слова со смешиваемыми звуками.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/>
              <a:t>Вставить в слова предложений пропущенные буквы.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/>
              <a:t>Назвать слова из прослушанного предложения с заданными звуками.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/>
              <a:t>Определить </a:t>
            </a:r>
            <a:r>
              <a:rPr lang="ru-RU" b="1" dirty="0"/>
              <a:t>по цифровому ряду</a:t>
            </a:r>
            <a:r>
              <a:rPr lang="ru-RU" dirty="0"/>
              <a:t>, какой по счёту глухой(звонкий) согласный в этих словах.</a:t>
            </a:r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/>
              <a:t>Образцы упражнений</a:t>
            </a:r>
            <a:r>
              <a:rPr lang="ru-RU" b="1"/>
              <a:t>: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biLevel thresh="50000"/>
          </a:blip>
          <a:srcRect l="7559" t="2728" r="1655" b="443"/>
          <a:stretch/>
        </p:blipFill>
        <p:spPr>
          <a:xfrm>
            <a:off x="539014" y="1668643"/>
            <a:ext cx="2935705" cy="421341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059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5975" y="2593975"/>
            <a:ext cx="64928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Box 8"/>
          <p:cNvSpPr txBox="1">
            <a:spLocks noChangeArrowheads="1"/>
          </p:cNvSpPr>
          <p:nvPr/>
        </p:nvSpPr>
        <p:spPr bwMode="auto">
          <a:xfrm>
            <a:off x="6954838" y="2074863"/>
            <a:ext cx="1265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Рисунки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627063" y="144463"/>
            <a:ext cx="10515600" cy="1011237"/>
          </a:xfrm>
        </p:spPr>
        <p:txBody>
          <a:bodyPr/>
          <a:lstStyle/>
          <a:p>
            <a:pPr algn="ctr"/>
            <a:r>
              <a:rPr lang="ru-RU" sz="2800" b="1"/>
              <a:t>Дисграфия на почве нарушения языкового анализа и синтеза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627063" y="1155700"/>
          <a:ext cx="10449609" cy="5568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5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4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81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Специфические ошибки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Рекомендации по их профилактике и коррекции: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417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/>
                        <a:t>пропуски букв и слогов – «</a:t>
                      </a:r>
                      <a:r>
                        <a:rPr lang="ru-RU" sz="1800" dirty="0" err="1"/>
                        <a:t>трва</a:t>
                      </a:r>
                      <a:r>
                        <a:rPr lang="ru-RU" sz="1800" dirty="0"/>
                        <a:t>» (трава), «дет» (идет);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/>
                        <a:t>перестановки букв и слогов – «</a:t>
                      </a:r>
                      <a:r>
                        <a:rPr lang="ru-RU" sz="1800" dirty="0" err="1"/>
                        <a:t>онко</a:t>
                      </a:r>
                      <a:r>
                        <a:rPr lang="ru-RU" sz="1800" dirty="0"/>
                        <a:t>» (окно), «</a:t>
                      </a:r>
                      <a:r>
                        <a:rPr lang="ru-RU" sz="1800" dirty="0" err="1"/>
                        <a:t>звял</a:t>
                      </a:r>
                      <a:r>
                        <a:rPr lang="ru-RU" sz="1800" dirty="0"/>
                        <a:t>» (взял);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err="1"/>
                        <a:t>недописывание</a:t>
                      </a:r>
                      <a:r>
                        <a:rPr lang="ru-RU" sz="1800" dirty="0"/>
                        <a:t> букв и слогов – «</a:t>
                      </a:r>
                      <a:r>
                        <a:rPr lang="ru-RU" sz="1800" dirty="0" err="1"/>
                        <a:t>воробьин</a:t>
                      </a:r>
                      <a:r>
                        <a:rPr lang="ru-RU" sz="1800" dirty="0"/>
                        <a:t>» (воробьиный);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/>
                        <a:t>наращивание слов лишними буквами и слогами – «</a:t>
                      </a:r>
                      <a:r>
                        <a:rPr lang="ru-RU" sz="1800" dirty="0" err="1"/>
                        <a:t>корабаль</a:t>
                      </a:r>
                      <a:r>
                        <a:rPr lang="ru-RU" sz="1800" dirty="0"/>
                        <a:t>» (корабль), «</a:t>
                      </a:r>
                      <a:r>
                        <a:rPr lang="ru-RU" sz="1800" dirty="0" err="1"/>
                        <a:t>лопапата</a:t>
                      </a:r>
                      <a:r>
                        <a:rPr lang="ru-RU" sz="1800" dirty="0"/>
                        <a:t>» (лопата);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/>
                        <a:t>искажение слова – «</a:t>
                      </a:r>
                      <a:r>
                        <a:rPr lang="ru-RU" sz="1800" dirty="0" err="1"/>
                        <a:t>алалаш</a:t>
                      </a:r>
                      <a:r>
                        <a:rPr lang="ru-RU" sz="1800" dirty="0"/>
                        <a:t>» (лаваш), «</a:t>
                      </a:r>
                      <a:r>
                        <a:rPr lang="ru-RU" sz="1800" dirty="0" err="1"/>
                        <a:t>пакельки</a:t>
                      </a:r>
                      <a:r>
                        <a:rPr lang="ru-RU" sz="1800" dirty="0"/>
                        <a:t>» (капельки);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/>
                        <a:t>слитное написание слов и их произвольное деление – «рас сказал» (рассказал), «</a:t>
                      </a:r>
                      <a:r>
                        <a:rPr lang="ru-RU" sz="1800" dirty="0" err="1"/>
                        <a:t>виситнастене</a:t>
                      </a:r>
                      <a:r>
                        <a:rPr lang="ru-RU" sz="1800" dirty="0"/>
                        <a:t>» (висит на стене);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/>
                        <a:t>неумение определить границы предложения в тексте, слитное написание предложений.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2400" dirty="0"/>
                        <a:t>работать над развитием звукового и слогового анализа (синтеза);</a:t>
                      </a:r>
                    </a:p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2400" dirty="0"/>
                        <a:t>работать над развитием анализа и синтеза предложений;</a:t>
                      </a:r>
                    </a:p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2400" dirty="0"/>
                        <a:t>развивать способность концентрировать и сохранять внимание;</a:t>
                      </a:r>
                    </a:p>
                    <a:p>
                      <a:pPr>
                        <a:buFont typeface="Wingdings" panose="05000000000000000000" pitchFamily="2" charset="2"/>
                        <a:buChar char="Ø"/>
                      </a:pPr>
                      <a:r>
                        <a:rPr lang="ru-RU" sz="2400" dirty="0"/>
                        <a:t>формировать умение одновременно выполнять несколько видов деятельности (слушать и рисовать).</a:t>
                      </a:r>
                    </a:p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4"/>
          <p:cNvSpPr>
            <a:spLocks noGrp="1"/>
          </p:cNvSpPr>
          <p:nvPr>
            <p:ph type="title"/>
          </p:nvPr>
        </p:nvSpPr>
        <p:spPr>
          <a:xfrm>
            <a:off x="838200" y="207963"/>
            <a:ext cx="11023600" cy="773112"/>
          </a:xfrm>
        </p:spPr>
        <p:txBody>
          <a:bodyPr/>
          <a:lstStyle/>
          <a:p>
            <a:pPr algn="ctr"/>
            <a:r>
              <a:rPr lang="ru-RU" sz="3600" b="1"/>
              <a:t>Примеры коррекционных упражнений</a:t>
            </a:r>
            <a:r>
              <a:rPr lang="ru-RU" b="1"/>
              <a:t>:</a:t>
            </a:r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</p:nvPr>
        </p:nvGraphicFramePr>
        <p:xfrm>
          <a:off x="838200" y="922338"/>
          <a:ext cx="10515600" cy="591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36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Формирование анализа и синтеза предложений: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Формирование слогового анализа и синтеза: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Формирование звукового анализа и синтеза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5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Составить </a:t>
                      </a:r>
                      <a:r>
                        <a:rPr lang="ru-RU" sz="1400" b="1" dirty="0"/>
                        <a:t>графическую схему </a:t>
                      </a:r>
                      <a:r>
                        <a:rPr lang="ru-RU" sz="1400" dirty="0"/>
                        <a:t>данного предложения.</a:t>
                      </a: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Определить место слов в предложении (какое по счёту указанное слово),</a:t>
                      </a:r>
                      <a:r>
                        <a:rPr lang="ru-RU" sz="1400" baseline="0" dirty="0"/>
                        <a:t> показать </a:t>
                      </a:r>
                      <a:r>
                        <a:rPr lang="ru-RU" sz="1400" b="1" baseline="0" dirty="0"/>
                        <a:t>цифру.</a:t>
                      </a:r>
                      <a:endParaRPr lang="ru-RU" sz="1400" dirty="0"/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Поднять </a:t>
                      </a:r>
                      <a:r>
                        <a:rPr lang="ru-RU" sz="1400" b="1" dirty="0"/>
                        <a:t>цифру</a:t>
                      </a:r>
                      <a:r>
                        <a:rPr lang="ru-RU" sz="1400" dirty="0"/>
                        <a:t>, соответствующую количеству слов предъявленного предложения.</a:t>
                      </a: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ru-RU" sz="1400" b="1" dirty="0"/>
                        <a:t>Игра</a:t>
                      </a:r>
                      <a:r>
                        <a:rPr lang="ru-RU" sz="1400" b="1" baseline="0" dirty="0"/>
                        <a:t> «Улитка», «Змейка»</a:t>
                      </a:r>
                      <a:r>
                        <a:rPr lang="ru-RU" sz="1400" b="1" dirty="0"/>
                        <a:t>.</a:t>
                      </a:r>
                      <a:r>
                        <a:rPr lang="ru-RU" sz="1400" dirty="0"/>
                        <a:t> Отделить слова</a:t>
                      </a:r>
                      <a:r>
                        <a:rPr lang="ru-RU" sz="1400" baseline="0" dirty="0"/>
                        <a:t> друг от друга, обозначить границы предложений, записать предложения в тетрадь.</a:t>
                      </a:r>
                      <a:endParaRPr lang="ru-RU" sz="1400" dirty="0"/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Составить предложения по опорным словам, данным вразбивку.</a:t>
                      </a:r>
                    </a:p>
                    <a:p>
                      <a:pPr marL="342900" indent="-342900">
                        <a:buFont typeface="+mj-lt"/>
                        <a:buAutoNum type="arabicParenR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Составить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предложения с 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</a:rPr>
                        <a:t>ориентацией на координаты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</a:rPr>
                        <a:t>. Детям раздаются 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</a:rPr>
                        <a:t>таблицы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</a:rPr>
                        <a:t>, называются 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</a:rPr>
                        <a:t>координаты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</a:rPr>
                        <a:t>, на месте их пересечения выкладываются 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</a:rPr>
                        <a:t>фишки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</a:rPr>
                        <a:t>, прочитываются 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</a:rPr>
                        <a:t>слова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</a:rPr>
                        <a:t> и составляются 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</a:rPr>
                        <a:t>предложения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Назвать гласные в слове.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Выделить гласные звуки, найти соответствующие буквы.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Назвать количество слогов в слове и поднять соответствующую </a:t>
                      </a:r>
                      <a:r>
                        <a:rPr lang="ru-RU" sz="1400" b="1" dirty="0"/>
                        <a:t>цифру</a:t>
                      </a:r>
                      <a:r>
                        <a:rPr lang="ru-RU" sz="1400" dirty="0"/>
                        <a:t>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Выделить ударный слог в слове.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Составить слово из слогов.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Составить новое слово, переставляя слоги.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Составить новое слово, отбрасывая слог.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Составить новое слово, добавляя слог.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b="1" dirty="0"/>
                        <a:t>Игра «Найди</a:t>
                      </a:r>
                      <a:r>
                        <a:rPr lang="ru-RU" sz="1400" b="1" baseline="0" dirty="0"/>
                        <a:t> все названия». </a:t>
                      </a:r>
                      <a:r>
                        <a:rPr lang="ru-RU" sz="1400" baseline="0" dirty="0"/>
                        <a:t>Дети называют, кто изображён на  карточке, читают слова, которые внутри контура, дают обобщающее название и  выполняют задания (выписывают односложные, двусложные, трёхсложные слова; распределяют слова в столбики по количеству слогов).</a:t>
                      </a:r>
                      <a:endParaRPr lang="ru-RU" sz="1400" dirty="0"/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Выделить новый звук, предназначенный для изучения на занятии.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Перечислить звуки в слове, последовательно называя их, составить </a:t>
                      </a:r>
                      <a:r>
                        <a:rPr lang="ru-RU" sz="1400" b="1" dirty="0"/>
                        <a:t>звуковую схему</a:t>
                      </a:r>
                      <a:r>
                        <a:rPr lang="ru-RU" sz="1400" dirty="0"/>
                        <a:t> </a:t>
                      </a:r>
                      <a:r>
                        <a:rPr lang="ru-RU" sz="1400" b="1" dirty="0"/>
                        <a:t>фишками.</a:t>
                      </a:r>
                      <a:r>
                        <a:rPr lang="ru-RU" sz="1400" dirty="0"/>
                        <a:t> Подсчитать количество звуков в слове.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Показать</a:t>
                      </a:r>
                      <a:r>
                        <a:rPr lang="ru-RU" sz="1400" baseline="0" dirty="0"/>
                        <a:t> </a:t>
                      </a:r>
                      <a:r>
                        <a:rPr lang="ru-RU" sz="1400" b="1" baseline="0" dirty="0"/>
                        <a:t>цифрой </a:t>
                      </a:r>
                      <a:r>
                        <a:rPr lang="ru-RU" sz="1400" baseline="0" dirty="0"/>
                        <a:t>количество звуков в словах</a:t>
                      </a:r>
                      <a:r>
                        <a:rPr lang="ru-RU" sz="1400" dirty="0"/>
                        <a:t>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 Сопоставить, сравнить слова по звучанию и начертанию.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Вставить пропущенные буквы в слова. 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Составить слова различной (определённой) </a:t>
                      </a:r>
                      <a:r>
                        <a:rPr lang="ru-RU" sz="1400" dirty="0" err="1"/>
                        <a:t>звуко</a:t>
                      </a:r>
                      <a:r>
                        <a:rPr lang="ru-RU" sz="1400" dirty="0"/>
                        <a:t>-слоговой структуры из </a:t>
                      </a:r>
                      <a:r>
                        <a:rPr lang="ru-RU" sz="1400" b="1" dirty="0"/>
                        <a:t>букв разрезной азбуки</a:t>
                      </a:r>
                      <a:r>
                        <a:rPr lang="ru-RU" sz="1400" dirty="0"/>
                        <a:t>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Выбрать из предложений (текста) слова с определённым количеством звуков.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dirty="0"/>
                        <a:t>Подобрать слово с определённым количеством звуков.</a:t>
                      </a:r>
                    </a:p>
                    <a:p>
                      <a:pPr marL="342900" lvl="0" indent="-342900">
                        <a:buFont typeface="+mj-lt"/>
                        <a:buAutoNum type="arabicParenR"/>
                      </a:pPr>
                      <a:r>
                        <a:rPr lang="ru-RU" sz="1400" b="1" dirty="0"/>
                        <a:t>Игра «Найди все названи</a:t>
                      </a:r>
                      <a:r>
                        <a:rPr lang="ru-RU" sz="1400" b="0" dirty="0"/>
                        <a:t>я». </a:t>
                      </a:r>
                      <a:r>
                        <a:rPr lang="ru-RU" sz="1400" dirty="0"/>
                        <a:t>Дети выписывают</a:t>
                      </a:r>
                      <a:r>
                        <a:rPr lang="ru-RU" sz="1400" baseline="0" dirty="0"/>
                        <a:t> слова с заданной буквой.</a:t>
                      </a:r>
                      <a:endParaRPr lang="ru-RU" sz="1400" dirty="0"/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4"/>
          <p:cNvSpPr>
            <a:spLocks noGrp="1"/>
          </p:cNvSpPr>
          <p:nvPr>
            <p:ph type="title"/>
          </p:nvPr>
        </p:nvSpPr>
        <p:spPr>
          <a:xfrm>
            <a:off x="0" y="28575"/>
            <a:ext cx="10996613" cy="803275"/>
          </a:xfrm>
        </p:spPr>
        <p:txBody>
          <a:bodyPr/>
          <a:lstStyle/>
          <a:p>
            <a:pPr algn="ctr"/>
            <a:r>
              <a:rPr lang="ru-RU" sz="3600" b="1"/>
              <a:t>Образцы упражнений</a:t>
            </a:r>
            <a:r>
              <a:rPr lang="ru-RU" b="1"/>
              <a:t>: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88211" y="4548928"/>
            <a:ext cx="3862507" cy="2119002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4208" y="1171844"/>
            <a:ext cx="4170514" cy="30520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biLevel thresh="25000"/>
          </a:blip>
          <a:stretch>
            <a:fillRect/>
          </a:stretch>
        </p:blipFill>
        <p:spPr>
          <a:xfrm>
            <a:off x="8589667" y="1790758"/>
            <a:ext cx="3482265" cy="37324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9157" name="TextBox 7"/>
          <p:cNvSpPr txBox="1">
            <a:spLocks noChangeArrowheads="1"/>
          </p:cNvSpPr>
          <p:nvPr/>
        </p:nvSpPr>
        <p:spPr bwMode="auto">
          <a:xfrm>
            <a:off x="8720138" y="1420813"/>
            <a:ext cx="3141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Работа с цифровым рядом</a:t>
            </a:r>
          </a:p>
        </p:txBody>
      </p:sp>
      <p:sp>
        <p:nvSpPr>
          <p:cNvPr id="49158" name="TextBox 8"/>
          <p:cNvSpPr txBox="1">
            <a:spLocks noChangeArrowheads="1"/>
          </p:cNvSpPr>
          <p:nvPr/>
        </p:nvSpPr>
        <p:spPr bwMode="auto">
          <a:xfrm flipH="1">
            <a:off x="915988" y="846138"/>
            <a:ext cx="4189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Графический диктант</a:t>
            </a:r>
          </a:p>
        </p:txBody>
      </p:sp>
      <p:sp>
        <p:nvSpPr>
          <p:cNvPr id="49159" name="TextBox 10"/>
          <p:cNvSpPr txBox="1">
            <a:spLocks noChangeArrowheads="1"/>
          </p:cNvSpPr>
          <p:nvPr/>
        </p:nvSpPr>
        <p:spPr bwMode="auto">
          <a:xfrm>
            <a:off x="4514850" y="719138"/>
            <a:ext cx="3514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Игра «Улитка», «Змейка»</a:t>
            </a:r>
          </a:p>
        </p:txBody>
      </p:sp>
      <p:sp>
        <p:nvSpPr>
          <p:cNvPr id="49160" name="TextBox 11"/>
          <p:cNvSpPr txBox="1">
            <a:spLocks noChangeArrowheads="1"/>
          </p:cNvSpPr>
          <p:nvPr/>
        </p:nvSpPr>
        <p:spPr bwMode="auto">
          <a:xfrm>
            <a:off x="4756150" y="4608513"/>
            <a:ext cx="2597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alibri" pitchFamily="34" charset="0"/>
              </a:rPr>
              <a:t>Игра «Найди все названия»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print">
            <a:biLevel thresh="25000"/>
          </a:blip>
          <a:srcRect l="848" t="4766" r="11415" b="14305"/>
          <a:stretch/>
        </p:blipFill>
        <p:spPr>
          <a:xfrm>
            <a:off x="349232" y="1421426"/>
            <a:ext cx="2988082" cy="45334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1054</TotalTime>
  <Words>1563</Words>
  <Application>Microsoft Office PowerPoint</Application>
  <PresentationFormat>Широкоэкранный</PresentationFormat>
  <Paragraphs>161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Italic</vt:lpstr>
      <vt:lpstr>Wingdings</vt:lpstr>
      <vt:lpstr>Wingdings 2</vt:lpstr>
      <vt:lpstr>HDOfficeLightV0</vt:lpstr>
      <vt:lpstr>1_HDOfficeLightV0</vt:lpstr>
      <vt:lpstr>2_HDOfficeLightV0</vt:lpstr>
      <vt:lpstr>Методические рекомендации по развитию устной и письменной речи у детей младшего школьного возраста </vt:lpstr>
      <vt:lpstr>Дисграфия</vt:lpstr>
      <vt:lpstr>Презентация PowerPoint</vt:lpstr>
      <vt:lpstr>Акустическая дисграфия (дисграфия на почве нарушения фонемного распознавания)</vt:lpstr>
      <vt:lpstr>Примеры коррекционных упражнений:</vt:lpstr>
      <vt:lpstr>Образцы упражнений:</vt:lpstr>
      <vt:lpstr>Дисграфия на почве нарушения языкового анализа и синтеза</vt:lpstr>
      <vt:lpstr>Примеры коррекционных упражнений:</vt:lpstr>
      <vt:lpstr>Образцы упражнений:</vt:lpstr>
      <vt:lpstr>Аграмматическая дисграфия:</vt:lpstr>
      <vt:lpstr>Примеры коррекционных упражнений:</vt:lpstr>
      <vt:lpstr>Образцы упражнений:</vt:lpstr>
      <vt:lpstr>Оптическая дисграфия</vt:lpstr>
      <vt:lpstr>Примеры коррекционных упражнений:</vt:lpstr>
      <vt:lpstr>Образцы упражнений:</vt:lpstr>
      <vt:lpstr>Особенности в работе с детьми, имеющими нарушения речи:</vt:lpstr>
      <vt:lpstr>Рекомендации логопеда учителям:</vt:lpstr>
      <vt:lpstr>Литература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Дисграфия</dc:title>
  <dc:creator>user</dc:creator>
  <cp:lastModifiedBy>Сергей</cp:lastModifiedBy>
  <cp:revision>101</cp:revision>
  <cp:lastPrinted>2018-12-06T16:45:28Z</cp:lastPrinted>
  <dcterms:created xsi:type="dcterms:W3CDTF">2018-01-06T11:56:13Z</dcterms:created>
  <dcterms:modified xsi:type="dcterms:W3CDTF">2020-08-16T08:41:56Z</dcterms:modified>
</cp:coreProperties>
</file>