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  <p:sldId id="270" r:id="rId9"/>
    <p:sldId id="271" r:id="rId10"/>
    <p:sldId id="272" r:id="rId11"/>
    <p:sldId id="260" r:id="rId12"/>
    <p:sldId id="265" r:id="rId13"/>
    <p:sldId id="267" r:id="rId14"/>
    <p:sldId id="268" r:id="rId15"/>
    <p:sldId id="264" r:id="rId16"/>
    <p:sldId id="269" r:id="rId17"/>
    <p:sldId id="273" r:id="rId18"/>
    <p:sldId id="274" r:id="rId19"/>
    <p:sldId id="275" r:id="rId20"/>
    <p:sldId id="277" r:id="rId21"/>
    <p:sldId id="276" r:id="rId22"/>
    <p:sldId id="278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718" autoAdjust="0"/>
  </p:normalViewPr>
  <p:slideViewPr>
    <p:cSldViewPr>
      <p:cViewPr varScale="1">
        <p:scale>
          <a:sx n="78" d="100"/>
          <a:sy n="78" d="100"/>
        </p:scale>
        <p:origin x="109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1C9FB-D4AD-4318-9DAF-FA77020AF078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0E51B-3155-48E6-9662-13131FB1EE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655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0E51B-3155-48E6-9662-13131FB1EEBD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458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9DE-4D77-465B-ABB9-2B89385FB4FE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1D40D-11E8-4516-9CF9-1CB248D80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9DE-4D77-465B-ABB9-2B89385FB4FE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1D40D-11E8-4516-9CF9-1CB248D80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9DE-4D77-465B-ABB9-2B89385FB4FE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1D40D-11E8-4516-9CF9-1CB248D80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9DE-4D77-465B-ABB9-2B89385FB4FE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1D40D-11E8-4516-9CF9-1CB248D80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9DE-4D77-465B-ABB9-2B89385FB4FE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1D40D-11E8-4516-9CF9-1CB248D80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9DE-4D77-465B-ABB9-2B89385FB4FE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1D40D-11E8-4516-9CF9-1CB248D80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9DE-4D77-465B-ABB9-2B89385FB4FE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1D40D-11E8-4516-9CF9-1CB248D80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9DE-4D77-465B-ABB9-2B89385FB4FE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1D40D-11E8-4516-9CF9-1CB248D80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9DE-4D77-465B-ABB9-2B89385FB4FE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1D40D-11E8-4516-9CF9-1CB248D80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9DE-4D77-465B-ABB9-2B89385FB4FE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1D40D-11E8-4516-9CF9-1CB248D80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9DE-4D77-465B-ABB9-2B89385FB4FE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1D40D-11E8-4516-9CF9-1CB248D80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349DE-4D77-465B-ABB9-2B89385FB4FE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1D40D-11E8-4516-9CF9-1CB248D80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arinasorokina.ru/wp-content/uploads/2011/10/ramka-photoshop-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3" y="500042"/>
            <a:ext cx="7929619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1905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b="1" dirty="0">
                <a:ln w="1905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освоение технологии </a:t>
            </a:r>
            <a:r>
              <a:rPr lang="ru-RU" sz="4800" b="1" dirty="0">
                <a:ln w="1905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ТРИЗ</a:t>
            </a:r>
            <a:r>
              <a:rPr lang="ru-RU" sz="4800" b="1" cap="none" spc="0" dirty="0" smtClean="0">
                <a:ln w="1905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5400" b="1" dirty="0">
              <a:ln w="1905">
                <a:solidFill>
                  <a:schemeClr val="bg1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5400" b="1" cap="none" spc="0" dirty="0" smtClean="0">
              <a:ln w="1905">
                <a:solidFill>
                  <a:schemeClr val="bg1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000" b="1" dirty="0" smtClean="0">
                <a:ln w="1905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b="1" dirty="0">
                <a:ln w="1905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n w="1905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b="1" dirty="0" smtClean="0">
                <a:ln w="1905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b="1" dirty="0" err="1" smtClean="0">
                <a:ln w="1905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Сушенцова</a:t>
            </a:r>
            <a:r>
              <a:rPr lang="ru-RU" b="1" dirty="0" smtClean="0">
                <a:ln w="1905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Елена Михайловна,      </a:t>
            </a:r>
          </a:p>
          <a:p>
            <a:pPr algn="ctr"/>
            <a:r>
              <a:rPr lang="ru-RU" b="1" dirty="0" smtClean="0">
                <a:ln w="1905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учитель начальных классов </a:t>
            </a:r>
            <a:endParaRPr lang="ru-RU" b="1" dirty="0">
              <a:ln w="1905">
                <a:solidFill>
                  <a:schemeClr val="bg1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n w="1905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МАОУ СОШ № 6 ЩМР МО   </a:t>
            </a:r>
            <a:endParaRPr lang="ru-RU" b="1" dirty="0">
              <a:ln w="1905">
                <a:solidFill>
                  <a:schemeClr val="bg1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n w="1905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 smtClean="0">
                <a:ln w="1905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</a:t>
            </a:r>
            <a:endParaRPr lang="ru-RU" sz="2000" b="1" cap="none" spc="0" dirty="0">
              <a:ln w="1905">
                <a:solidFill>
                  <a:schemeClr val="bg1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4" descr="http://lifeeffect.ru/sites/default/files/pervoklassnik-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8920" y="2204445"/>
            <a:ext cx="3060709" cy="2867649"/>
          </a:xfrm>
          <a:prstGeom prst="rect">
            <a:avLst/>
          </a:prstGeom>
          <a:noFill/>
        </p:spPr>
      </p:pic>
      <p:pic>
        <p:nvPicPr>
          <p:cNvPr id="11270" name="Picture 6" descr="http://grinikkos.com/img/Kursorisaita/587758/we10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3608" y="2590509"/>
            <a:ext cx="1571636" cy="20955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363662"/>
            <a:ext cx="71019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Я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БЕРУ ТЕБЯ С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СОБОЙ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1196752"/>
            <a:ext cx="72866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Педагог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загадывает признак, по которому собирается множество объектов и называет первый объект. Ученики пытаются угадать этот признак и по очереди называют объекты, обладающие, по их мнению, тем же значением признака. Учитель отвечает, берет он этот объект или нет. Игра продолжается до тех пор, пока кто-то из детей не определит, по какому признаку собирается множество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364322"/>
            <a:ext cx="56731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ЭМПАТИЯ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0" y="1072208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Развитие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речи, творческого мышления, фантазии, в будущем такие дети не будут равнодушны к другим, будут уважать мнение собеседников.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Представьте себе, что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тетрадь аккуратного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или, наоборот,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небрежного ученика. Сочините небольшой рассказ.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Опишите,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себя чувствуете в этой роли.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Эмпатия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«поставь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себя на его место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это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«взгляни на вещи его глазами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Можно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разделиться на пары: один показывает эмоцию, другой угадывает (радость, удивление, презрение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гнев, страдание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i="1" dirty="0">
                <a:latin typeface="Georgia" pitchFamily="18" charset="0"/>
              </a:rPr>
              <a:t>                            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на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уроках литературного чтения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инсценировках, 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очинениях от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лица персонажа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-114903" y="357168"/>
            <a:ext cx="93471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СОСТАВЛЕНИЯ ЗАГАДОК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445528" y="1049150"/>
            <a:ext cx="7786743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Последовательность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этапов сочинения загадки: 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Выбрать объект, про который будет придумываться загадка. 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Описать несколько характерных признаков (сравнений) данного объекта. 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Исключить объекты, обладающие такими же признаками. 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Отредактировать полученную загадку (можно сделать ее ритмичной или рифмованной).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809270"/>
              </p:ext>
            </p:extLst>
          </p:nvPr>
        </p:nvGraphicFramePr>
        <p:xfrm>
          <a:off x="611560" y="332656"/>
          <a:ext cx="8143933" cy="6033326"/>
        </p:xfrm>
        <a:graphic>
          <a:graphicData uri="http://schemas.openxmlformats.org/drawingml/2006/table">
            <a:tbl>
              <a:tblPr/>
              <a:tblGrid>
                <a:gridCol w="27143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1436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1521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064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     Признак</a:t>
                      </a:r>
                      <a:endParaRPr lang="ru-RU" sz="2400" b="1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Объект сравнения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686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Какой?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Что </a:t>
                      </a:r>
                      <a:r>
                        <a:rPr lang="ru-RU" sz="2400" b="1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делает?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 чем?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Где встречается? Откуда берется? Для чего служит? С кем соседствует?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baseline="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 а </a:t>
                      </a:r>
                      <a:r>
                        <a:rPr lang="ru-RU" sz="2400" b="1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не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Что (кто) такое же? (делает то же самое, встречается там же, служит для того же, соседствует с теми же...)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14547" y="285730"/>
            <a:ext cx="45255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НАОБОРОТКИ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5" y="1071546"/>
            <a:ext cx="8633004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Можно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придумать и 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наоборотные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загадки.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Сочетаем противоречивые понятия.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Разгадывая такую загадку, нужно произвести минимум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два заключения: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развернуть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«задом наперед»;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найти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объект, подходящий под эти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«перевернутые» характеристики.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3110" y="5214952"/>
            <a:ext cx="40182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«Без </a:t>
            </a:r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колес, без руля,</a:t>
            </a:r>
          </a:p>
          <a:p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останавливает людей»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86581" y="6072206"/>
            <a:ext cx="1820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00169" y="285730"/>
            <a:ext cx="5727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СИСТЕМНЫЙ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ЛИФТ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2911" y="1000109"/>
            <a:ext cx="81439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Данная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используется для рассмотрения частей  изучаемого объекта и объекта как части целого.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472" y="2357432"/>
            <a:ext cx="2709140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словосочетание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214941" y="2214554"/>
            <a:ext cx="3331297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Государство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Материк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Планета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Солнечная система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00757" y="1268760"/>
            <a:ext cx="8643999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отдельные листы выписываются 5-6 событий из текста. Демонстрируются перед классом в заведомо нарушенной последовательности. Учащимся предлагается восстановить правильный порядок хронологической или причинно-следственной цепи. После заслушивания различных мнений и придя к более или менее единому решению, учитель предлагает ученикам познакомиться с исходным текстом и определить: верны ли были их предположения. Форма способствует развитию внимания и логического мышления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применима  при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изучении информативно-содержательных текстов.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5494" y="14330"/>
            <a:ext cx="86330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ПЕРЕПУТАННЫЕ  ЛОГИЧЕСКИЕ ЦЕПОЧКИ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1720" y="548680"/>
            <a:ext cx="46751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РАСКАДРОВКА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1484784"/>
            <a:ext cx="77153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Georgia" pitchFamily="18" charset="0"/>
              </a:rPr>
              <a:t> </a:t>
            </a:r>
            <a:r>
              <a:rPr lang="ru-RU" sz="2800" dirty="0" smtClean="0">
                <a:latin typeface="Georgia" pitchFamily="18" charset="0"/>
              </a:rPr>
              <a:t>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чтении произведения дети рисуют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схематичное изображение событий, происходящих в сказке. Таким образом, происходит обобщенное восприятие, а также получается своеобразный план произведения. Можно предложить детям поиграть с кадрами: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«Раньше – Позже»,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потерялось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сказке перепуталось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503300"/>
            <a:ext cx="871543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Лимерик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юмористическое стихотворение из 5 строчек британского происхождения.</a:t>
            </a:r>
          </a:p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Сочинить лимерик поможет модель:</a:t>
            </a:r>
          </a:p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Жил-был… \ расскажу вам про… \ у меня есть…    + объект</a:t>
            </a:r>
          </a:p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Какой? На что похож?</a:t>
            </a:r>
          </a:p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делал?</a:t>
            </a:r>
          </a:p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кем общался?</a:t>
            </a:r>
          </a:p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вот какой… +   объект</a:t>
            </a:r>
          </a:p>
          <a:p>
            <a:pPr algn="r"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Подготовка:</a:t>
            </a:r>
          </a:p>
          <a:p>
            <a:pPr algn="r"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Выбираем, о ком или о чем будет лимерик.</a:t>
            </a:r>
          </a:p>
          <a:p>
            <a:pPr algn="r"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первых 4 строчек подбираем 2 пары рифмованных слов </a:t>
            </a:r>
          </a:p>
          <a:p>
            <a:pPr algn="r"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(существительные и прилагательные). </a:t>
            </a:r>
          </a:p>
          <a:p>
            <a:pPr algn="r" fontAlgn="base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Жила рогатая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улиточка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base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Звали ее Лидочка,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base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листочек держалась,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base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муравьями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общалась.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base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какая  любопытная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улиточка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1880" y="146111"/>
            <a:ext cx="26084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Лимерики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3" y="285730"/>
            <a:ext cx="48349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Создай паспорт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876" y="733246"/>
            <a:ext cx="835824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этапе обобщения знаний  интересно создать паспорт –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героя, объекта…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использовании данного приема у обучающихся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развиваются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ичностные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коммуникативные способности.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создании паспорта нам помогут анкетные данные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Имя-</a:t>
            </a:r>
          </a:p>
          <a:p>
            <a:pPr algn="r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Создатель-</a:t>
            </a:r>
          </a:p>
          <a:p>
            <a:pPr algn="r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Прописка-</a:t>
            </a:r>
          </a:p>
          <a:p>
            <a:pPr algn="r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Внешний вид –</a:t>
            </a:r>
          </a:p>
          <a:p>
            <a:pPr algn="r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встречается –</a:t>
            </a:r>
          </a:p>
          <a:p>
            <a:pPr algn="r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Личные качества-</a:t>
            </a:r>
          </a:p>
          <a:p>
            <a:pPr algn="r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Заветное желание-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438" y="-3547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528" y="535533"/>
            <a:ext cx="8229600" cy="56207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ТРИЗ -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753011" y="1101713"/>
            <a:ext cx="8329643" cy="453251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решения изобретательских задач, разработана в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СССР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1946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Генрихом </a:t>
            </a: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Сауловичем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Альтшуллером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его коллегами.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profil.mos.ru/images/img/14_09_2016/clip_image002_0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960" y="3577340"/>
            <a:ext cx="2333625" cy="266700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http://audioknigi-onlajn.ru/uploads/thumbs/8/d/a/8da4ed0f429042c4170c4a74ad0d612c.jpg"/>
          <p:cNvPicPr>
            <a:picLocks noChangeAspect="1" noChangeArrowheads="1"/>
          </p:cNvPicPr>
          <p:nvPr/>
        </p:nvPicPr>
        <p:blipFill>
          <a:blip r:embed="rId3"/>
          <a:srcRect l="8790" t="11719" r="8202" b="12760"/>
          <a:stretch>
            <a:fillRect/>
          </a:stretch>
        </p:blipFill>
        <p:spPr bwMode="auto">
          <a:xfrm>
            <a:off x="214282" y="357166"/>
            <a:ext cx="8752387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57863" y="335845"/>
            <a:ext cx="635796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Уж сколько раз твердили миру,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лесть гнусна, вредна; но только все не впрок,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сердце льстец всегда отыщет уголок.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Вороне где-то бог послал кусочек сыру;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ель Ворона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взгромоздясь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Позавтракать было совсем уж собралась,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позадумалась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сыр во рту держала.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ту беду, Лиса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близехонько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бежала;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Вдруг сырный дух Лису остановил: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Лисица видит сыр, -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Лисицу сыр пленил,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Плутовка к дереву на цыпочках подходит;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Вертит хвостом, с Вороны глаз не сводит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говорит так сладко, чуть дыша: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«Голубушка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хороша!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 что за шейка, что за глазки!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Рассказывать, так, право, сказки!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перышки! какой носок!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И, верно, ангельский быть должен голосок!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Спой, светик, не стыдись!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ежели, сестрица,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красоте такой и петь ты мастерица,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ты б у нас была царь-птица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Вещуньина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похвал вскружилась голова,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радости в зобу дыханье сперло, -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приветливы Лисицыны слова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Ворона каркнула во все воронье горло: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Сыр выпал - с ним была плутовка такова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 descr="https://ds02.infourok.ru/uploads/ex/065e/00023cc5-dbd34d24/2/img37.jpg"/>
          <p:cNvPicPr/>
          <p:nvPr/>
        </p:nvPicPr>
        <p:blipFill>
          <a:blip r:embed="rId3"/>
          <a:srcRect l="3528" t="1068" r="45964" b="9402"/>
          <a:stretch>
            <a:fillRect/>
          </a:stretch>
        </p:blipFill>
        <p:spPr bwMode="auto">
          <a:xfrm>
            <a:off x="5857884" y="285728"/>
            <a:ext cx="3000375" cy="399097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929454" y="4857760"/>
            <a:ext cx="9797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Иван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29388" y="4357694"/>
            <a:ext cx="1986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Georgia" pitchFamily="18" charset="0"/>
              </a:rPr>
              <a:t>КРЫЛОВ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72264" y="5286388"/>
            <a:ext cx="17988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Алексеевич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72264" y="5357826"/>
            <a:ext cx="16930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Андреевич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428604"/>
            <a:ext cx="89297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Жил-был… \ расскажу вам про… \ у меня есть… + объект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Какой? На что похож?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делал?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кем общался?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вот какой… +   объект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570290"/>
              </p:ext>
            </p:extLst>
          </p:nvPr>
        </p:nvGraphicFramePr>
        <p:xfrm>
          <a:off x="285720" y="357166"/>
          <a:ext cx="8643998" cy="6320824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6430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009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3285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Название 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Технология 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решения изобретательных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75823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Генрих 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Саулович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Альтшуллер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0753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СССР, 1946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15215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Приемы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Метод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«маленьких 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человечков», мозговой штурм, «системный лифт», создай паспорт,  «Теремок», лимерики, сочинение загадок,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раскадровка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эмпатия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д.р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69635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</a:t>
                      </a: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дает </a:t>
                      </a:r>
                      <a:r>
                        <a:rPr lang="ru-RU" sz="180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ученику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помогает находить варианты решения проблемного вопроса, генерировать идеи, сюжеты сказок…;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регулярная тренировка творческого мышления;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изобретательских задачах из разных областей человеческой деятельности и вырабатывается та самая способность применять знания в реальных ситуациях.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954243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дает учителю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знание ТРИЗ вооружает мышление учителя набором инструментов по решению проблем;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развивает творческие способности учителя, гибкость и системность мышления; воспитывает готовность к восприятию нового;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обеспечивает профессиональный рост.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395536" y="980728"/>
            <a:ext cx="8964488" cy="530693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600" b="1" noProof="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 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 к предметам;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новым способом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решения 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задач;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 развитие способностей учащихся, необходимых для выполнения творческой деятельности.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6225" y="116632"/>
            <a:ext cx="15664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-19193" y="-214338"/>
            <a:ext cx="9144000" cy="7072338"/>
          </a:xfrm>
          <a:prstGeom prst="rect">
            <a:avLst/>
          </a:prstGeom>
          <a:noFill/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1115616" y="911040"/>
            <a:ext cx="8229600" cy="47853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стиль мышления, направленный на самостоятельную генерацию знаний;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видеть, ставить и решать проблемные задачи в своей области деятельности;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выделять закономерности;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воспитание мировоззренческой установки восприятия жизни как динамического пространства открытых задач.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А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это  значит, что данная технология отвечает задачам, поставленными ФГОС.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209272"/>
            <a:ext cx="65371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            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ТРИЗ 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ФОРМИРУЕТ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1228397"/>
            <a:ext cx="84296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Метод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суждения поиска посредством задавания вопросов, на которые можно отвечать «да-нет».         Вопросы для отгадывания должны быть построены таким образом, чтобы ведущий мог ответить только «да» или «нет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ответ на них позволял сужать поле поиска. Формирует умение связывать разрозненные факты в единую картину; систематизировать уже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имеющуюся информацию; умение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слышать друг друга.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39752" y="505045"/>
            <a:ext cx="39581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ДА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НЕТКИ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733246"/>
            <a:ext cx="900115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Лови ошибку» может использоваться в работе по группам, по парам и в индивидуальной работе 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этапах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урока: в начале – при устных упражнениях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при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повторении; в середине урока – при закреплении материала, на стадии осмысления; в конце урока 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подведении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итогов, на стадии рефлексии. Учитель предлагает учащимся информацию, содержащую неизвестное количество ошибок. Учащиеся ищут ошибку группой или индивидуально, спорят, совещаются. Придя к определенному мнению , группа выбирает спикера. Спикер передает результаты учителю или оглашает задание и результат его решения перед всем классом. Чтобы обсуждение не затянулось, заранее определяется на него время.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75656" y="260648"/>
            <a:ext cx="55556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ЛОВИ  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3"/>
          <a:srcRect l="5582" t="4166" r="6054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71537" y="357168"/>
            <a:ext cx="64578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ЛОГИЧЕСКИЙ 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ПОЕЗД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8598" y="1142986"/>
            <a:ext cx="648946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Дети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составляют цепочку из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слов,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объясняя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чем они связаны.</a:t>
            </a:r>
          </a:p>
        </p:txBody>
      </p:sp>
      <p:pic>
        <p:nvPicPr>
          <p:cNvPr id="9" name="Рисунок 8" descr="http://www.playcast.ru/uploads/2017/07/18/23041781.jpg"/>
          <p:cNvPicPr/>
          <p:nvPr/>
        </p:nvPicPr>
        <p:blipFill>
          <a:blip r:embed="rId4"/>
          <a:srcRect l="1693" t="13742" r="2151" b="5510"/>
          <a:stretch>
            <a:fillRect/>
          </a:stretch>
        </p:blipFill>
        <p:spPr bwMode="auto">
          <a:xfrm>
            <a:off x="3" y="2143116"/>
            <a:ext cx="9143999" cy="47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al-taiclub.com/images/thin-book-clipart-9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316068">
            <a:off x="6173344" y="2974735"/>
            <a:ext cx="1257122" cy="1073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foto.fastimagess.ru/img-q5y5x5n4g40414p5a4i494z5m536r2p4o4t5i4v2o4o4/images/070050_1385524850.png"/>
          <p:cNvPicPr/>
          <p:nvPr/>
        </p:nvPicPr>
        <p:blipFill>
          <a:blip r:embed="rId6" cstate="print"/>
          <a:srcRect t="10426" r="1983" b="8085"/>
          <a:stretch>
            <a:fillRect/>
          </a:stretch>
        </p:blipFill>
        <p:spPr bwMode="auto">
          <a:xfrm>
            <a:off x="3428994" y="3000372"/>
            <a:ext cx="1214447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s019.radikal.ru/i625/1203/ba/525d630440dc.png"/>
          <p:cNvPicPr/>
          <p:nvPr/>
        </p:nvPicPr>
        <p:blipFill>
          <a:blip r:embed="rId7" cstate="print"/>
          <a:srcRect l="16850" t="6601" r="8608" b="9535"/>
          <a:stretch>
            <a:fillRect/>
          </a:stretch>
        </p:blipFill>
        <p:spPr bwMode="auto">
          <a:xfrm rot="20647585">
            <a:off x="823146" y="3639144"/>
            <a:ext cx="1279545" cy="1304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14614" y="428606"/>
            <a:ext cx="29107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Теремок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877" y="1136492"/>
            <a:ext cx="850112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обучающийся задумывает слово – предмет.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Кто-то назначается хозяином теремка.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Остальные дети подходят к теремку и просятся к нему в домик.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Кто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Кто? В теремочке живет?</a:t>
            </a:r>
          </a:p>
          <a:p>
            <a:pPr>
              <a:buFontTx/>
              <a:buChar char="-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Я, карандаш.  А ты кто?</a:t>
            </a:r>
          </a:p>
          <a:p>
            <a:pPr>
              <a:buFontTx/>
              <a:buChar char="-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удочка. Пусти меня.</a:t>
            </a:r>
          </a:p>
          <a:p>
            <a:pPr>
              <a:buFontTx/>
              <a:buChar char="-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Если скажешь, чем ты на меня похож, то пущу. И.т.д.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09/00060a00-8410345c/img20.jpg"/>
          <p:cNvPicPr>
            <a:picLocks noChangeAspect="1" noChangeArrowheads="1"/>
          </p:cNvPicPr>
          <p:nvPr/>
        </p:nvPicPr>
        <p:blipFill>
          <a:blip r:embed="rId2"/>
          <a:srcRect l="5582" t="4166" r="6054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6" y="785796"/>
            <a:ext cx="38812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ВЕРЕВОЧКА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7" y="1928802"/>
            <a:ext cx="695953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три предмета,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не связанные между собой.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как можно больше предложений,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используя все эти слова.</a:t>
            </a:r>
          </a:p>
        </p:txBody>
      </p:sp>
      <p:pic>
        <p:nvPicPr>
          <p:cNvPr id="3076" name="Picture 4" descr="http://www.miankoutu.com/upfiles/2017-09-26/59c9c78cd31981450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2" y="4067311"/>
            <a:ext cx="4276721" cy="22192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1149</Words>
  <Application>Microsoft Office PowerPoint</Application>
  <PresentationFormat>Экран (4:3)</PresentationFormat>
  <Paragraphs>149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Elena</cp:lastModifiedBy>
  <cp:revision>72</cp:revision>
  <dcterms:created xsi:type="dcterms:W3CDTF">2017-12-09T07:14:58Z</dcterms:created>
  <dcterms:modified xsi:type="dcterms:W3CDTF">2020-08-14T23:06:28Z</dcterms:modified>
</cp:coreProperties>
</file>