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39CB7-8DE2-4E8E-B1CE-115D10B589A6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1642DB-1CB9-4269-9941-543B1F13A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1642DB-1CB9-4269-9941-543B1F13A8E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6FC6298A-C210-47CF-8D8E-EE65AF25A0B7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24.01.2020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6EEC883-6096-4BCD-8E8B-8101AA4BC328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Для правки текста заглавия щёлкните мышью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2"/>
          <p:cNvSpPr/>
          <p:nvPr/>
        </p:nvSpPr>
        <p:spPr>
          <a:xfrm>
            <a:off x="899592" y="1844825"/>
            <a:ext cx="6768752" cy="45998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endParaRPr lang="ru-RU" sz="3100" b="1" spc="-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algn="r">
              <a:lnSpc>
                <a:spcPct val="100000"/>
              </a:lnSpc>
            </a:pPr>
            <a:endParaRPr lang="ru-RU" b="1" strike="noStrike" spc="-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algn="ctr">
              <a:lnSpc>
                <a:spcPct val="100000"/>
              </a:lnSpc>
            </a:pPr>
            <a:endParaRPr lang="ru-RU" sz="1600" b="1" strike="noStrike" spc="-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algn="ctr">
              <a:lnSpc>
                <a:spcPct val="100000"/>
              </a:lnSpc>
            </a:pPr>
            <a:endParaRPr lang="ru-RU" sz="1600" b="1" spc="-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algn="ctr">
              <a:lnSpc>
                <a:spcPct val="100000"/>
              </a:lnSpc>
            </a:pPr>
            <a:endParaRPr lang="ru-RU" sz="1600" b="1" strike="noStrike" spc="-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algn="ctr">
              <a:lnSpc>
                <a:spcPct val="100000"/>
              </a:lnSpc>
            </a:pPr>
            <a:endParaRPr lang="ru-RU" sz="1600" b="1" spc="-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</a:pPr>
            <a:endParaRPr lang="ru-RU" sz="3000" b="1" spc="-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</a:pPr>
            <a:endParaRPr lang="ru-RU" sz="3000" b="1" strike="noStrike" spc="-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</a:pPr>
            <a:endParaRPr lang="ru-RU" sz="3000" b="1" spc="-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</a:pPr>
            <a:endParaRPr lang="ru-RU" sz="3000" b="1" strike="noStrike" spc="-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</a:pPr>
            <a:endParaRPr lang="ru-RU" sz="3000" b="1" spc="-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</a:pPr>
            <a:endParaRPr lang="ru-RU" sz="3000" b="1" strike="noStrike" spc="-1" dirty="0" smtClean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79512" y="303032"/>
            <a:ext cx="8784976" cy="6417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chemeClr val="accent1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Методические рекомендации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по использованию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дидактического пособия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«Развивающая доска – 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Бизиборд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0070C0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0070C0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        Воспитатель: Третьякова Е.А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0070C0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</a:t>
            </a:r>
            <a:r>
              <a:rPr lang="ru-RU" b="1" spc="-1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spc="-1" dirty="0" smtClean="0">
                <a:solidFill>
                  <a:srgbClr val="0070C0"/>
                </a:solidFill>
                <a:latin typeface="Comic Sans MS" pitchFamily="66" charset="0"/>
              </a:rPr>
              <a:t>                             Новосибирск-2020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spc="-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spc="-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ustomShape 1"/>
          <p:cNvSpPr/>
          <p:nvPr/>
        </p:nvSpPr>
        <p:spPr>
          <a:xfrm>
            <a:off x="251520" y="188641"/>
            <a:ext cx="8784976" cy="6448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МБОУ СОШ №198 ДО</a:t>
            </a:r>
          </a:p>
          <a:p>
            <a:pPr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</p:txBody>
      </p:sp>
      <p:pic>
        <p:nvPicPr>
          <p:cNvPr id="13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36912"/>
            <a:ext cx="8856984" cy="403244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755640" y="548640"/>
            <a:ext cx="763236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С помощью </a:t>
            </a:r>
            <a:r>
              <a:rPr lang="ru-RU" sz="2400" b="1" dirty="0" err="1" smtClean="0">
                <a:solidFill>
                  <a:srgbClr val="FF0000"/>
                </a:solidFill>
                <a:latin typeface="Comic Sans MS" pitchFamily="66" charset="0"/>
              </a:rPr>
              <a:t>Бизиборда</a:t>
            </a: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 происходит развитие…</a:t>
            </a:r>
            <a:endParaRPr lang="ru-RU" sz="2400" b="0" strike="noStrike" spc="-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0" name="CustomShape 2"/>
          <p:cNvSpPr/>
          <p:nvPr/>
        </p:nvSpPr>
        <p:spPr>
          <a:xfrm>
            <a:off x="683568" y="1052736"/>
            <a:ext cx="5760640" cy="34148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lvl="0"/>
            <a:endParaRPr lang="ru-RU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lvl="0"/>
            <a:endParaRPr lang="ru-RU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lvl="0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Мелкой </a:t>
            </a:r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и крупной моторики;</a:t>
            </a:r>
          </a:p>
          <a:p>
            <a:pPr lvl="0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Внимательности и самостоятельности;</a:t>
            </a:r>
          </a:p>
          <a:p>
            <a:pPr lvl="0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Мышления;</a:t>
            </a:r>
          </a:p>
          <a:p>
            <a:pPr lvl="0"/>
            <a:r>
              <a:rPr lang="ru-RU" sz="2000" b="1" dirty="0" err="1" smtClean="0">
                <a:solidFill>
                  <a:srgbClr val="0070C0"/>
                </a:solidFill>
                <a:latin typeface="Comic Sans MS" pitchFamily="66" charset="0"/>
              </a:rPr>
              <a:t>Сенсорики</a:t>
            </a:r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;</a:t>
            </a:r>
          </a:p>
          <a:p>
            <a:pPr lvl="0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Творческого потенциала;</a:t>
            </a:r>
          </a:p>
          <a:p>
            <a:pPr lvl="0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Логики, памяти;</a:t>
            </a:r>
          </a:p>
          <a:p>
            <a:pPr lvl="0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Развития речи;</a:t>
            </a:r>
          </a:p>
          <a:p>
            <a:pPr lvl="0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Навыков (застегнуть пуговку, завязать шнурок, открыть замочек и т.д.)</a:t>
            </a:r>
          </a:p>
        </p:txBody>
      </p:sp>
      <p:pic>
        <p:nvPicPr>
          <p:cNvPr id="7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18676"/>
            <a:ext cx="8856984" cy="551794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539552" y="332656"/>
            <a:ext cx="5976664" cy="38765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endParaRPr lang="ru-RU" sz="2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Формы работы с </a:t>
            </a:r>
            <a:r>
              <a:rPr lang="ru-RU" sz="2800" b="1" dirty="0" err="1" smtClean="0">
                <a:solidFill>
                  <a:srgbClr val="FF0000"/>
                </a:solidFill>
                <a:latin typeface="Comic Sans MS" pitchFamily="66" charset="0"/>
              </a:rPr>
              <a:t>бизибордом</a:t>
            </a: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: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endParaRPr lang="ru-RU" sz="1600" dirty="0" smtClean="0"/>
          </a:p>
          <a:p>
            <a:pPr lvl="0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Образовательная деятельность;</a:t>
            </a:r>
          </a:p>
          <a:p>
            <a:pPr lvl="0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Совместная деятельность;</a:t>
            </a:r>
          </a:p>
          <a:p>
            <a:pPr lvl="0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Индивидуальная деятельность;</a:t>
            </a:r>
          </a:p>
          <a:p>
            <a:pPr lvl="0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Дидактическая игра.</a:t>
            </a:r>
          </a:p>
          <a:p>
            <a:pPr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</p:txBody>
      </p:sp>
      <p:pic>
        <p:nvPicPr>
          <p:cNvPr id="12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8856984" cy="55118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stomShape 1"/>
          <p:cNvSpPr/>
          <p:nvPr/>
        </p:nvSpPr>
        <p:spPr>
          <a:xfrm>
            <a:off x="755640" y="332656"/>
            <a:ext cx="7632360" cy="5833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Ожидаемые результаты:</a:t>
            </a:r>
            <a:endParaRPr lang="ru-RU" sz="32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3" name="CustomShape 2"/>
          <p:cNvSpPr/>
          <p:nvPr/>
        </p:nvSpPr>
        <p:spPr>
          <a:xfrm>
            <a:off x="5724128" y="1052737"/>
            <a:ext cx="2736304" cy="3371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endParaRPr lang="ru-RU" sz="1600" b="1" strike="noStrike" spc="-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908720"/>
            <a:ext cx="583264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Ребенок:</a:t>
            </a:r>
          </a:p>
          <a:p>
            <a:endParaRPr lang="ru-RU" sz="16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lvl="0"/>
            <a:r>
              <a:rPr lang="ru-RU" b="1" dirty="0" smtClean="0">
                <a:solidFill>
                  <a:schemeClr val="accent1"/>
                </a:solidFill>
                <a:latin typeface="Comic Sans MS" pitchFamily="66" charset="0"/>
              </a:rPr>
              <a:t>Овладевший средствами общения и способами взаимодействия со взрослыми и сверстниками;</a:t>
            </a:r>
          </a:p>
          <a:p>
            <a:pPr lvl="0" algn="just"/>
            <a:r>
              <a:rPr lang="ru-RU" b="1" dirty="0" smtClean="0">
                <a:solidFill>
                  <a:schemeClr val="accent1"/>
                </a:solidFill>
                <a:latin typeface="Comic Sans MS" pitchFamily="66" charset="0"/>
              </a:rPr>
              <a:t>Любознательный и активный;</a:t>
            </a:r>
          </a:p>
          <a:p>
            <a:pPr lvl="0" algn="just"/>
            <a:r>
              <a:rPr lang="ru-RU" b="1" dirty="0" smtClean="0">
                <a:solidFill>
                  <a:schemeClr val="accent1"/>
                </a:solidFill>
                <a:latin typeface="Comic Sans MS" pitchFamily="66" charset="0"/>
              </a:rPr>
              <a:t>Имеющий первичное представление о мире;</a:t>
            </a:r>
          </a:p>
          <a:p>
            <a:pPr lvl="0" algn="just"/>
            <a:r>
              <a:rPr lang="ru-RU" b="1" dirty="0" smtClean="0">
                <a:solidFill>
                  <a:schemeClr val="accent1"/>
                </a:solidFill>
                <a:latin typeface="Comic Sans MS" pitchFamily="66" charset="0"/>
              </a:rPr>
              <a:t>Овладевший необходимыми умениями и  навыками.</a:t>
            </a:r>
          </a:p>
          <a:p>
            <a:pPr algn="just"/>
            <a:r>
              <a:rPr lang="ru-RU" b="1" dirty="0" smtClean="0">
                <a:solidFill>
                  <a:schemeClr val="accent1"/>
                </a:solidFill>
                <a:latin typeface="Comic Sans MS" pitchFamily="66" charset="0"/>
              </a:rPr>
              <a:t>Дидактическое пособие сделанное своими руками – это всегда дополнительный стимул к работе воспитателя с детьми. Поэтому оно никогда не бывает лишним. Можно и без особых затрат обновить дидактические пособия в своих группах.</a:t>
            </a:r>
          </a:p>
        </p:txBody>
      </p:sp>
      <p:pic>
        <p:nvPicPr>
          <p:cNvPr id="11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49710"/>
            <a:ext cx="8784976" cy="518691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75662"/>
            <a:ext cx="8002872" cy="830997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Необходимый материал для изготовления развивающего пособия.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23528" y="1048162"/>
            <a:ext cx="8568952" cy="4308872"/>
          </a:xfrm>
        </p:spPr>
        <p:txBody>
          <a:bodyPr/>
          <a:lstStyle/>
          <a:p>
            <a:pPr algn="just"/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>	Развивающий </a:t>
            </a:r>
            <a:r>
              <a:rPr lang="ru-RU" sz="2000" dirty="0">
                <a:solidFill>
                  <a:srgbClr val="0070C0"/>
                </a:solidFill>
                <a:latin typeface="Comic Sans MS" pitchFamily="66" charset="0"/>
              </a:rPr>
              <a:t>игровой многофункциональный комплекс </a:t>
            </a:r>
            <a:endParaRPr lang="ru-RU" sz="2000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algn="just"/>
            <a:r>
              <a:rPr lang="ru-RU" sz="2000" dirty="0" err="1" smtClean="0">
                <a:solidFill>
                  <a:srgbClr val="0070C0"/>
                </a:solidFill>
                <a:latin typeface="Comic Sans MS" pitchFamily="66" charset="0"/>
              </a:rPr>
              <a:t>бизиборд</a:t>
            </a: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Comic Sans MS" pitchFamily="66" charset="0"/>
              </a:rPr>
              <a:t>- в </a:t>
            </a: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>виде доски. Доска не занимает много места, ее можно разместить в любом месте группы.</a:t>
            </a:r>
            <a:endParaRPr lang="ru-RU" sz="2000" dirty="0">
              <a:solidFill>
                <a:srgbClr val="0070C0"/>
              </a:solidFill>
              <a:latin typeface="Comic Sans MS" pitchFamily="66" charset="0"/>
            </a:endParaRP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>	С </a:t>
            </a:r>
            <a:r>
              <a:rPr lang="ru-RU" sz="2000" dirty="0">
                <a:solidFill>
                  <a:srgbClr val="0070C0"/>
                </a:solidFill>
                <a:latin typeface="Comic Sans MS" pitchFamily="66" charset="0"/>
              </a:rPr>
              <a:t>помощью </a:t>
            </a: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>доски - </a:t>
            </a:r>
            <a:r>
              <a:rPr lang="ru-RU" sz="2000" dirty="0" err="1">
                <a:solidFill>
                  <a:srgbClr val="0070C0"/>
                </a:solidFill>
                <a:latin typeface="Comic Sans MS" pitchFamily="66" charset="0"/>
              </a:rPr>
              <a:t>бизиборд</a:t>
            </a:r>
            <a:r>
              <a:rPr lang="ru-RU" sz="2000" dirty="0">
                <a:solidFill>
                  <a:srgbClr val="0070C0"/>
                </a:solidFill>
                <a:latin typeface="Comic Sans MS" pitchFamily="66" charset="0"/>
              </a:rPr>
              <a:t> повторяются и закрепляются все темы по плану в игровой деятельности. В зависимости от возраста детей и ознакомления с той или иной темой, игры могу изменяться и усложняться.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>	Является </a:t>
            </a:r>
            <a:r>
              <a:rPr lang="ru-RU" sz="2000" dirty="0">
                <a:solidFill>
                  <a:srgbClr val="0070C0"/>
                </a:solidFill>
                <a:latin typeface="Comic Sans MS" pitchFamily="66" charset="0"/>
              </a:rPr>
              <a:t>авторским дидактическим пособием. Это полностью ручная работа!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>	Материал</a:t>
            </a:r>
            <a:r>
              <a:rPr lang="ru-RU" sz="2000" dirty="0">
                <a:solidFill>
                  <a:srgbClr val="0070C0"/>
                </a:solidFill>
                <a:latin typeface="Comic Sans MS" pitchFamily="66" charset="0"/>
              </a:rPr>
              <a:t>: фанера, </a:t>
            </a: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>магнитное </a:t>
            </a:r>
            <a:r>
              <a:rPr lang="ru-RU" sz="2000" dirty="0" err="1">
                <a:solidFill>
                  <a:srgbClr val="0070C0"/>
                </a:solidFill>
                <a:latin typeface="Comic Sans MS" pitchFamily="66" charset="0"/>
              </a:rPr>
              <a:t>пано</a:t>
            </a:r>
            <a:r>
              <a:rPr lang="ru-RU" sz="2000" dirty="0">
                <a:solidFill>
                  <a:srgbClr val="0070C0"/>
                </a:solidFill>
                <a:latin typeface="Comic Sans MS" pitchFamily="66" charset="0"/>
              </a:rPr>
              <a:t>, фетр, ткань, фурнитура,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>	Фурнитура</a:t>
            </a:r>
            <a:r>
              <a:rPr lang="ru-RU" sz="2000" dirty="0">
                <a:solidFill>
                  <a:srgbClr val="0070C0"/>
                </a:solidFill>
                <a:latin typeface="Comic Sans MS" pitchFamily="66" charset="0"/>
              </a:rPr>
              <a:t>: различные замки, застежки, молнии, ремень, фонарик, шнурки, механизм от часов, кран, канцелярские гвоздики и резинки, магниты, розетка с вилкой, выключатель, магнитная доска, доска для рисования мелом</a:t>
            </a: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>.</a:t>
            </a:r>
            <a:endParaRPr lang="ru-RU" sz="20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5" name="Picture 2" descr=" "/>
          <p:cNvPicPr>
            <a:picLocks noChangeAspect="1" noChangeArrowheads="1"/>
          </p:cNvPicPr>
          <p:nvPr/>
        </p:nvPicPr>
        <p:blipFill>
          <a:blip r:embed="rId2" cstate="print"/>
          <a:srcRect t="52257" b="4632"/>
          <a:stretch>
            <a:fillRect/>
          </a:stretch>
        </p:blipFill>
        <p:spPr bwMode="auto">
          <a:xfrm>
            <a:off x="107504" y="4581128"/>
            <a:ext cx="8928992" cy="20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075240" cy="57606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«Шнуровки, застежки, ремни»  физическое развитие</a:t>
            </a:r>
            <a:r>
              <a:rPr lang="ru-RU" b="1" dirty="0" smtClean="0"/>
              <a:t>     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179512" y="980728"/>
            <a:ext cx="8784976" cy="5115837"/>
          </a:xfrm>
        </p:spPr>
        <p:txBody>
          <a:bodyPr/>
          <a:lstStyle/>
          <a:p>
            <a:pPr algn="just"/>
            <a:r>
              <a:rPr lang="ru-RU" b="1" dirty="0"/>
              <a:t>           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«</a:t>
            </a:r>
            <a:r>
              <a:rPr lang="ru-RU" b="1" u="sng" dirty="0">
                <a:solidFill>
                  <a:srgbClr val="FF0000"/>
                </a:solidFill>
                <a:latin typeface="Comic Sans MS" pitchFamily="66" charset="0"/>
              </a:rPr>
              <a:t>Шнуровка</a:t>
            </a: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»</a:t>
            </a:r>
            <a:r>
              <a:rPr lang="ru-RU" dirty="0">
                <a:solidFill>
                  <a:schemeClr val="accent1"/>
                </a:solidFill>
                <a:latin typeface="Comic Sans MS" pitchFamily="66" charset="0"/>
              </a:rPr>
              <a:t> </a:t>
            </a:r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– один из видов развивающих игр для детей. Действия с подобными игрушками способствуют развитию тонких движений пальцев рук (тонкой моторики), а также развитию речи ребенка.</a:t>
            </a:r>
          </a:p>
          <a:p>
            <a:pPr lvl="0" algn="just"/>
            <a:r>
              <a:rPr lang="ru-RU" b="1" dirty="0" smtClean="0">
                <a:solidFill>
                  <a:schemeClr val="accent1"/>
                </a:solidFill>
                <a:latin typeface="Comic Sans MS" pitchFamily="66" charset="0"/>
              </a:rPr>
              <a:t>	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Назначение </a:t>
            </a: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этой </a:t>
            </a:r>
            <a:r>
              <a:rPr lang="ru-RU" b="1" dirty="0" err="1" smtClean="0">
                <a:solidFill>
                  <a:srgbClr val="FF0000"/>
                </a:solidFill>
                <a:latin typeface="Comic Sans MS" pitchFamily="66" charset="0"/>
              </a:rPr>
              <a:t>игры</a:t>
            </a:r>
            <a:r>
              <a:rPr lang="ru-RU" b="1" dirty="0" err="1" smtClean="0">
                <a:solidFill>
                  <a:srgbClr val="0070C0"/>
                </a:solidFill>
                <a:latin typeface="Comic Sans MS" pitchFamily="66" charset="0"/>
              </a:rPr>
              <a:t>-</a:t>
            </a:r>
            <a:r>
              <a:rPr lang="ru-RU" dirty="0" err="1" smtClean="0">
                <a:solidFill>
                  <a:srgbClr val="0070C0"/>
                </a:solidFill>
                <a:latin typeface="Comic Sans MS" pitchFamily="66" charset="0"/>
              </a:rPr>
              <a:t>развивают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 сенсомоторную координацию</a:t>
            </a:r>
            <a:r>
              <a:rPr lang="ru-RU" dirty="0" smtClean="0">
                <a:solidFill>
                  <a:schemeClr val="accent1"/>
                </a:solidFill>
                <a:latin typeface="Comic Sans MS" pitchFamily="66" charset="0"/>
              </a:rPr>
              <a:t>, 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мелкую моторику рук;</a:t>
            </a:r>
          </a:p>
          <a:p>
            <a:pPr lvl="0" algn="just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развивают пространственное ориентирование, способствуют пониманию понятий «вверху», «внизу», «справа», «слева»;</a:t>
            </a:r>
          </a:p>
          <a:p>
            <a:pPr lvl="0" algn="just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формируют навыки шнуровки (шнурование, завязывание шнурка на бант);</a:t>
            </a:r>
          </a:p>
          <a:p>
            <a:pPr lvl="0" algn="just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способствуют развитию речи;</a:t>
            </a:r>
          </a:p>
          <a:p>
            <a:pPr lvl="0" algn="just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развивают творческие способности.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  <a:p>
            <a:pPr algn="just"/>
            <a:r>
              <a:rPr lang="ru-RU" b="1" dirty="0" smtClean="0">
                <a:solidFill>
                  <a:schemeClr val="accent1"/>
                </a:solidFill>
                <a:latin typeface="Comic Sans MS" pitchFamily="66" charset="0"/>
              </a:rPr>
              <a:t>	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Задачи</a:t>
            </a: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: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  <a:p>
            <a:pPr algn="just"/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1. Развивать мыслительные операции анализа, синтеза, сравнения, обобщения.</a:t>
            </a:r>
          </a:p>
          <a:p>
            <a:pPr algn="just"/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2. Способствовать развитию действий руки, формировать ручную умелость, совершенствовать мелкую моторику пальцев.</a:t>
            </a:r>
          </a:p>
          <a:p>
            <a:pPr algn="just"/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3. Формировать волевые умения (умение не отвлекаться от поставленной задачи, доводить ее до завершения, стремиться к получению положительного результата).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9001"/>
            <a:ext cx="8229240" cy="55399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Игра «Открой замочки»</a:t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1358171"/>
            <a:ext cx="8229240" cy="2492990"/>
          </a:xfrm>
        </p:spPr>
        <p:txBody>
          <a:bodyPr/>
          <a:lstStyle/>
          <a:p>
            <a:r>
              <a:rPr lang="ru-RU" dirty="0"/>
              <a:t> 	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Две дверцы </a:t>
            </a:r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у домика открывающиеся в две стороны (правая, левая), с разными видами замочков.  </a:t>
            </a:r>
            <a:r>
              <a:rPr lang="ru-RU" dirty="0">
                <a:solidFill>
                  <a:schemeClr val="accent1"/>
                </a:solidFill>
                <a:latin typeface="Comic Sans MS" pitchFamily="66" charset="0"/>
              </a:rPr>
              <a:t>          </a:t>
            </a:r>
          </a:p>
          <a:p>
            <a:r>
              <a:rPr lang="ru-RU" b="1" dirty="0" smtClean="0">
                <a:solidFill>
                  <a:schemeClr val="accent1"/>
                </a:solidFill>
                <a:latin typeface="Comic Sans MS" pitchFamily="66" charset="0"/>
              </a:rPr>
              <a:t>	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Цель</a:t>
            </a: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:</a:t>
            </a:r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развивает мелкую моторику рук, пространственное воображение, познавательные интересы, мышление.       </a:t>
            </a:r>
          </a:p>
          <a:p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	Все </a:t>
            </a:r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дети любят возиться с разными замочками и ключиками: открывают и закрывают их. Эта игра очень нравится нашим малышам. Ребенку очень интересно узнать, кто же прячется в этих замечательных дверцах с замочками.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35969"/>
            <a:ext cx="8568952" cy="769441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«</a:t>
            </a:r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Бытовые приборы»</a:t>
            </a: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 </a:t>
            </a:r>
            <a:r>
              <a:rPr lang="ru-RU" b="1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179512" y="1177709"/>
            <a:ext cx="8712968" cy="4431983"/>
          </a:xfrm>
        </p:spPr>
        <p:txBody>
          <a:bodyPr/>
          <a:lstStyle/>
          <a:p>
            <a:r>
              <a:rPr lang="ru-RU" i="1" dirty="0">
                <a:solidFill>
                  <a:schemeClr val="accent1"/>
                </a:solidFill>
                <a:latin typeface="Comic Sans MS" pitchFamily="66" charset="0"/>
              </a:rPr>
              <a:t>	</a:t>
            </a:r>
            <a:r>
              <a:rPr lang="ru-RU" b="1" i="1" dirty="0" smtClean="0">
                <a:solidFill>
                  <a:srgbClr val="0070C0"/>
                </a:solidFill>
                <a:latin typeface="Comic Sans MS" pitchFamily="66" charset="0"/>
              </a:rPr>
              <a:t>«</a:t>
            </a:r>
            <a:r>
              <a:rPr lang="ru-RU" b="1" i="1" dirty="0">
                <a:solidFill>
                  <a:srgbClr val="0070C0"/>
                </a:solidFill>
                <a:latin typeface="Comic Sans MS" pitchFamily="66" charset="0"/>
              </a:rPr>
              <a:t>Не трогай! Нельзя! Опасно!» - как часто наши дети слышат это? Конечно, опасно – трогать розетку, кусать электропровода… А что если у ребенка будут свои взрослые «игрушки»? </a:t>
            </a:r>
            <a:r>
              <a:rPr lang="ru-RU" b="1" i="1" dirty="0" err="1">
                <a:solidFill>
                  <a:srgbClr val="0070C0"/>
                </a:solidFill>
                <a:latin typeface="Comic Sans MS" pitchFamily="66" charset="0"/>
              </a:rPr>
              <a:t>Бизиборд</a:t>
            </a:r>
            <a:r>
              <a:rPr lang="ru-RU" b="1" i="1" dirty="0">
                <a:solidFill>
                  <a:srgbClr val="0070C0"/>
                </a:solidFill>
                <a:latin typeface="Comic Sans MS" pitchFamily="66" charset="0"/>
              </a:rPr>
              <a:t> – умная игрушка, которая познакомит ребенка с бытовыми предметами-мелочами и отвлечет от настоящих «опасностей».</a:t>
            </a:r>
            <a:endParaRPr lang="ru-RU" b="1" dirty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	</a:t>
            </a:r>
          </a:p>
          <a:p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	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Цель</a:t>
            </a: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: 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Обобщать </a:t>
            </a:r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и расширять знания детей об электричестве и его использовании;</a:t>
            </a:r>
          </a:p>
          <a:p>
            <a:pPr lvl="0"/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Развивать мыслительную активность, любознательность.</a:t>
            </a:r>
          </a:p>
          <a:p>
            <a:pPr lvl="0"/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Воспитывать у детей чувство осторожного обращения с </a:t>
            </a:r>
            <a:r>
              <a:rPr lang="ru-RU" dirty="0" err="1">
                <a:solidFill>
                  <a:srgbClr val="0070C0"/>
                </a:solidFill>
                <a:latin typeface="Comic Sans MS" pitchFamily="66" charset="0"/>
              </a:rPr>
              <a:t>электро</a:t>
            </a:r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 и бытовыми приборами.</a:t>
            </a:r>
          </a:p>
          <a:p>
            <a:r>
              <a:rPr lang="ru-RU" dirty="0">
                <a:solidFill>
                  <a:schemeClr val="accent1"/>
                </a:solidFill>
                <a:latin typeface="Comic Sans MS" pitchFamily="66" charset="0"/>
              </a:rPr>
              <a:t> 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	Ход </a:t>
            </a: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игры:</a:t>
            </a:r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Воспитатель детям загадывает загадки о электрических и бытовых приборах, после каждой загадки ребенок выполняет манипуляционные действия с приборами.</a:t>
            </a:r>
          </a:p>
          <a:p>
            <a:endParaRPr lang="ru-RU" dirty="0">
              <a:solidFill>
                <a:schemeClr val="accent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5113"/>
            <a:ext cx="8229240" cy="861774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Comic Sans MS" pitchFamily="66" charset="0"/>
              </a:rPr>
              <a:t>«Прищепки».</a:t>
            </a:r>
            <a:br>
              <a:rPr lang="ru-RU" sz="2800" b="1" dirty="0">
                <a:solidFill>
                  <a:srgbClr val="FF0000"/>
                </a:solidFill>
                <a:latin typeface="Comic Sans MS" pitchFamily="66" charset="0"/>
              </a:rPr>
            </a:b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1382025"/>
            <a:ext cx="8291264" cy="1107996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	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Цель</a:t>
            </a: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:</a:t>
            </a:r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 развитие мелкой моторики рук, закрепление цвета.</a:t>
            </a:r>
          </a:p>
          <a:p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	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Ход</a:t>
            </a: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: </a:t>
            </a:r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ребенок учится прикреплять прищепки на веревочку, при этом называя знакомые цвета. Можно попросить посчитать прищепки.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3558"/>
            <a:ext cx="8229240" cy="984885"/>
          </a:xfrm>
        </p:spPr>
        <p:txBody>
          <a:bodyPr/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latin typeface="Comic Sans MS" pitchFamily="66" charset="0"/>
              </a:rPr>
              <a:t>«Включи свет»</a:t>
            </a:r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.</a:t>
            </a:r>
            <a:b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</a:b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1484784"/>
            <a:ext cx="8507288" cy="1705075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Цель</a:t>
            </a: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: </a:t>
            </a:r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развитие мелкой моторики рук, умение пользоваться электроприборами.</a:t>
            </a:r>
          </a:p>
          <a:p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	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Ход</a:t>
            </a: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: </a:t>
            </a:r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ребенок нажимает на выключатель, </a:t>
            </a:r>
            <a:r>
              <a:rPr lang="ru-RU" dirty="0" err="1">
                <a:solidFill>
                  <a:srgbClr val="0070C0"/>
                </a:solidFill>
                <a:latin typeface="Comic Sans MS" pitchFamily="66" charset="0"/>
              </a:rPr>
              <a:t>как-будто</a:t>
            </a:r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 бы включает – выключает свет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1610909"/>
            <a:ext cx="8229240" cy="3323987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	Современные дети окружены </a:t>
            </a:r>
            <a:r>
              <a:rPr lang="ru-RU" dirty="0" err="1" smtClean="0">
                <a:solidFill>
                  <a:srgbClr val="0070C0"/>
                </a:solidFill>
                <a:latin typeface="Comic Sans MS" pitchFamily="66" charset="0"/>
              </a:rPr>
              <a:t>гаджетами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, но никакой смартфон или планшет  не сможет обеспечить развитие мелкой моторики, которая создает базу для физического, эмоционального развития маленького ребенка.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	</a:t>
            </a:r>
            <a:r>
              <a:rPr lang="ru-RU" dirty="0" err="1" smtClean="0">
                <a:solidFill>
                  <a:srgbClr val="0070C0"/>
                </a:solidFill>
                <a:latin typeface="Comic Sans MS" pitchFamily="66" charset="0"/>
              </a:rPr>
              <a:t>Бизиборд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надолго завлекает внимание детей, помогает познать мир. Развивается интеллект, внимание, логика, мелкая моторика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.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rgbClr val="0070C0"/>
                </a:solidFill>
                <a:latin typeface="Comic Sans MS" pitchFamily="66" charset="0"/>
              </a:rPr>
              <a:t>Бизиборд</a:t>
            </a:r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– результативная система обучения в игровой форме, это настоящее развлечение и удовольствие для малышей! </a:t>
            </a:r>
            <a:endParaRPr lang="ru-RU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algn="just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Я </a:t>
            </a:r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рекомендую коллегам использовать в своей работе дидактическое </a:t>
            </a:r>
            <a:r>
              <a:rPr lang="ru-RU">
                <a:solidFill>
                  <a:srgbClr val="0070C0"/>
                </a:solidFill>
                <a:latin typeface="Comic Sans MS" pitchFamily="66" charset="0"/>
              </a:rPr>
              <a:t>пособие </a:t>
            </a:r>
            <a:r>
              <a:rPr lang="ru-RU" smtClean="0">
                <a:solidFill>
                  <a:srgbClr val="0070C0"/>
                </a:solidFill>
                <a:latin typeface="Comic Sans MS" pitchFamily="66" charset="0"/>
              </a:rPr>
              <a:t>– «</a:t>
            </a:r>
            <a:r>
              <a:rPr lang="ru-RU" dirty="0" err="1">
                <a:solidFill>
                  <a:srgbClr val="0070C0"/>
                </a:solidFill>
                <a:latin typeface="Comic Sans MS" pitchFamily="66" charset="0"/>
              </a:rPr>
              <a:t>Бизиборд</a:t>
            </a:r>
            <a:r>
              <a:rPr lang="ru-RU" dirty="0">
                <a:solidFill>
                  <a:srgbClr val="0070C0"/>
                </a:solidFill>
                <a:latin typeface="Comic Sans MS" pitchFamily="66" charset="0"/>
              </a:rPr>
              <a:t>».</a:t>
            </a:r>
          </a:p>
          <a:p>
            <a:pPr algn="just"/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08720"/>
            <a:ext cx="8749480" cy="583264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23528" y="476672"/>
            <a:ext cx="633670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Почему </a:t>
            </a:r>
            <a:r>
              <a:rPr lang="ru-RU" sz="2800" b="1" dirty="0" err="1" smtClean="0">
                <a:solidFill>
                  <a:srgbClr val="FF0000"/>
                </a:solidFill>
                <a:latin typeface="Comic Sans MS" pitchFamily="66" charset="0"/>
              </a:rPr>
              <a:t>бизиборд</a:t>
            </a: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???</a:t>
            </a:r>
          </a:p>
          <a:p>
            <a:endParaRPr lang="ru-RU" sz="24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Его необходимость в современном мире?</a:t>
            </a:r>
          </a:p>
          <a:p>
            <a:endParaRPr lang="ru-RU" sz="24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ru-RU" sz="2400" b="1" dirty="0" err="1" smtClean="0">
                <a:solidFill>
                  <a:srgbClr val="0070C0"/>
                </a:solidFill>
                <a:latin typeface="Comic Sans MS" pitchFamily="66" charset="0"/>
              </a:rPr>
              <a:t>Бизиборды</a:t>
            </a: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 – это развивающие </a:t>
            </a:r>
            <a:r>
              <a:rPr lang="ru-RU" sz="2400" b="1" dirty="0" err="1" smtClean="0">
                <a:solidFill>
                  <a:srgbClr val="0070C0"/>
                </a:solidFill>
                <a:latin typeface="Comic Sans MS" pitchFamily="66" charset="0"/>
              </a:rPr>
              <a:t>игровыедоски</a:t>
            </a: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 для детей, на которых </a:t>
            </a:r>
            <a:r>
              <a:rPr lang="ru-RU" sz="2400" b="1" dirty="0" err="1" smtClean="0">
                <a:solidFill>
                  <a:srgbClr val="0070C0"/>
                </a:solidFill>
                <a:latin typeface="Comic Sans MS" pitchFamily="66" charset="0"/>
              </a:rPr>
              <a:t>закреплены</a:t>
            </a:r>
            <a:r>
              <a:rPr lang="ru-RU" sz="2400" b="1" dirty="0" err="1" smtClean="0">
                <a:solidFill>
                  <a:srgbClr val="0070C0"/>
                </a:solidFill>
                <a:latin typeface="Comic Sans MS" pitchFamily="66" charset="0"/>
              </a:rPr>
              <a:t>различные</a:t>
            </a: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 игрушки и мелкие детали.</a:t>
            </a:r>
          </a:p>
          <a:p>
            <a:endParaRPr lang="ru-RU" sz="24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Почему они так популярны?</a:t>
            </a:r>
            <a:endParaRPr lang="ru-RU" sz="24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755640" y="260649"/>
            <a:ext cx="7704792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spc="-1" dirty="0" smtClean="0">
                <a:solidFill>
                  <a:srgbClr val="FF0000"/>
                </a:solidFill>
                <a:latin typeface="Comic Sans MS" pitchFamily="66" charset="0"/>
              </a:rPr>
              <a:t>Актуальность</a:t>
            </a:r>
            <a:endParaRPr lang="ru-RU" sz="2800" b="1" strike="noStrike" spc="-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1266" name="Picture 2" descr=" "/>
          <p:cNvPicPr>
            <a:picLocks noChangeAspect="1" noChangeArrowheads="1"/>
          </p:cNvPicPr>
          <p:nvPr/>
        </p:nvPicPr>
        <p:blipFill>
          <a:blip r:embed="rId2" cstate="print"/>
          <a:srcRect t="52883"/>
          <a:stretch>
            <a:fillRect/>
          </a:stretch>
        </p:blipFill>
        <p:spPr bwMode="auto">
          <a:xfrm>
            <a:off x="179512" y="4869160"/>
            <a:ext cx="8856984" cy="187220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79512" y="836712"/>
            <a:ext cx="885698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dirty="0" err="1" smtClean="0">
                <a:solidFill>
                  <a:srgbClr val="0070C0"/>
                </a:solidFill>
                <a:latin typeface="Comic Sans MS" pitchFamily="66" charset="0"/>
              </a:rPr>
              <a:t>Бизиборды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 – развивающая доска со всевозможными кнопками, выключателями, крючками и прочими маленькими «опасностями», которые ребёнку трогать обычно запрещено по технике безопасности.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	Известно, что прототип современного </a:t>
            </a:r>
            <a:r>
              <a:rPr lang="ru-RU" dirty="0" err="1" smtClean="0">
                <a:solidFill>
                  <a:srgbClr val="0070C0"/>
                </a:solidFill>
                <a:latin typeface="Comic Sans MS" pitchFamily="66" charset="0"/>
              </a:rPr>
              <a:t>бизиборда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 был изготовлен еще в 1907 году самой Марией </a:t>
            </a:r>
            <a:r>
              <a:rPr lang="ru-RU" dirty="0" err="1" smtClean="0">
                <a:solidFill>
                  <a:srgbClr val="0070C0"/>
                </a:solidFill>
                <a:latin typeface="Comic Sans MS" pitchFamily="66" charset="0"/>
              </a:rPr>
              <a:t>Монтессори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. Проанализировав поведение малышей, она пришла к выводу, что они познают мир и воспринимают информацию в большинстве своём через сенсорные ощущения, таким образом, развивая мелкую моторику, Мария </a:t>
            </a:r>
            <a:r>
              <a:rPr lang="ru-RU" dirty="0" err="1" smtClean="0">
                <a:solidFill>
                  <a:srgbClr val="0070C0"/>
                </a:solidFill>
                <a:latin typeface="Comic Sans MS" pitchFamily="66" charset="0"/>
              </a:rPr>
              <a:t>Монтессори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 решила дать возможность детям поиграть с предметами, к которым родители обычно не подпускают их.</a:t>
            </a: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 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Благодаря ей появился первый </a:t>
            </a:r>
            <a:r>
              <a:rPr lang="ru-RU" dirty="0" err="1" smtClean="0">
                <a:solidFill>
                  <a:srgbClr val="0070C0"/>
                </a:solidFill>
                <a:latin typeface="Comic Sans MS" pitchFamily="66" charset="0"/>
              </a:rPr>
              <a:t>бизиборд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. 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	Данная развивающая доска служит прекрасным помощником в развитии у детей мелкой моторики пальчиков рук, активной речи, мышления, памяти; способствует воспитанию волевых и нравственных качеств.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Не даром </a:t>
            </a:r>
            <a:r>
              <a:rPr lang="ru-RU" dirty="0" err="1" smtClean="0">
                <a:solidFill>
                  <a:srgbClr val="0070C0"/>
                </a:solidFill>
                <a:latin typeface="Comic Sans MS" pitchFamily="66" charset="0"/>
              </a:rPr>
              <a:t>бизиборды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 еще называют </a:t>
            </a: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«Волшебная доска», «Чудо-доска», «Доска-стенд для развития мелкой моторики».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755640" y="260648"/>
            <a:ext cx="5400536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spc="-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Для чего нужны </a:t>
            </a:r>
            <a:r>
              <a:rPr lang="ru-RU" sz="2800" b="1" spc="-1" dirty="0" err="1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бизиборды</a:t>
            </a:r>
            <a:r>
              <a:rPr lang="ru-RU" sz="2800" b="1" spc="-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.</a:t>
            </a:r>
            <a:r>
              <a:rPr lang="ru-RU" sz="2800" b="1" spc="-1" dirty="0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ru-RU" sz="2800" b="1" strike="noStrike" spc="-1" dirty="0">
              <a:solidFill>
                <a:srgbClr val="0066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179512" y="764704"/>
            <a:ext cx="6120680" cy="43997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1800" b="1" strike="noStrike" spc="-1" dirty="0" smtClean="0">
                <a:solidFill>
                  <a:srgbClr val="FF0000"/>
                </a:solidFill>
                <a:latin typeface="Comic Sans MS" pitchFamily="66" charset="0"/>
              </a:rPr>
              <a:t>	</a:t>
            </a:r>
            <a:r>
              <a:rPr lang="ru-RU" sz="2000" b="1" strike="noStrike" spc="-1" dirty="0" smtClean="0">
                <a:solidFill>
                  <a:srgbClr val="0070C0"/>
                </a:solidFill>
                <a:latin typeface="Comic Sans MS" pitchFamily="66" charset="0"/>
              </a:rPr>
              <a:t>Известно, что прототип современного </a:t>
            </a:r>
            <a:r>
              <a:rPr lang="ru-RU" sz="2000" b="1" strike="noStrike" spc="-1" dirty="0" err="1" smtClean="0">
                <a:solidFill>
                  <a:srgbClr val="0070C0"/>
                </a:solidFill>
                <a:latin typeface="Comic Sans MS" pitchFamily="66" charset="0"/>
              </a:rPr>
              <a:t>бизиборда</a:t>
            </a:r>
            <a:r>
              <a:rPr lang="ru-RU" sz="2000" b="1" strike="noStrike" spc="-1" dirty="0" smtClean="0">
                <a:solidFill>
                  <a:srgbClr val="0070C0"/>
                </a:solidFill>
                <a:latin typeface="Comic Sans MS" pitchFamily="66" charset="0"/>
              </a:rPr>
              <a:t> был изготовлен еще в 1907 г. </a:t>
            </a:r>
            <a:r>
              <a:rPr lang="ru-RU" sz="2000" b="1" spc="-1" dirty="0" smtClean="0">
                <a:solidFill>
                  <a:srgbClr val="0070C0"/>
                </a:solidFill>
                <a:latin typeface="Comic Sans MS" pitchFamily="66" charset="0"/>
              </a:rPr>
              <a:t>Марией </a:t>
            </a:r>
            <a:r>
              <a:rPr lang="ru-RU" sz="2000" b="1" spc="-1" dirty="0" err="1" smtClean="0">
                <a:solidFill>
                  <a:srgbClr val="0070C0"/>
                </a:solidFill>
                <a:latin typeface="Comic Sans MS" pitchFamily="66" charset="0"/>
              </a:rPr>
              <a:t>Монтессори</a:t>
            </a:r>
            <a:r>
              <a:rPr lang="ru-RU" sz="2000" b="1" spc="-1" dirty="0" smtClean="0">
                <a:solidFill>
                  <a:srgbClr val="0070C0"/>
                </a:solidFill>
                <a:latin typeface="Comic Sans MS" pitchFamily="66" charset="0"/>
              </a:rPr>
              <a:t>. Итальянский педагог </a:t>
            </a:r>
            <a:r>
              <a:rPr lang="ru-RU" sz="2000" b="1" spc="-1" dirty="0" err="1" smtClean="0">
                <a:solidFill>
                  <a:srgbClr val="0070C0"/>
                </a:solidFill>
                <a:latin typeface="Comic Sans MS" pitchFamily="66" charset="0"/>
              </a:rPr>
              <a:t>посвятищала</a:t>
            </a:r>
            <a:r>
              <a:rPr lang="ru-RU" sz="2000" b="1" spc="-1" dirty="0" smtClean="0">
                <a:solidFill>
                  <a:srgbClr val="0070C0"/>
                </a:solidFill>
                <a:latin typeface="Comic Sans MS" pitchFamily="66" charset="0"/>
              </a:rPr>
              <a:t> много времени изучению этапов развития ребенка и разработала авторскую методику.</a:t>
            </a:r>
          </a:p>
          <a:p>
            <a:pPr algn="just">
              <a:lnSpc>
                <a:spcPct val="100000"/>
              </a:lnSpc>
            </a:pPr>
            <a:r>
              <a:rPr lang="ru-RU" sz="2000" b="1" strike="noStrike" spc="-1" dirty="0" smtClean="0">
                <a:solidFill>
                  <a:srgbClr val="0070C0"/>
                </a:solidFill>
                <a:latin typeface="Comic Sans MS" pitchFamily="66" charset="0"/>
              </a:rPr>
              <a:t>	Проанализировав поведение малышей, она пришла к выводу, что они познают мир и воспринимают информацию в </a:t>
            </a:r>
            <a:r>
              <a:rPr lang="ru-RU" sz="2000" b="1" strike="noStrike" spc="-1" dirty="0" err="1" smtClean="0">
                <a:solidFill>
                  <a:srgbClr val="0070C0"/>
                </a:solidFill>
                <a:latin typeface="Comic Sans MS" pitchFamily="66" charset="0"/>
              </a:rPr>
              <a:t>большенстве</a:t>
            </a:r>
            <a:r>
              <a:rPr lang="ru-RU" sz="2000" b="1" strike="noStrike" spc="-1" dirty="0" smtClean="0">
                <a:solidFill>
                  <a:srgbClr val="0070C0"/>
                </a:solidFill>
                <a:latin typeface="Comic Sans MS" pitchFamily="66" charset="0"/>
              </a:rPr>
              <a:t> своем через сенсорные ощущения, таким образом развивая мелкую моторику. </a:t>
            </a:r>
            <a:r>
              <a:rPr lang="ru-RU" sz="2000" b="1" strike="noStrike" spc="-1" dirty="0" err="1" smtClean="0">
                <a:solidFill>
                  <a:srgbClr val="0070C0"/>
                </a:solidFill>
                <a:latin typeface="Comic Sans MS" pitchFamily="66" charset="0"/>
              </a:rPr>
              <a:t>Монтессори</a:t>
            </a:r>
            <a:r>
              <a:rPr lang="ru-RU" sz="2000" b="1" spc="-1" dirty="0" smtClean="0">
                <a:solidFill>
                  <a:srgbClr val="0070C0"/>
                </a:solidFill>
                <a:latin typeface="Comic Sans MS" pitchFamily="66" charset="0"/>
              </a:rPr>
              <a:t> решила дать возможность детям поиграть с предметами, к которым родители обычно не допускают их.</a:t>
            </a:r>
            <a:endParaRPr lang="ru-RU" sz="2000" b="1" strike="noStrike" spc="-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10242" name="Picture 2" descr="Мария Монтессори и ее первый бизибор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16632"/>
            <a:ext cx="2592288" cy="1825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 "/>
          <p:cNvPicPr>
            <a:picLocks noChangeAspect="1" noChangeArrowheads="1"/>
          </p:cNvPicPr>
          <p:nvPr/>
        </p:nvPicPr>
        <p:blipFill>
          <a:blip r:embed="rId4" cstate="print"/>
          <a:srcRect b="4231"/>
          <a:stretch>
            <a:fillRect/>
          </a:stretch>
        </p:blipFill>
        <p:spPr bwMode="auto">
          <a:xfrm>
            <a:off x="179512" y="649958"/>
            <a:ext cx="8856984" cy="6019402"/>
          </a:xfrm>
          <a:prstGeom prst="rect">
            <a:avLst/>
          </a:prstGeom>
          <a:noFill/>
        </p:spPr>
      </p:pic>
      <p:pic>
        <p:nvPicPr>
          <p:cNvPr id="12290" name="Picture 2" descr="5468846648"/>
          <p:cNvPicPr>
            <a:picLocks noChangeAspect="1" noChangeArrowheads="1"/>
          </p:cNvPicPr>
          <p:nvPr/>
        </p:nvPicPr>
        <p:blipFill>
          <a:blip r:embed="rId5" cstate="print"/>
          <a:srcRect l="5040" t="20160" r="6761" b="11801"/>
          <a:stretch>
            <a:fillRect/>
          </a:stretch>
        </p:blipFill>
        <p:spPr bwMode="auto">
          <a:xfrm>
            <a:off x="6300192" y="3429000"/>
            <a:ext cx="2520280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755640" y="332656"/>
            <a:ext cx="7632360" cy="5833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strike="noStrike" spc="-1" dirty="0" smtClean="0">
                <a:solidFill>
                  <a:srgbClr val="FF0000"/>
                </a:solidFill>
                <a:latin typeface="Comic Sans MS" pitchFamily="66" charset="0"/>
              </a:rPr>
              <a:t>Цель:</a:t>
            </a:r>
            <a:endParaRPr lang="ru-RU" sz="3200" b="1" strike="noStrike" spc="-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23528" y="1035133"/>
            <a:ext cx="828092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ahoma" pitchFamily="34" charset="0"/>
              </a:rPr>
              <a:t>Развитие мелкой моторики рук, сенсорных способностей, памяти, внимания, творческого и логического мышления.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9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072" y="2035944"/>
            <a:ext cx="8856416" cy="4633416"/>
          </a:xfrm>
          <a:prstGeom prst="rect">
            <a:avLst/>
          </a:prstGeom>
          <a:noFill/>
        </p:spPr>
      </p:pic>
      <p:pic>
        <p:nvPicPr>
          <p:cNvPr id="11269" name="Picture 5" descr="https://www.maam.ru/upload/blogs/detsad-1263194-1515331358.jpg"/>
          <p:cNvPicPr>
            <a:picLocks noChangeAspect="1" noChangeArrowheads="1"/>
          </p:cNvPicPr>
          <p:nvPr/>
        </p:nvPicPr>
        <p:blipFill>
          <a:blip r:embed="rId3" cstate="print"/>
          <a:srcRect l="3360" t="2988" r="8161" b="8863"/>
          <a:stretch>
            <a:fillRect/>
          </a:stretch>
        </p:blipFill>
        <p:spPr bwMode="auto">
          <a:xfrm>
            <a:off x="683568" y="2348880"/>
            <a:ext cx="4608512" cy="3119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755640" y="332656"/>
            <a:ext cx="7632360" cy="5833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strike="noStrike" spc="-1" dirty="0" smtClean="0">
                <a:solidFill>
                  <a:srgbClr val="FF0000"/>
                </a:solidFill>
                <a:latin typeface="Comic Sans MS" pitchFamily="66" charset="0"/>
              </a:rPr>
              <a:t>Задачи: </a:t>
            </a:r>
            <a:endParaRPr lang="ru-RU" sz="3200" b="1" strike="noStrike" spc="-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1" name="CustomShape 2"/>
          <p:cNvSpPr/>
          <p:nvPr/>
        </p:nvSpPr>
        <p:spPr>
          <a:xfrm>
            <a:off x="539552" y="1052737"/>
            <a:ext cx="5976664" cy="424586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lvl="0" algn="just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1.Формировать умение и навыки  открывания и закрывания  различных замков, задвижек.</a:t>
            </a:r>
          </a:p>
          <a:p>
            <a:pPr lvl="0" algn="just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2. Развивать мелкую моторику, речь, воображение, мышление, фантазию, сенсорную память.</a:t>
            </a:r>
          </a:p>
          <a:p>
            <a:pPr lvl="0" algn="just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3. Закреплять представления о свойствах предметов.</a:t>
            </a:r>
          </a:p>
          <a:p>
            <a:pPr lvl="0" algn="just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4. Развивать пространственное ориентирование, способствовать пониманию понятий «вверху», «внизу», «справа», «слева».</a:t>
            </a:r>
          </a:p>
          <a:p>
            <a:pPr lvl="0" algn="just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5. Формировать навыки шнуровки.</a:t>
            </a:r>
          </a:p>
          <a:p>
            <a:pPr lvl="0" algn="just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6. Развивать глазомер.</a:t>
            </a:r>
          </a:p>
          <a:p>
            <a:pPr lvl="0" algn="just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7. Развивать мыслительные операции анализа, сравнения, обобщения.</a:t>
            </a:r>
          </a:p>
          <a:p>
            <a:pPr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</p:txBody>
      </p:sp>
      <p:pic>
        <p:nvPicPr>
          <p:cNvPr id="10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8856984" cy="522919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755640" y="548640"/>
            <a:ext cx="7632360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Материал для использования</a:t>
            </a:r>
            <a:endParaRPr lang="ru-RU" sz="28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3" name="CustomShape 2"/>
          <p:cNvSpPr/>
          <p:nvPr/>
        </p:nvSpPr>
        <p:spPr>
          <a:xfrm>
            <a:off x="683568" y="1700809"/>
            <a:ext cx="5400600" cy="18452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1"/>
                </a:solidFill>
                <a:latin typeface="Comic Sans MS" pitchFamily="66" charset="0"/>
              </a:rPr>
              <a:t>Ремни, крючки, задвижки, выключатели, розетки, прищепки, молния, </a:t>
            </a:r>
            <a:r>
              <a:rPr lang="ru-RU" sz="2400" b="1" dirty="0" err="1" smtClean="0">
                <a:solidFill>
                  <a:schemeClr val="accent1"/>
                </a:solidFill>
                <a:latin typeface="Comic Sans MS" pitchFamily="66" charset="0"/>
              </a:rPr>
              <a:t>шнупровка</a:t>
            </a:r>
            <a:r>
              <a:rPr lang="ru-RU" sz="2400" b="1" dirty="0" smtClean="0">
                <a:solidFill>
                  <a:schemeClr val="accent1"/>
                </a:solidFill>
                <a:latin typeface="Comic Sans MS" pitchFamily="66" charset="0"/>
              </a:rPr>
              <a:t>, погремушка, счеты и др.</a:t>
            </a:r>
          </a:p>
          <a:p>
            <a:pPr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</p:txBody>
      </p:sp>
      <p:pic>
        <p:nvPicPr>
          <p:cNvPr id="12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0"/>
            <a:ext cx="8856984" cy="61599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755640" y="332656"/>
            <a:ext cx="5976600" cy="860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Описание доски</a:t>
            </a:r>
          </a:p>
          <a:p>
            <a:pPr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</p:txBody>
      </p:sp>
      <p:sp>
        <p:nvSpPr>
          <p:cNvPr id="55" name="CustomShape 2"/>
          <p:cNvSpPr/>
          <p:nvPr/>
        </p:nvSpPr>
        <p:spPr>
          <a:xfrm>
            <a:off x="323528" y="1484785"/>
            <a:ext cx="6120680" cy="369186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/>
                </a:solidFill>
                <a:latin typeface="Comic Sans MS" pitchFamily="66" charset="0"/>
              </a:rPr>
              <a:t>	Работая над эскизом доски в первую очередь я наблюдала, что интересно больше всего моим воспитанникам, я старались внести полезность каждого элемента и объединить всё в единый сюжет. В ней  нет ни одной не нужной детали, каждая мелочь может заинтересовать ребенка.</a:t>
            </a:r>
          </a:p>
          <a:p>
            <a:pPr algn="just"/>
            <a:r>
              <a:rPr lang="ru-RU" b="1" dirty="0" smtClean="0">
                <a:solidFill>
                  <a:schemeClr val="accent1"/>
                </a:solidFill>
                <a:latin typeface="Comic Sans MS" pitchFamily="66" charset="0"/>
              </a:rPr>
              <a:t>	Детская фантазия и изобретательность послужили нескончаемым источником вдохновения. В результате я получила не только полезную развивающую доску, но и массу бесценных минут, проведенных со своими воспитанниками за совместными занятиями.</a:t>
            </a:r>
          </a:p>
        </p:txBody>
      </p:sp>
      <p:pic>
        <p:nvPicPr>
          <p:cNvPr id="6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8856984" cy="55118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755640" y="188640"/>
            <a:ext cx="7632360" cy="42943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200" b="1" strike="noStrike" spc="-1" dirty="0" smtClean="0">
                <a:solidFill>
                  <a:srgbClr val="FF0000"/>
                </a:solidFill>
                <a:latin typeface="Comic Sans MS" pitchFamily="66" charset="0"/>
              </a:rPr>
              <a:t>А теперь </a:t>
            </a:r>
            <a:r>
              <a:rPr lang="ru-RU" sz="2200" b="1" spc="-1" dirty="0" smtClean="0">
                <a:solidFill>
                  <a:srgbClr val="FF0000"/>
                </a:solidFill>
                <a:latin typeface="Comic Sans MS" pitchFamily="66" charset="0"/>
              </a:rPr>
              <a:t>я больше расскажу об этих элементах</a:t>
            </a:r>
            <a:endParaRPr lang="ru-RU" sz="2200" b="1" strike="noStrike" spc="-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8" name="CustomShape 2"/>
          <p:cNvSpPr/>
          <p:nvPr/>
        </p:nvSpPr>
        <p:spPr>
          <a:xfrm>
            <a:off x="179512" y="764705"/>
            <a:ext cx="8784976" cy="53846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trike="noStrike" spc="-1" dirty="0" smtClean="0">
                <a:solidFill>
                  <a:srgbClr val="FF0000"/>
                </a:solidFill>
                <a:latin typeface="Comic Sans MS" pitchFamily="66" charset="0"/>
              </a:rPr>
              <a:t>«Выключатели, розетки»</a:t>
            </a:r>
          </a:p>
          <a:p>
            <a:pPr algn="just">
              <a:lnSpc>
                <a:spcPct val="100000"/>
              </a:lnSpc>
            </a:pPr>
            <a:r>
              <a:rPr lang="ru-RU" sz="1400" b="1" spc="-1" dirty="0" smtClean="0">
                <a:solidFill>
                  <a:srgbClr val="FF0000"/>
                </a:solidFill>
                <a:latin typeface="Comic Sans MS" pitchFamily="66" charset="0"/>
              </a:rPr>
              <a:t>Цель: </a:t>
            </a:r>
            <a:r>
              <a:rPr lang="ru-RU" sz="1400" b="1" spc="-1" dirty="0" smtClean="0">
                <a:solidFill>
                  <a:srgbClr val="0070C0"/>
                </a:solidFill>
                <a:latin typeface="Comic Sans MS" pitchFamily="66" charset="0"/>
              </a:rPr>
              <a:t>развивать мелкую моторику рук, развивать познавательные интересы, мышление, усидчивость.</a:t>
            </a:r>
          </a:p>
          <a:p>
            <a:pPr algn="ctr">
              <a:lnSpc>
                <a:spcPct val="100000"/>
              </a:lnSpc>
            </a:pPr>
            <a:r>
              <a:rPr lang="ru-RU" sz="1400" b="1" spc="-1" dirty="0" smtClean="0">
                <a:solidFill>
                  <a:srgbClr val="FF0000"/>
                </a:solidFill>
                <a:latin typeface="Comic Sans MS" pitchFamily="66" charset="0"/>
              </a:rPr>
              <a:t>«Молния»</a:t>
            </a:r>
          </a:p>
          <a:p>
            <a:pPr>
              <a:lnSpc>
                <a:spcPct val="100000"/>
              </a:lnSpc>
            </a:pPr>
            <a:r>
              <a:rPr lang="ru-RU" sz="1400" b="1" spc="-1" dirty="0" smtClean="0">
                <a:solidFill>
                  <a:srgbClr val="FF0000"/>
                </a:solidFill>
                <a:latin typeface="Comic Sans MS" pitchFamily="66" charset="0"/>
              </a:rPr>
              <a:t>Цель: </a:t>
            </a:r>
            <a:r>
              <a:rPr lang="ru-RU" sz="1400" b="1" spc="-1" dirty="0" smtClean="0">
                <a:solidFill>
                  <a:srgbClr val="0070C0"/>
                </a:solidFill>
                <a:latin typeface="Comic Sans MS" pitchFamily="66" charset="0"/>
              </a:rPr>
              <a:t>учить детей застегивать и расстёгивать замки, молнии, развитие ручной умелости</a:t>
            </a:r>
          </a:p>
          <a:p>
            <a:pPr algn="ctr">
              <a:lnSpc>
                <a:spcPct val="100000"/>
              </a:lnSpc>
            </a:pPr>
            <a:r>
              <a:rPr lang="ru-RU" sz="1400" b="1" spc="-1" dirty="0" smtClean="0">
                <a:solidFill>
                  <a:srgbClr val="FF0000"/>
                </a:solidFill>
                <a:latin typeface="Comic Sans MS" pitchFamily="66" charset="0"/>
              </a:rPr>
              <a:t>«Счёты»</a:t>
            </a:r>
          </a:p>
          <a:p>
            <a:pPr>
              <a:lnSpc>
                <a:spcPct val="100000"/>
              </a:lnSpc>
            </a:pPr>
            <a:r>
              <a:rPr lang="ru-RU" sz="1400" b="1" spc="-1" dirty="0" smtClean="0">
                <a:solidFill>
                  <a:srgbClr val="FF0000"/>
                </a:solidFill>
                <a:latin typeface="Comic Sans MS" pitchFamily="66" charset="0"/>
              </a:rPr>
              <a:t>Цель: </a:t>
            </a:r>
            <a:r>
              <a:rPr lang="ru-RU" sz="1400" b="1" spc="-1" dirty="0" smtClean="0">
                <a:solidFill>
                  <a:srgbClr val="0070C0"/>
                </a:solidFill>
                <a:latin typeface="Comic Sans MS" pitchFamily="66" charset="0"/>
              </a:rPr>
              <a:t>развивать мелкую моторику рук, изучать категории «один – много», в дальнейшем порядковый счет до десяти, причем можно считать в прямом и в обратном порядке. </a:t>
            </a:r>
          </a:p>
          <a:p>
            <a:pPr>
              <a:lnSpc>
                <a:spcPct val="100000"/>
              </a:lnSpc>
            </a:pPr>
            <a:endParaRPr lang="ru-RU" sz="1400" b="1" spc="-1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pPr algn="ctr">
              <a:lnSpc>
                <a:spcPct val="100000"/>
              </a:lnSpc>
            </a:pPr>
            <a:r>
              <a:rPr lang="ru-RU" sz="1400" b="1" spc="-1" dirty="0" smtClean="0">
                <a:solidFill>
                  <a:srgbClr val="FF0000"/>
                </a:solidFill>
                <a:latin typeface="Comic Sans MS" pitchFamily="66" charset="0"/>
              </a:rPr>
              <a:t>«Замки-ключи»</a:t>
            </a:r>
          </a:p>
          <a:p>
            <a:pPr>
              <a:lnSpc>
                <a:spcPct val="100000"/>
              </a:lnSpc>
            </a:pPr>
            <a:r>
              <a:rPr lang="ru-RU" sz="1400" b="1" spc="-1" dirty="0" smtClean="0">
                <a:solidFill>
                  <a:srgbClr val="FF0000"/>
                </a:solidFill>
                <a:latin typeface="Comic Sans MS" pitchFamily="66" charset="0"/>
              </a:rPr>
              <a:t>Цель: </a:t>
            </a:r>
            <a:r>
              <a:rPr lang="ru-RU" sz="1400" b="1" spc="-1" dirty="0" smtClean="0">
                <a:solidFill>
                  <a:srgbClr val="0070C0"/>
                </a:solidFill>
                <a:latin typeface="Comic Sans MS" pitchFamily="66" charset="0"/>
              </a:rPr>
              <a:t>развивать мелкую моторику рук, пространственное воображение, познавательные интересы, мышление.</a:t>
            </a:r>
            <a:endParaRPr lang="ru-RU" sz="1400" b="1" spc="-1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pPr algn="ctr">
              <a:lnSpc>
                <a:spcPct val="100000"/>
              </a:lnSpc>
            </a:pPr>
            <a:r>
              <a:rPr lang="ru-RU" sz="1400" b="1" spc="-1" dirty="0" smtClean="0">
                <a:solidFill>
                  <a:srgbClr val="FF0000"/>
                </a:solidFill>
                <a:latin typeface="Comic Sans MS" pitchFamily="66" charset="0"/>
              </a:rPr>
              <a:t>«Шнуровка, ленточки»</a:t>
            </a:r>
          </a:p>
          <a:p>
            <a:pPr>
              <a:lnSpc>
                <a:spcPct val="100000"/>
              </a:lnSpc>
            </a:pPr>
            <a:r>
              <a:rPr lang="ru-RU" sz="1400" b="1" spc="-1" dirty="0" smtClean="0">
                <a:solidFill>
                  <a:srgbClr val="FF0000"/>
                </a:solidFill>
                <a:latin typeface="Comic Sans MS" pitchFamily="66" charset="0"/>
              </a:rPr>
              <a:t>Цель: </a:t>
            </a:r>
            <a:r>
              <a:rPr lang="ru-RU" sz="1400" b="1" spc="-1" dirty="0" smtClean="0">
                <a:solidFill>
                  <a:srgbClr val="0070C0"/>
                </a:solidFill>
                <a:latin typeface="Comic Sans MS" pitchFamily="66" charset="0"/>
              </a:rPr>
              <a:t>способствовать развитию тонких движений пальцев рук (тонкой моторики). Развивать глазомер, внимание, укреплять пальцы и кисти руки (мелкая моторика), учить завязывать и развязывать узелки.</a:t>
            </a:r>
            <a:endParaRPr lang="ru-RU" sz="1400" b="1" spc="-1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pPr algn="ctr">
              <a:lnSpc>
                <a:spcPct val="100000"/>
              </a:lnSpc>
            </a:pPr>
            <a:r>
              <a:rPr lang="ru-RU" sz="1400" b="1" spc="-1" dirty="0" smtClean="0">
                <a:solidFill>
                  <a:srgbClr val="FF0000"/>
                </a:solidFill>
                <a:latin typeface="Comic Sans MS" pitchFamily="66" charset="0"/>
              </a:rPr>
              <a:t>«Колокольчики, металлофон»</a:t>
            </a:r>
          </a:p>
          <a:p>
            <a:pPr>
              <a:lnSpc>
                <a:spcPct val="100000"/>
              </a:lnSpc>
            </a:pPr>
            <a:r>
              <a:rPr lang="ru-RU" sz="1400" b="1" spc="-1" dirty="0" smtClean="0">
                <a:solidFill>
                  <a:srgbClr val="FF0000"/>
                </a:solidFill>
                <a:latin typeface="Comic Sans MS" pitchFamily="66" charset="0"/>
              </a:rPr>
              <a:t>Цель: </a:t>
            </a:r>
            <a:r>
              <a:rPr lang="ru-RU" sz="1400" b="1" spc="-1" dirty="0" smtClean="0">
                <a:solidFill>
                  <a:srgbClr val="0070C0"/>
                </a:solidFill>
                <a:latin typeface="Comic Sans MS" pitchFamily="66" charset="0"/>
              </a:rPr>
              <a:t>Развивать музыкальный слух, чувства ритма.</a:t>
            </a:r>
          </a:p>
          <a:p>
            <a:pPr algn="ctr">
              <a:lnSpc>
                <a:spcPct val="100000"/>
              </a:lnSpc>
            </a:pPr>
            <a:r>
              <a:rPr lang="ru-RU" sz="1400" b="1" spc="-1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ru-RU" sz="1400" b="1" spc="-1" dirty="0" smtClean="0">
                <a:solidFill>
                  <a:srgbClr val="FF0000"/>
                </a:solidFill>
                <a:latin typeface="Comic Sans MS" pitchFamily="66" charset="0"/>
              </a:rPr>
              <a:t>«веревочка с бельевыми прищепками»</a:t>
            </a:r>
          </a:p>
          <a:p>
            <a:pPr>
              <a:lnSpc>
                <a:spcPct val="100000"/>
              </a:lnSpc>
            </a:pPr>
            <a:r>
              <a:rPr lang="ru-RU" sz="1400" b="1" spc="-1" dirty="0" smtClean="0">
                <a:solidFill>
                  <a:srgbClr val="FF0000"/>
                </a:solidFill>
                <a:latin typeface="Comic Sans MS" pitchFamily="66" charset="0"/>
              </a:rPr>
              <a:t>Цель: </a:t>
            </a:r>
            <a:r>
              <a:rPr lang="ru-RU" sz="1400" b="1" spc="-1" dirty="0" smtClean="0">
                <a:solidFill>
                  <a:srgbClr val="0070C0"/>
                </a:solidFill>
                <a:latin typeface="Comic Sans MS" pitchFamily="66" charset="0"/>
              </a:rPr>
              <a:t>Развивать логическое мышление, мелкую моторику рук, уметь определять на ощупь.</a:t>
            </a:r>
          </a:p>
          <a:p>
            <a:pPr>
              <a:lnSpc>
                <a:spcPct val="100000"/>
              </a:lnSpc>
            </a:pPr>
            <a:endParaRPr lang="ru-RU" sz="1400" b="1" spc="-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</a:pPr>
            <a:endParaRPr lang="ru-RU" b="1" spc="-1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</a:pPr>
            <a:endParaRPr lang="ru-RU" sz="1800" b="1" strike="noStrike" spc="-1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pic>
        <p:nvPicPr>
          <p:cNvPr id="9" name="Picture 2" descr=" "/>
          <p:cNvPicPr>
            <a:picLocks noChangeAspect="1" noChangeArrowheads="1"/>
          </p:cNvPicPr>
          <p:nvPr/>
        </p:nvPicPr>
        <p:blipFill>
          <a:blip r:embed="rId2" cstate="print"/>
          <a:srcRect t="52257" b="4632"/>
          <a:stretch>
            <a:fillRect/>
          </a:stretch>
        </p:blipFill>
        <p:spPr bwMode="auto">
          <a:xfrm>
            <a:off x="107504" y="4581128"/>
            <a:ext cx="8928992" cy="208823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1703</TotalTime>
  <Words>478</Words>
  <Application>Microsoft Office PowerPoint</Application>
  <PresentationFormat>Экран (4:3)</PresentationFormat>
  <Paragraphs>150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 Необходимый материал для изготовления развивающего пособия. </vt:lpstr>
      <vt:lpstr>«Шнуровки, застежки, ремни»  физическое развитие      </vt:lpstr>
      <vt:lpstr>Игра «Открой замочки» </vt:lpstr>
      <vt:lpstr>«Бытовые приборы»   </vt:lpstr>
      <vt:lpstr>«Прищепки». </vt:lpstr>
      <vt:lpstr>«Включи свет». </vt:lpstr>
      <vt:lpstr>Слайд 19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user</dc:creator>
  <dc:description/>
  <cp:lastModifiedBy>Home</cp:lastModifiedBy>
  <cp:revision>147</cp:revision>
  <dcterms:created xsi:type="dcterms:W3CDTF">2019-11-15T07:42:56Z</dcterms:created>
  <dcterms:modified xsi:type="dcterms:W3CDTF">2020-01-24T00:29:54Z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RePack by SPecialiST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10</vt:i4>
  </property>
</Properties>
</file>