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</p:sldMasterIdLst>
  <p:notesMasterIdLst>
    <p:notesMasterId r:id="rId22"/>
  </p:notesMasterIdLst>
  <p:sldIdLst>
    <p:sldId id="273" r:id="rId5"/>
    <p:sldId id="256" r:id="rId6"/>
    <p:sldId id="274" r:id="rId7"/>
    <p:sldId id="272" r:id="rId8"/>
    <p:sldId id="260" r:id="rId9"/>
    <p:sldId id="288" r:id="rId10"/>
    <p:sldId id="294" r:id="rId11"/>
    <p:sldId id="357" r:id="rId12"/>
    <p:sldId id="267" r:id="rId13"/>
    <p:sldId id="335" r:id="rId14"/>
    <p:sldId id="275" r:id="rId15"/>
    <p:sldId id="277" r:id="rId16"/>
    <p:sldId id="278" r:id="rId17"/>
    <p:sldId id="290" r:id="rId18"/>
    <p:sldId id="26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86" d="100"/>
          <a:sy n="86" d="100"/>
        </p:scale>
        <p:origin x="129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8DEF3-CC25-4EEB-87DB-E373FA25F430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E7934-5FE3-4039-A97E-BB2072A6E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6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4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878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96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555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29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012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E7934-5FE3-4039-A97E-BB2072A6EBC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2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5D935-E4B4-4311-A0B2-473CAF2B8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408A88-EC47-49D9-A182-7AC717A50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4073B4-51D8-416D-AE5C-B2402977D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A4AB4A-11E3-49A0-8AF0-4837164B8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3ADE20-8B15-419B-B02D-D349EA66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568FA-41EB-41A3-8A5B-A2DE68FBE0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45186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502D9-682D-43F7-B331-0545E5AC5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62D8CC-DD31-47CA-BAE8-0A9DFB56D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EAF5AF-C79C-46AB-B828-7059FCCC2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DF05CB-48DF-4CBE-862C-6D4DEF5B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864F7D-7814-4E47-8896-A8FEC8F0B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B4C47-F965-48CE-8E62-33419DE7CA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9931654"/>
      </p:ext>
    </p:extLst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03A2CD-BCBE-499A-9488-473501618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8FBC63-FE44-45B3-837C-34B0D3242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5351A7-F220-4FCD-9E8E-74B0880E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3D97C5-09C1-4EC7-BF7B-3E0B6679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FC6566-AA83-4F88-BC53-7C1AB22E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CDB66-D994-4CE9-A5D5-8E8EF5AAF6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686447"/>
      </p:ext>
    </p:extLst>
  </p:cSld>
  <p:clrMapOvr>
    <a:masterClrMapping/>
  </p:clrMapOvr>
  <p:transition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CE37C8-661C-40AB-84A7-110FF68CA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0B6394-BBB5-4DA2-8EC9-A3E9EC10F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87D3EC-1653-4D77-B051-882F2D355B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84B390-6746-44E8-B97B-D9268E1E6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884F8E-8AB4-4CFC-9A11-29AD956CE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9C64FF-9C54-4747-86C9-4040F2087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BF97E-6186-4E98-ADD4-B578C85DF4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8130908"/>
      </p:ext>
    </p:extLst>
  </p:cSld>
  <p:clrMapOvr>
    <a:masterClrMapping/>
  </p:clrMapOvr>
  <p:transition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73FE8-D030-49E1-985D-0A339557A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51A27A-7E59-4905-84C5-DB14E6FC9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37816E-B1C1-4B96-BD53-9ED4827FB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E08B34-FFF5-4D9A-8435-0A54CC8D7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2CAFEA-A953-4FEE-9908-90FDA9107F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C664DE-E67C-49A9-B7E3-232A28961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B03DCD9-6176-4C1E-B1A2-42AE8DAA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FB94E85-5EF4-47D9-BC59-9A5A8D16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3A087-E048-4AFB-8437-C4EE610890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295100"/>
      </p:ext>
    </p:extLst>
  </p:cSld>
  <p:clrMapOvr>
    <a:masterClrMapping/>
  </p:clrMapOvr>
  <p:transition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8CFB6-DE7B-49A0-AFD2-BC81D4075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2A7C3A-9750-4D9A-8E36-2AD231EC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C493B18-11CE-4CA0-A442-2D8AABAD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AFB52D9-5220-45C8-BEA4-470CACC1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A8ED4-FB58-48A4-BD63-6EBFB63789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4165624"/>
      </p:ext>
    </p:extLst>
  </p:cSld>
  <p:clrMapOvr>
    <a:masterClrMapping/>
  </p:clrMapOvr>
  <p:transition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0C7C7E-211A-4C8D-A3F3-6C9AB2A82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C3EB8A-7C55-4EA1-BFE0-BC2C96C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065A02-97DE-4976-87F7-ED0CCAD8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6C08-595D-4F71-9BED-3E735CD829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1852686"/>
      </p:ext>
    </p:extLst>
  </p:cSld>
  <p:clrMapOvr>
    <a:masterClrMapping/>
  </p:clrMapOvr>
  <p:transition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5D92C-7894-45BD-93EB-B11037A47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3D4FA2-0E32-4C1E-AAF6-11EB54CD7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8B810C-36E1-418D-995D-228E56943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509DD0-AF8C-4282-96CD-38B762A7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40C1D1-7E92-476B-BAF3-810DD4F5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DB77C1-E495-4539-9CB2-C75FA326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55B0A-8AAD-4DA0-A6A6-96CBD27DB5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9771300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5465F-9693-4960-B983-94C2E65F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CFEF47-0E5E-4C5A-9F24-1B8D902E24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5ED631-EECD-4EB3-BB06-8EF5AF589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2B2B97-D031-4AC4-87C7-55EC21BEF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CE941C-F1E8-45A4-AD6F-3BDF5916D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333996-34B3-49FA-9276-49F71C94C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99B32-C9BF-414D-811A-88DAF27791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8946954"/>
      </p:ext>
    </p:extLst>
  </p:cSld>
  <p:clrMapOvr>
    <a:masterClrMapping/>
  </p:clrMapOvr>
  <p:transition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BA62FC-F76A-4A53-BFE3-EA33CD269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A963E1-AE10-46CB-9CCF-B34C27ED3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A071C9-B6C1-41D3-87A3-E0679A4F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FDD09-4707-4B58-9C0A-B9D4C250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7EDA0A-EFCF-4B52-82E8-47FFB1CC4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63996-B5DC-4137-A9CA-F5BDD02B0F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8596056"/>
      </p:ext>
    </p:extLst>
  </p:cSld>
  <p:clrMapOvr>
    <a:masterClrMapping/>
  </p:clrMapOvr>
  <p:transition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0A1E8F-4E24-48BF-8673-4B2969E49A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CA2AFF-55CD-4163-B250-214E337BD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360A22-3D30-4D94-967A-5AC40AAD1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F6DD6F-8256-4BDC-8843-DC396BE1E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CD4C18-18A6-420F-AEDA-8CB77479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9C8DD-7F02-4E26-9DEE-2CB202934B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6767726"/>
      </p:ext>
    </p:extLst>
  </p:cSld>
  <p:clrMapOvr>
    <a:masterClrMapping/>
  </p:clrMapOvr>
  <p:transition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5BCED-6C43-4F10-9244-E1CE58BE83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FF4CE3-7C28-4ADF-8436-6628A3DC2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1615AC-1BD2-49AA-B591-5DE52FF48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45FDC2-DF7A-478B-A409-E9D00022E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6EF2E8-4D30-487D-93CD-94E80DEA1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527E2-56C8-4FFB-93D3-172FF9F630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3941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EF90E-CA3E-4D80-9B77-32B19239C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DDF908-57D6-40A2-9780-3AA6D48D7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065393-B8F0-401E-B1F8-539D188A9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83B381-5BBE-4A40-A760-03B480AE6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9804EF-1FA3-49AD-8EF2-99156F612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A3ABF-1CC1-4C0E-AFD4-5089F50D18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6798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930B10-21C3-4F26-B59B-FDEB5D11F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0CF65F-03E2-4FA1-9CBC-DC5F1C0B8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09E111-007C-4390-BCC3-01BD3D53A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1272F5-EF74-429C-84CA-98CB4967A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5A0663-EBD4-4F81-9ACC-9BDF2CF75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C74E4-214A-402D-833F-8CB4C87713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4452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563DB-30C8-4D23-8A74-89D0C06B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13BFA4-1741-4AD8-8D64-D86E4698C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335703-0AEC-444B-BA55-540BBB40B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278706-F6C2-4BCC-AB37-6F898C1EA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EF8349-7F59-4486-9D0F-9DE005599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AF4231-8B07-4DD7-AD2E-F201AC09E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AC7C3-7AF0-4571-89E0-79FEA3AF4F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6298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46C3D-EEA9-4C77-A10D-BEC27B92D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F78E5F-E589-401C-9078-EE80547BC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D731C5-5988-4D3A-8F15-42F84C11B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945789-BA24-42F7-8254-CEF22393D9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BC5D89-26FC-4414-A490-525BE3C43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2F5A286-B07D-41BF-AFF2-464411E5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3CEC9A-8226-41F9-BF4F-8493EC38B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0FA709-5DED-49BA-B0DE-2421444B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310AE-DDEC-44FD-8857-D6B33BC12C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72785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DFE45-0516-4073-BB14-EC62D6EAC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F56775-AB94-4835-BE55-25EC13539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0DC51A-39BF-48B8-BBE4-CBDF5BEB5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2E3067F-8805-4451-8D63-6FB5F002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E3339-045C-4BEB-9069-0F581C3A62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48564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64AEF2-6F15-4D02-BDA3-8290B7BC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2F9BFBD-75C0-40A7-B30F-5E42F9FBD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5B11CB-E626-4D50-B86E-46191D7B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16F5E-8993-498C-B479-0481E75FE1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43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31FE1D-8A39-4D72-ABDD-B94FA6415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AC4E22-1851-4693-A07E-C85EEB4A3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D9303E-35EC-477E-9EA5-1C0C5F5D3F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787D1F-E398-47C7-8BD8-BC3DFC47F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19EA14-26DC-4267-B23A-96F57CAA2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A8B0F5-8285-41DD-8FE8-86B5710F7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2AD5F-7D2B-48C8-BD67-E7046A4ACD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9909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F335B-36BB-4A31-A3C7-7BDF5A8F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5E22FA-07EB-46F0-8850-EF0CB7E9C0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41C06C-1C15-42E9-8229-CEECECD50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9C0D6C-D5FC-4DCB-8C60-A1B6092DF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D7A9A4-2292-475E-8701-96E0F810E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A984F7-5D85-435F-9194-E9A65CF3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C6E9D-9F44-445A-840C-6E815B61CF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4102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5FB088-F8B6-42A5-A298-F0F8DA353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B006B2-14BD-4391-B002-6750D1F5E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6C127D-3A38-4520-8252-8B73191A5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8CA7D-E4A5-4120-B7A7-C849D6D0B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83AE91-FA1F-44DC-B8A4-68DD94216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3658C-4629-4B34-AD5D-C0A94E5EC3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12564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914C9C-4984-4C4A-BA4D-A755DA9F25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BD6A7C-8CBC-44D3-B764-63F7AE0288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B601D4-3195-4842-8D17-8022C8C63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E5A84E-C618-4921-AEC0-AE525CC7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ACBC25-4E61-4746-B885-3C0B5842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9113F-5739-422D-B4DE-7F86DDE22F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2478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9F88B-9AC2-415B-A2AB-5C3BBCD13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>
            <a:extLst>
              <a:ext uri="{FF2B5EF4-FFF2-40B4-BE49-F238E27FC236}">
                <a16:creationId xmlns:a16="http://schemas.microsoft.com/office/drawing/2014/main" id="{2872AF38-4A10-4AE1-A7D6-044F9B38E798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B92CE2-061A-45D1-9809-3A17D6B657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91B5F8-FF6E-47CE-B9F1-F9F83ABD3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663185-A8AD-49C8-9F8A-8D66F555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A022544-B47C-484C-9C55-1F925E2B63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81615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5994F-120B-4E99-946C-267C2E8F1C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2758244"/>
      </p:ext>
    </p:extLst>
  </p:cSld>
  <p:clrMapOvr>
    <a:masterClrMapping/>
  </p:clrMapOvr>
  <p:transition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60256-3A37-48CD-A454-010C61C77C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9215740"/>
      </p:ext>
    </p:extLst>
  </p:cSld>
  <p:clrMapOvr>
    <a:masterClrMapping/>
  </p:clrMapOvr>
  <p:transition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43FCF-C0C8-4BFF-B7A0-7316B869A6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5630866"/>
      </p:ext>
    </p:extLst>
  </p:cSld>
  <p:clrMapOvr>
    <a:masterClrMapping/>
  </p:clrMapOvr>
  <p:transition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09A5B-2E6C-4AE3-A295-EE74C69BC0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1790525"/>
      </p:ext>
    </p:extLst>
  </p:cSld>
  <p:clrMapOvr>
    <a:masterClrMapping/>
  </p:clrMapOvr>
  <p:transition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1D98B-7D19-4143-921E-3562919423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4036892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855E-502B-4F44-825C-57ED0ED5F8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3493384"/>
      </p:ext>
    </p:extLst>
  </p:cSld>
  <p:clrMapOvr>
    <a:masterClrMapping/>
  </p:clrMapOvr>
  <p:transition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9BCAB-1D86-43AE-B117-9F8437B7FE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1359573"/>
      </p:ext>
    </p:extLst>
  </p:cSld>
  <p:clrMapOvr>
    <a:masterClrMapping/>
  </p:clrMapOvr>
  <p:transition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9D2D6-FEFC-4C8F-BE4B-21A1E7D1ED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3185888"/>
      </p:ext>
    </p:extLst>
  </p:cSld>
  <p:clrMapOvr>
    <a:masterClrMapping/>
  </p:clrMapOvr>
  <p:transition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28925-5CE8-442F-9B16-B94FD3EA3C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733135"/>
      </p:ext>
    </p:extLst>
  </p:cSld>
  <p:clrMapOvr>
    <a:masterClrMapping/>
  </p:clrMapOvr>
  <p:transition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1527-D92F-45C2-B096-3B3F60EDDA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18333"/>
      </p:ext>
    </p:extLst>
  </p:cSld>
  <p:clrMapOvr>
    <a:masterClrMapping/>
  </p:clrMapOvr>
  <p:transition>
    <p:strips dir="r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30B17-4C79-409E-8F68-166F571EFB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0384586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230EA-F6D1-492F-8632-5587FDBB4F9A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85A5D-FE42-4B89-8347-2BBAF020B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3FF53"/>
            </a:gs>
            <a:gs pos="50000">
              <a:schemeClr val="bg1"/>
            </a:gs>
            <a:gs pos="100000">
              <a:srgbClr val="53FF5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E399550-F4F3-461A-80B0-3CE44A3E13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C6AF6E9-9108-4DDD-8CD1-44BCEDE3E5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4BBD46B-9FE6-4660-9AED-9FF5B24CE4E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1CA6B35-2DC4-4F14-892C-440D1C4BD32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4937645-AF5C-40FC-9F3F-B837BC7A341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7948A9-3307-4194-9C82-820C513750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765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DF74AFF-6155-4783-B2ED-10C7C935FF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A53910A-8697-402F-B255-AD684C7240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977C5DB-49C1-4F3A-9D15-A103F6C2182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8BF6C74-6936-45BA-B5A2-643F2E0C297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AA66FEA-8629-4925-8D39-E233AA53E90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F7D8E2-04F7-4BB8-B58B-FBC566C963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12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117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36E92E-8C02-4B00-B2FA-9254BD99B5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128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10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eautiful-all.narod.ru/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hyperlink" Target="https://audiobooks.ua/images/screens/1045/1.114894.jpg" TargetMode="External"/><Relationship Id="rId4" Type="http://schemas.openxmlformats.org/officeDocument/2006/relationships/hyperlink" Target="http://images.yandex.ru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9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E037C8D-7325-4CE7-8022-6832F7282663}"/>
              </a:ext>
            </a:extLst>
          </p:cNvPr>
          <p:cNvSpPr/>
          <p:nvPr/>
        </p:nvSpPr>
        <p:spPr>
          <a:xfrm>
            <a:off x="2699792" y="232202"/>
            <a:ext cx="64442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</a:rPr>
              <a:t>МБДОУ « ЦРР-детский сад №123»</a:t>
            </a: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959C38-4EC1-453A-9DA0-418AAE2B6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76672"/>
            <a:ext cx="2304256" cy="223104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9E82E77-2E8C-472F-9259-94243EF0CA13}"/>
              </a:ext>
            </a:extLst>
          </p:cNvPr>
          <p:cNvSpPr/>
          <p:nvPr/>
        </p:nvSpPr>
        <p:spPr>
          <a:xfrm>
            <a:off x="5292079" y="555457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Выполнили:</a:t>
            </a:r>
          </a:p>
          <a:p>
            <a:r>
              <a:rPr lang="ru-RU" dirty="0"/>
              <a:t>Воспитатели группы №5 «Всезнайки»</a:t>
            </a:r>
          </a:p>
          <a:p>
            <a:r>
              <a:rPr lang="ru-RU" dirty="0"/>
              <a:t>Сегал О.И. 1 к.</a:t>
            </a:r>
          </a:p>
          <a:p>
            <a:r>
              <a:rPr lang="ru-RU" dirty="0" err="1"/>
              <a:t>Смольяковой</a:t>
            </a:r>
            <a:r>
              <a:rPr lang="ru-RU" dirty="0"/>
              <a:t> Л.О.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1BB1352-E205-467A-A2E5-439A5C08F2FA}"/>
              </a:ext>
            </a:extLst>
          </p:cNvPr>
          <p:cNvSpPr/>
          <p:nvPr/>
        </p:nvSpPr>
        <p:spPr>
          <a:xfrm>
            <a:off x="3347864" y="63139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 . Воронеж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8753C4-77E3-410E-A9A0-C741CB28579A}"/>
              </a:ext>
            </a:extLst>
          </p:cNvPr>
          <p:cNvSpPr/>
          <p:nvPr/>
        </p:nvSpPr>
        <p:spPr>
          <a:xfrm>
            <a:off x="3075480" y="1174937"/>
            <a:ext cx="4433201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Видеопрезентация</a:t>
            </a:r>
          </a:p>
          <a:p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Тема: «Буква Ч.»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21"/>
    </mc:Choice>
    <mc:Fallback xmlns="">
      <p:transition spd="slow" advTm="115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388" y="260648"/>
            <a:ext cx="8964612" cy="10795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Составьте из слов предложения.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000" b="1" i="0" u="none" strike="noStrike" kern="1200" cap="none" spc="0" normalizeH="0" baseline="0" noProof="0" dirty="0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99" name="Rectangle 165"/>
          <p:cNvSpPr>
            <a:spLocks noChangeArrowheads="1"/>
          </p:cNvSpPr>
          <p:nvPr/>
        </p:nvSpPr>
        <p:spPr bwMode="auto">
          <a:xfrm>
            <a:off x="468313" y="1773238"/>
            <a:ext cx="8064500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srgbClr val="000066"/>
                </a:solidFill>
                <a:latin typeface="Arial" charset="0"/>
              </a:rPr>
              <a:t>Висят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 </a:t>
            </a:r>
            <a:r>
              <a:rPr lang="ru-RU" altLang="ru-RU" sz="4000" b="1" dirty="0">
                <a:solidFill>
                  <a:srgbClr val="000066"/>
                </a:solidFill>
                <a:latin typeface="Arial" charset="0"/>
              </a:rPr>
              <a:t>на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часы, кухне.</a:t>
            </a:r>
          </a:p>
        </p:txBody>
      </p:sp>
      <p:sp>
        <p:nvSpPr>
          <p:cNvPr id="4101" name="Rectangle 168"/>
          <p:cNvSpPr>
            <a:spLocks noChangeArrowheads="1"/>
          </p:cNvSpPr>
          <p:nvPr/>
        </p:nvSpPr>
        <p:spPr bwMode="auto">
          <a:xfrm>
            <a:off x="468313" y="3284538"/>
            <a:ext cx="8064500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srgbClr val="000066"/>
                </a:solidFill>
                <a:latin typeface="Arial" charset="0"/>
              </a:rPr>
              <a:t>Готов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будет, </a:t>
            </a:r>
            <a:r>
              <a:rPr kumimoji="0" lang="ru-RU" alt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чай,скоро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</p:txBody>
      </p:sp>
      <p:sp>
        <p:nvSpPr>
          <p:cNvPr id="94377" name="Rectangle 169"/>
          <p:cNvSpPr>
            <a:spLocks noChangeArrowheads="1"/>
          </p:cNvSpPr>
          <p:nvPr/>
        </p:nvSpPr>
        <p:spPr bwMode="auto">
          <a:xfrm>
            <a:off x="481013" y="1778943"/>
            <a:ext cx="8064500" cy="1081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prstClr val="black"/>
                </a:solidFill>
              </a:rPr>
              <a:t>На кухне висят часы.</a:t>
            </a:r>
            <a:endParaRPr kumimoji="0" lang="ru-RU" alt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4378" name="Rectangle 170"/>
          <p:cNvSpPr>
            <a:spLocks noChangeArrowheads="1"/>
          </p:cNvSpPr>
          <p:nvPr/>
        </p:nvSpPr>
        <p:spPr bwMode="auto">
          <a:xfrm>
            <a:off x="481013" y="3278833"/>
            <a:ext cx="8064500" cy="1081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prstClr val="black"/>
                </a:solidFill>
              </a:rPr>
              <a:t>Чай скоро будет готов.</a:t>
            </a:r>
            <a:endParaRPr kumimoji="0" lang="ru-RU" alt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3" name="Picture 29" descr="C:\Users\User\AppData\Local\Microsoft\Windows\Temporary Internet Files\Content.IE5\Y1KA9NAP\MC900424870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7213"/>
            <a:ext cx="1979613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advTm="31376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animBg="1"/>
      <p:bldP spid="4101" grpId="0" animBg="1"/>
      <p:bldP spid="94377" grpId="0" animBg="1"/>
      <p:bldP spid="943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C53F38-A586-48ED-B465-4E5C5BDB7DB4}"/>
              </a:ext>
            </a:extLst>
          </p:cNvPr>
          <p:cNvSpPr/>
          <p:nvPr/>
        </p:nvSpPr>
        <p:spPr>
          <a:xfrm>
            <a:off x="467544" y="548680"/>
            <a:ext cx="804520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Ч</a:t>
            </a:r>
            <a: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  <a:t>ерепаха ест салат,</a:t>
            </a:r>
          </a:p>
          <a:p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Ч</a:t>
            </a:r>
            <a: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  <a:t>ижик любит семечки, </a:t>
            </a:r>
          </a:p>
          <a:p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Ч</a:t>
            </a:r>
            <a: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  <a:t>ашки на буфете спят, </a:t>
            </a:r>
          </a:p>
          <a:p>
            <a: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  <a:t>А </a:t>
            </a:r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ч</a:t>
            </a:r>
            <a: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  <a:t>асы на стеночке.</a:t>
            </a:r>
          </a:p>
          <a:p>
            <a:br>
              <a:rPr lang="ru-RU" sz="2400" dirty="0">
                <a:solidFill>
                  <a:srgbClr val="333333"/>
                </a:solidFill>
                <a:latin typeface="Verdana" panose="020B0604030504040204" pitchFamily="34" charset="0"/>
              </a:rPr>
            </a:br>
            <a:endParaRPr lang="ru-RU" sz="2400" b="1" dirty="0"/>
          </a:p>
          <a:p>
            <a:pPr algn="ctr"/>
            <a:r>
              <a:rPr lang="ru-RU" sz="2800" b="1" u="sng" dirty="0">
                <a:solidFill>
                  <a:srgbClr val="C00000"/>
                </a:solidFill>
              </a:rPr>
              <a:t>Игра «Напиши букву». </a:t>
            </a:r>
          </a:p>
          <a:p>
            <a:endParaRPr lang="ru-RU" sz="2800" b="1" u="sng" dirty="0"/>
          </a:p>
          <a:p>
            <a:pPr algn="just"/>
            <a:r>
              <a:rPr lang="ru-RU" sz="2400" dirty="0"/>
              <a:t>Предложите ребенку написать новую согласную букву в альбоме или в тетради. Сначала вы напишите большую печатную букву «Ч», читая вслух стихотворение. Затем малыш пишет эту же букву и рассказывает про нее стихотворение. Когда большая буква «Ч» будет у малыша получаться достаточно хорошо, попробуйте вместе с ним написать маленькую печатную букву «ч».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68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46"/>
    </mc:Choice>
    <mc:Fallback xmlns="">
      <p:transition spd="slow" advTm="352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954799-5DB0-41C5-A795-1A73BF76A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6557" y="372484"/>
            <a:ext cx="4510885" cy="624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43"/>
    </mc:Choice>
    <mc:Fallback xmlns="">
      <p:transition spd="slow" advTm="1234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A9844D-1369-40BF-B71B-C29942398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1899" y="368660"/>
            <a:ext cx="418014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4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02"/>
    </mc:Choice>
    <mc:Fallback xmlns="">
      <p:transition spd="slow" advTm="770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CD45D1-DDC0-4E70-9250-A403A9C2B2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9755" y="506660"/>
            <a:ext cx="4487278" cy="584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85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0"/>
    </mc:Choice>
    <mc:Fallback xmlns="">
      <p:transition spd="slow" advTm="248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BC81C4A-198F-4F4C-BAB4-98E5FB2FD243}"/>
              </a:ext>
            </a:extLst>
          </p:cNvPr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E6B30F-6890-4291-9751-59136F2382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0432" y="639897"/>
            <a:ext cx="3783134" cy="53012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85"/>
    </mc:Choice>
    <mc:Fallback xmlns="">
      <p:transition spd="slow" advTm="20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6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955249-6C49-4111-9CBF-AF3A7F530E8C}"/>
              </a:ext>
            </a:extLst>
          </p:cNvPr>
          <p:cNvSpPr txBox="1"/>
          <p:nvPr/>
        </p:nvSpPr>
        <p:spPr>
          <a:xfrm>
            <a:off x="339838" y="215900"/>
            <a:ext cx="81009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C00000"/>
                </a:solidFill>
              </a:rPr>
              <a:t>Использованная литература:</a:t>
            </a:r>
          </a:p>
          <a:p>
            <a:pPr algn="just"/>
            <a:endParaRPr lang="ru-RU" sz="2400" b="1" u="sng" dirty="0">
              <a:solidFill>
                <a:srgbClr val="C00000"/>
              </a:solidFill>
            </a:endParaRPr>
          </a:p>
          <a:p>
            <a:pPr algn="just"/>
            <a:r>
              <a:rPr lang="ru-RU" sz="2400" dirty="0"/>
              <a:t>1.Л.Ю.Бондарева « Обучение грамоте дошкольников и младших школьников»</a:t>
            </a:r>
          </a:p>
          <a:p>
            <a:pPr algn="just"/>
            <a:r>
              <a:rPr lang="ru-RU" sz="2400" dirty="0"/>
              <a:t>2.И. А. Быкова</a:t>
            </a:r>
          </a:p>
          <a:p>
            <a:pPr algn="just"/>
            <a:r>
              <a:rPr lang="ru-RU" sz="2400" dirty="0"/>
              <a:t>«ОБУЧЕНИЕ ДЕТЕЙ ГРАМОТЕ В ИГРОВОЙ ФОРМЕ.»</a:t>
            </a:r>
          </a:p>
          <a:p>
            <a:pPr algn="just"/>
            <a:r>
              <a:rPr lang="ru-RU" sz="2400" dirty="0"/>
              <a:t>3.Олеся Жукова « Букварь для будущих отличников».</a:t>
            </a:r>
          </a:p>
          <a:p>
            <a:pPr algn="just"/>
            <a:r>
              <a:rPr lang="ru-RU" sz="2400" dirty="0"/>
              <a:t>4.« Большие прописи для подготовке к школе.» </a:t>
            </a:r>
            <a:r>
              <a:rPr lang="ru-RU" sz="2400" dirty="0" err="1"/>
              <a:t>Изд.АСТ</a:t>
            </a:r>
            <a:r>
              <a:rPr lang="ru-RU" sz="2400" dirty="0"/>
              <a:t> </a:t>
            </a:r>
            <a:r>
              <a:rPr lang="ru-RU" sz="2400" dirty="0" err="1"/>
              <a:t>г.Москва</a:t>
            </a:r>
            <a:endParaRPr lang="ru-RU" sz="2400" dirty="0"/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sz="2400" b="1" u="sng" dirty="0">
                <a:solidFill>
                  <a:srgbClr val="C00000"/>
                </a:solidFill>
              </a:rPr>
              <a:t>Интернет ресурсы:</a:t>
            </a:r>
          </a:p>
          <a:p>
            <a:r>
              <a:rPr lang="ru-RU" altLang="ru-RU" sz="2400" dirty="0">
                <a:solidFill>
                  <a:srgbClr val="00FFFF"/>
                </a:solidFill>
                <a:hlinkClick r:id="rId3"/>
              </a:rPr>
              <a:t>http://beautiful-all.narod.ru</a:t>
            </a:r>
            <a:endParaRPr lang="ru-RU" altLang="ru-RU" sz="2400" u="sng" dirty="0">
              <a:solidFill>
                <a:srgbClr val="00FFFF"/>
              </a:solidFill>
            </a:endParaRPr>
          </a:p>
          <a:p>
            <a:r>
              <a:rPr lang="ru-RU" altLang="ru-RU" sz="2400" dirty="0">
                <a:solidFill>
                  <a:schemeClr val="hlink"/>
                </a:solidFill>
              </a:rPr>
              <a:t>http://www.google.ru</a:t>
            </a:r>
          </a:p>
          <a:p>
            <a:r>
              <a:rPr lang="ru-RU" altLang="ru-RU" sz="2400" dirty="0">
                <a:solidFill>
                  <a:srgbClr val="00FFFF"/>
                </a:solidFill>
                <a:hlinkClick r:id="rId4"/>
              </a:rPr>
              <a:t>http://images.yandex.ru</a:t>
            </a:r>
            <a:endParaRPr lang="ru-RU" altLang="ru-RU" sz="2400" dirty="0">
              <a:solidFill>
                <a:srgbClr val="00FFFF"/>
              </a:solidFill>
            </a:endParaRPr>
          </a:p>
          <a:p>
            <a:r>
              <a:rPr lang="en-US" sz="2400" b="1" u="sng" dirty="0">
                <a:solidFill>
                  <a:srgbClr val="C00000"/>
                </a:solidFill>
                <a:hlinkClick r:id="rId5"/>
              </a:rPr>
              <a:t>https://audiobooks.ua/images/screens/1045/1.114894.jpg</a:t>
            </a:r>
            <a:endParaRPr lang="ru-RU" sz="2400" b="1" u="sng" dirty="0">
              <a:solidFill>
                <a:srgbClr val="C00000"/>
              </a:solidFill>
            </a:endParaRPr>
          </a:p>
          <a:p>
            <a:endParaRPr lang="ru-RU" sz="2400" b="1" u="sng" dirty="0">
              <a:solidFill>
                <a:srgbClr val="C00000"/>
              </a:solidFill>
            </a:endParaRPr>
          </a:p>
          <a:p>
            <a:endParaRPr lang="ru-RU" sz="2400" b="1" u="sng" dirty="0">
              <a:solidFill>
                <a:srgbClr val="C00000"/>
              </a:solidFill>
            </a:endParaRPr>
          </a:p>
          <a:p>
            <a:r>
              <a:rPr lang="ru-RU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820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6"/>
    </mc:Choice>
    <mc:Fallback xmlns="">
      <p:transition spd="slow" advTm="58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D64F969-C319-44B5-9443-2135893D0A92}"/>
              </a:ext>
            </a:extLst>
          </p:cNvPr>
          <p:cNvSpPr/>
          <p:nvPr/>
        </p:nvSpPr>
        <p:spPr>
          <a:xfrm>
            <a:off x="1118170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rgbClr val="C00000"/>
                </a:solidFill>
                <a:effectLst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0169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4"/>
    </mc:Choice>
    <mc:Fallback xmlns="">
      <p:transition spd="slow" advTm="414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630" y="836712"/>
            <a:ext cx="79621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solidFill>
                  <a:schemeClr val="accent2">
                    <a:lumMod val="75000"/>
                  </a:schemeClr>
                </a:solidFill>
              </a:rPr>
              <a:t> Обучение грамоте  старшая группа</a:t>
            </a:r>
          </a:p>
          <a:p>
            <a:pPr algn="ctr"/>
            <a:r>
              <a:rPr lang="ru-RU" sz="5400" b="1" i="1" dirty="0">
                <a:solidFill>
                  <a:schemeClr val="accent2">
                    <a:lumMod val="75000"/>
                  </a:schemeClr>
                </a:solidFill>
              </a:rPr>
              <a:t>Занятие № 34</a:t>
            </a:r>
          </a:p>
          <a:p>
            <a:pPr algn="ctr"/>
            <a:r>
              <a:rPr lang="ru-RU" sz="5400" b="1" i="1" dirty="0" err="1">
                <a:solidFill>
                  <a:schemeClr val="accent2">
                    <a:lumMod val="75000"/>
                  </a:schemeClr>
                </a:solidFill>
              </a:rPr>
              <a:t>Тема:«БУКВА</a:t>
            </a:r>
            <a:r>
              <a:rPr lang="ru-RU" sz="5400" b="1" i="1" dirty="0">
                <a:solidFill>
                  <a:schemeClr val="accent2">
                    <a:lumMod val="75000"/>
                  </a:schemeClr>
                </a:solidFill>
              </a:rPr>
              <a:t> Ч.»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54"/>
    </mc:Choice>
    <mc:Fallback xmlns="">
      <p:transition spd="slow" advTm="74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8BB6AA1-5EAD-48CA-9CB2-4410D119B18F}"/>
              </a:ext>
            </a:extLst>
          </p:cNvPr>
          <p:cNvSpPr/>
          <p:nvPr/>
        </p:nvSpPr>
        <p:spPr>
          <a:xfrm>
            <a:off x="971600" y="692696"/>
            <a:ext cx="6896075" cy="501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Знакомство со звуком и буквой </a:t>
            </a:r>
            <a:r>
              <a:rPr lang="ru-RU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Чч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Задачи: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1.Представление Ч как буквы 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2.Тренироваться в чтение слогов и составление слов.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3.Учиться подбирать слова с буквой Ч в разных позициях.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4.Развивать мелкую моторику пальчиков.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5.Отрабатывать навыки письма в тетради.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solidFill>
                <a:srgbClr val="000000"/>
              </a:solidFill>
              <a:latin typeface="yandex-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6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29"/>
    </mc:Choice>
    <mc:Fallback xmlns="">
      <p:transition spd="slow" advTm="335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BB239FA-79C1-4DBC-9345-61B8D175F073}"/>
              </a:ext>
            </a:extLst>
          </p:cNvPr>
          <p:cNvSpPr txBox="1"/>
          <p:nvPr/>
        </p:nvSpPr>
        <p:spPr>
          <a:xfrm>
            <a:off x="1763688" y="193986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ECCF822-0ACB-4462-A65C-AB11953C3614}"/>
              </a:ext>
            </a:extLst>
          </p:cNvPr>
          <p:cNvSpPr/>
          <p:nvPr/>
        </p:nvSpPr>
        <p:spPr>
          <a:xfrm>
            <a:off x="392088" y="980728"/>
            <a:ext cx="4572000" cy="43273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Поезд едет тук — тук – тук…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 нам в купе приносят вдруг,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Что за жидкость? Отвечай!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Проводник принёс нам …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B47F8A-BAF9-40B2-800C-8A22C6B3F3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6720" y="1237479"/>
            <a:ext cx="3543144" cy="199301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AA5C093-57D8-4009-8B0C-DA42F757B649}"/>
              </a:ext>
            </a:extLst>
          </p:cNvPr>
          <p:cNvSpPr/>
          <p:nvPr/>
        </p:nvSpPr>
        <p:spPr>
          <a:xfrm>
            <a:off x="2119838" y="5028094"/>
            <a:ext cx="2876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Ч</a:t>
            </a:r>
            <a:r>
              <a:rPr lang="ru-RU" sz="3600" dirty="0"/>
              <a:t>ай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C72F770-5D90-45EE-B089-DBBC0839B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-85135"/>
            <a:ext cx="6376969" cy="15180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44"/>
    </mc:Choice>
    <mc:Fallback xmlns="">
      <p:transition spd="slow" advTm="259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BD5699-9BDD-45C4-914B-7E7487A51183}"/>
              </a:ext>
            </a:extLst>
          </p:cNvPr>
          <p:cNvSpPr/>
          <p:nvPr/>
        </p:nvSpPr>
        <p:spPr>
          <a:xfrm>
            <a:off x="1718430" y="260648"/>
            <a:ext cx="5707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Отгадайте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загадку</a:t>
            </a:r>
            <a:r>
              <a:rPr lang="ru-RU" sz="5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5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114804-39CE-4BE5-8959-99D5938A13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0384" y="1340912"/>
            <a:ext cx="2831976" cy="283197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47FE691-2AC4-432C-83FB-CD7E86F7077F}"/>
              </a:ext>
            </a:extLst>
          </p:cNvPr>
          <p:cNvSpPr/>
          <p:nvPr/>
        </p:nvSpPr>
        <p:spPr>
          <a:xfrm>
            <a:off x="1331640" y="3054444"/>
            <a:ext cx="1165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dirty="0">
                <a:solidFill>
                  <a:srgbClr val="FF0000"/>
                </a:solidFill>
              </a:rPr>
              <a:t>Ч</a:t>
            </a:r>
            <a:r>
              <a:rPr lang="ru-RU" sz="3600" dirty="0"/>
              <a:t>асы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83521F-F917-4FA6-BAD8-4CFC6D9E2C7B}"/>
              </a:ext>
            </a:extLst>
          </p:cNvPr>
          <p:cNvSpPr txBox="1"/>
          <p:nvPr/>
        </p:nvSpPr>
        <p:spPr>
          <a:xfrm>
            <a:off x="755576" y="1484784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Мы, когда идем, стоим.</a:t>
            </a:r>
          </a:p>
          <a:p>
            <a:r>
              <a:rPr lang="ru-RU" dirty="0"/>
              <a:t>А стоять умеем лежа.</a:t>
            </a:r>
          </a:p>
          <a:p>
            <a:r>
              <a:rPr lang="ru-RU" dirty="0"/>
              <a:t>Даже если убежим,</a:t>
            </a:r>
          </a:p>
          <a:p>
            <a:r>
              <a:rPr lang="ru-RU" dirty="0"/>
              <a:t>Мы не двигаемся тоже. 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37"/>
    </mc:Choice>
    <mc:Fallback xmlns="">
      <p:transition spd="slow" advTm="252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BD5699-9BDD-45C4-914B-7E7487A51183}"/>
              </a:ext>
            </a:extLst>
          </p:cNvPr>
          <p:cNvSpPr/>
          <p:nvPr/>
        </p:nvSpPr>
        <p:spPr>
          <a:xfrm>
            <a:off x="1718430" y="260648"/>
            <a:ext cx="5707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Отгадайте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загадку</a:t>
            </a:r>
            <a:r>
              <a:rPr lang="ru-RU" sz="5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5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1B3D8D2E-08E5-41F6-BE00-F2A832AB1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74791" y="1436214"/>
            <a:ext cx="3433762" cy="257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1B16ED-2614-4EF7-A5B4-2D568D03BA7C}"/>
              </a:ext>
            </a:extLst>
          </p:cNvPr>
          <p:cNvSpPr txBox="1"/>
          <p:nvPr/>
        </p:nvSpPr>
        <p:spPr>
          <a:xfrm>
            <a:off x="467544" y="1382288"/>
            <a:ext cx="4201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Очень медленно ползёт,</a:t>
            </a:r>
          </a:p>
          <a:p>
            <a:r>
              <a:rPr lang="ru-RU" dirty="0"/>
              <a:t>Долго, говорят, живёт.</a:t>
            </a:r>
          </a:p>
          <a:p>
            <a:r>
              <a:rPr lang="ru-RU" dirty="0"/>
              <a:t>Голову втянув от страха,</a:t>
            </a:r>
          </a:p>
          <a:p>
            <a:r>
              <a:rPr lang="ru-RU" dirty="0"/>
              <a:t>Скрылась в панцирь…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E70013-B6F6-4EF2-BDDA-E293554173AA}"/>
              </a:ext>
            </a:extLst>
          </p:cNvPr>
          <p:cNvSpPr txBox="1"/>
          <p:nvPr/>
        </p:nvSpPr>
        <p:spPr>
          <a:xfrm>
            <a:off x="1619672" y="292494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Ч</a:t>
            </a:r>
            <a:r>
              <a:rPr lang="ru-RU" dirty="0"/>
              <a:t>ерепаха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49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48"/>
    </mc:Choice>
    <mc:Fallback xmlns="">
      <p:transition spd="slow" advTm="234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7467A81-AD96-4556-A1D7-6CEAE8D60F91}"/>
              </a:ext>
            </a:extLst>
          </p:cNvPr>
          <p:cNvSpPr/>
          <p:nvPr/>
        </p:nvSpPr>
        <p:spPr>
          <a:xfrm>
            <a:off x="316638" y="502801"/>
            <a:ext cx="483142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ерепаха с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емоданом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ерез улицу идёт, На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асы глядит,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итает,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ешет ножку,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истит рот, с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ервяком поговорила,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ай из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ашки попила…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ас прошёл, а </a:t>
            </a:r>
            <a:r>
              <a:rPr lang="ru-RU" altLang="ru-RU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ru-RU" altLang="ru-RU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ерепаха даже метра не прошла!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7194D6-5584-4235-A7E7-4223793F53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7422" y="332656"/>
            <a:ext cx="3679940" cy="51566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82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60"/>
    </mc:Choice>
    <mc:Fallback xmlns="">
      <p:transition spd="slow" advTm="20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62" name="Rectangle 22">
            <a:extLst>
              <a:ext uri="{FF2B5EF4-FFF2-40B4-BE49-F238E27FC236}">
                <a16:creationId xmlns:a16="http://schemas.microsoft.com/office/drawing/2014/main" id="{21D2FEEA-117B-48F1-A5FE-2049DA3B7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99" y="1086419"/>
            <a:ext cx="2898925" cy="1038109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ерепаха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3" name="Rectangle 23">
            <a:extLst>
              <a:ext uri="{FF2B5EF4-FFF2-40B4-BE49-F238E27FC236}">
                <a16:creationId xmlns:a16="http://schemas.microsoft.com/office/drawing/2014/main" id="{3101C5E4-0B79-4243-9544-49CEEC284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1071563"/>
            <a:ext cx="2881312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rPr>
              <a:t>я</a:t>
            </a:r>
            <a:r>
              <a:rPr lang="ru-RU" altLang="ru-RU" sz="4800" b="1" dirty="0" err="1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 err="1">
                <a:latin typeface="Arial" panose="020B0604020202020204" pitchFamily="34" charset="0"/>
              </a:rPr>
              <a:t>ейка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4" name="Rectangle 24">
            <a:extLst>
              <a:ext uri="{FF2B5EF4-FFF2-40B4-BE49-F238E27FC236}">
                <a16:creationId xmlns:a16="http://schemas.microsoft.com/office/drawing/2014/main" id="{CF431B38-932F-481D-A0DF-00F55202E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8217" y="1086418"/>
            <a:ext cx="2881312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latin typeface="Arial" panose="020B0604020202020204" pitchFamily="34" charset="0"/>
              </a:rPr>
              <a:t>лу</a:t>
            </a: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5" name="Rectangle 25">
            <a:extLst>
              <a:ext uri="{FF2B5EF4-FFF2-40B4-BE49-F238E27FC236}">
                <a16:creationId xmlns:a16="http://schemas.microsoft.com/office/drawing/2014/main" id="{61EA0B4E-F460-491D-B2E7-123E25D7E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99" y="2292237"/>
            <a:ext cx="2881313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ереп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6" name="Rectangle 26">
            <a:extLst>
              <a:ext uri="{FF2B5EF4-FFF2-40B4-BE49-F238E27FC236}">
                <a16:creationId xmlns:a16="http://schemas.microsoft.com/office/drawing/2014/main" id="{F549D41B-4DA2-418D-977C-542290ADB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4070" y="2292237"/>
            <a:ext cx="2881313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latin typeface="Arial" panose="020B0604020202020204" pitchFamily="34" charset="0"/>
              </a:rPr>
              <a:t>клю</a:t>
            </a: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ик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7" name="Rectangle 27">
            <a:extLst>
              <a:ext uri="{FF2B5EF4-FFF2-40B4-BE49-F238E27FC236}">
                <a16:creationId xmlns:a16="http://schemas.microsoft.com/office/drawing/2014/main" id="{C424BB37-48EE-42AB-8555-7BD268D13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2699" y="2314914"/>
            <a:ext cx="2881312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latin typeface="Arial" panose="020B0604020202020204" pitchFamily="34" charset="0"/>
              </a:rPr>
              <a:t>вра</a:t>
            </a: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8" name="Rectangle 28">
            <a:extLst>
              <a:ext uri="{FF2B5EF4-FFF2-40B4-BE49-F238E27FC236}">
                <a16:creationId xmlns:a16="http://schemas.microsoft.com/office/drawing/2014/main" id="{E7F2647F-6A90-41B6-84F2-D47EA4B47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11" y="3496695"/>
            <a:ext cx="2881313" cy="935038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ервяк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69" name="Rectangle 29">
            <a:extLst>
              <a:ext uri="{FF2B5EF4-FFF2-40B4-BE49-F238E27FC236}">
                <a16:creationId xmlns:a16="http://schemas.microsoft.com/office/drawing/2014/main" id="{F00A7FEF-AAE6-4761-9216-8D3103A48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0551" y="3496695"/>
            <a:ext cx="2881312" cy="935038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ч</a:t>
            </a: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емодан</a:t>
            </a:r>
          </a:p>
        </p:txBody>
      </p:sp>
      <p:sp>
        <p:nvSpPr>
          <p:cNvPr id="138270" name="Rectangle 30">
            <a:extLst>
              <a:ext uri="{FF2B5EF4-FFF2-40B4-BE49-F238E27FC236}">
                <a16:creationId xmlns:a16="http://schemas.microsoft.com/office/drawing/2014/main" id="{3E5D8C81-7E53-4555-983E-4AA4F752B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3487719"/>
            <a:ext cx="2881312" cy="935038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latin typeface="Arial" panose="020B0604020202020204" pitchFamily="34" charset="0"/>
              </a:rPr>
              <a:t>пле</a:t>
            </a: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о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71" name="Rectangle 31">
            <a:extLst>
              <a:ext uri="{FF2B5EF4-FFF2-40B4-BE49-F238E27FC236}">
                <a16:creationId xmlns:a16="http://schemas.microsoft.com/office/drawing/2014/main" id="{5F78B7C9-A207-433F-848C-82D3873C3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99" y="4680290"/>
            <a:ext cx="2881313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ч</a:t>
            </a: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еловек</a:t>
            </a:r>
          </a:p>
        </p:txBody>
      </p:sp>
      <p:sp>
        <p:nvSpPr>
          <p:cNvPr id="138272" name="Rectangle 32">
            <a:extLst>
              <a:ext uri="{FF2B5EF4-FFF2-40B4-BE49-F238E27FC236}">
                <a16:creationId xmlns:a16="http://schemas.microsoft.com/office/drawing/2014/main" id="{96E78078-7B09-4EC6-87EF-B60E81941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6734" y="4701154"/>
            <a:ext cx="3185965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>
                <a:latin typeface="Arial" panose="020B0604020202020204" pitchFamily="34" charset="0"/>
              </a:rPr>
              <a:t>молото</a:t>
            </a:r>
            <a:r>
              <a:rPr lang="ru-RU" altLang="ru-RU" sz="44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400" b="1" dirty="0">
                <a:latin typeface="Arial" panose="020B0604020202020204" pitchFamily="34" charset="0"/>
              </a:rPr>
              <a:t>ек</a:t>
            </a:r>
            <a:endParaRPr kumimoji="0" lang="ru-RU" alt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73" name="Rectangle 33">
            <a:extLst>
              <a:ext uri="{FF2B5EF4-FFF2-40B4-BE49-F238E27FC236}">
                <a16:creationId xmlns:a16="http://schemas.microsoft.com/office/drawing/2014/main" id="{85C34EA7-9F16-4F4F-84B0-E33EC7BF8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9221" y="4701154"/>
            <a:ext cx="2881312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ас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74" name="Rectangle 34">
            <a:extLst>
              <a:ext uri="{FF2B5EF4-FFF2-40B4-BE49-F238E27FC236}">
                <a16:creationId xmlns:a16="http://schemas.microsoft.com/office/drawing/2014/main" id="{F3FD8E5A-38BA-4691-8B96-D1CF2226E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00" y="5783036"/>
            <a:ext cx="2881312" cy="935037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ернила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8275" name="Rectangle 35">
            <a:extLst>
              <a:ext uri="{FF2B5EF4-FFF2-40B4-BE49-F238E27FC236}">
                <a16:creationId xmlns:a16="http://schemas.microsoft.com/office/drawing/2014/main" id="{CA87F561-6ABD-4C8C-88C4-706A940A0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856061"/>
            <a:ext cx="2447925" cy="862012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кала</a:t>
            </a: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ч</a:t>
            </a:r>
          </a:p>
        </p:txBody>
      </p:sp>
      <p:sp>
        <p:nvSpPr>
          <p:cNvPr id="138276" name="Rectangle 36">
            <a:extLst>
              <a:ext uri="{FF2B5EF4-FFF2-40B4-BE49-F238E27FC236}">
                <a16:creationId xmlns:a16="http://schemas.microsoft.com/office/drawing/2014/main" id="{C7A4D92C-04A8-4C41-9B93-7AF0C0AD1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500" y="5783036"/>
            <a:ext cx="3276600" cy="936625"/>
          </a:xfrm>
          <a:prstGeom prst="rect">
            <a:avLst/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800" b="1" dirty="0">
                <a:solidFill>
                  <a:srgbClr val="FF0000"/>
                </a:solidFill>
                <a:latin typeface="Arial" panose="020B0604020202020204" pitchFamily="34" charset="0"/>
              </a:rPr>
              <a:t>ч</a:t>
            </a:r>
            <a:r>
              <a:rPr lang="ru-RU" altLang="ru-RU" sz="4800" b="1" dirty="0">
                <a:latin typeface="Arial" panose="020B0604020202020204" pitchFamily="34" charset="0"/>
              </a:rPr>
              <a:t>ай</a:t>
            </a:r>
            <a:endParaRPr kumimoji="0" lang="ru-RU" alt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6339B9-40FD-4149-B83C-077BF1285720}"/>
              </a:ext>
            </a:extLst>
          </p:cNvPr>
          <p:cNvSpPr/>
          <p:nvPr/>
        </p:nvSpPr>
        <p:spPr>
          <a:xfrm>
            <a:off x="2897538" y="114048"/>
            <a:ext cx="377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ПОЧИТАЕМ.</a:t>
            </a:r>
          </a:p>
        </p:txBody>
      </p:sp>
    </p:spTree>
    <p:custDataLst>
      <p:tags r:id="rId1"/>
    </p:custDataLst>
  </p:cSld>
  <p:clrMapOvr>
    <a:masterClrMapping/>
  </p:clrMapOvr>
  <p:transition advTm="4641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62" grpId="0" animBg="1"/>
      <p:bldP spid="138263" grpId="0" animBg="1"/>
      <p:bldP spid="138264" grpId="0" animBg="1"/>
      <p:bldP spid="138265" grpId="0" animBg="1"/>
      <p:bldP spid="138266" grpId="0" animBg="1"/>
      <p:bldP spid="138267" grpId="0" animBg="1"/>
      <p:bldP spid="138268" grpId="0" animBg="1"/>
      <p:bldP spid="138269" grpId="0" animBg="1"/>
      <p:bldP spid="138270" grpId="0" animBg="1"/>
      <p:bldP spid="138271" grpId="0" animBg="1"/>
      <p:bldP spid="138272" grpId="0" animBg="1"/>
      <p:bldP spid="138273" grpId="0" animBg="1"/>
      <p:bldP spid="138274" grpId="0" animBg="1"/>
      <p:bldP spid="138275" grpId="0" animBg="1"/>
      <p:bldP spid="138276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1D9E2C9E-B171-43B7-97B4-6A44D8FBA5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8229600" cy="568801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4400" dirty="0">
                <a:solidFill>
                  <a:srgbClr val="CC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Чистоговорки с буквой Ч.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Чу-чу-чу - я на волю улечу.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Чи-чи-чи</a:t>
            </a: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у солнца теплые лучи.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Чи-чи-чи</a:t>
            </a: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вкусные калачи.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Ча-ча-ча - к Саше вызвали врача.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Чу-чу-чу - молоточком я стучу.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Чи-чи-чи</a:t>
            </a: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испекли мы калачи.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Че-че-че - сидит кошка на плече.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Юч-юч-юч</a:t>
            </a:r>
            <a:r>
              <a:rPr lang="ru-RU" altLang="ru-RU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потеряла Оля ключ.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6247F4-732F-4E34-AA7F-958E81A514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7896" y="1268760"/>
            <a:ext cx="2493750" cy="25649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48"/>
    </mc:Choice>
    <mc:Fallback xmlns="">
      <p:transition spd="slow" advTm="39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9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9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9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9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9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9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9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9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9|1.7|5.6|10.4|3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|2.2|2.5|2.6|4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9|14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5|12.2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4.9|12.2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7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.9|2.5|2.3|2.4|2.6|2.2|2.3|2.5|2.1|2.2|2.2|2.2|1.7|2.1|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9.7|0.7|17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FF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FF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517</Words>
  <Application>Microsoft Office PowerPoint</Application>
  <PresentationFormat>Экран (4:3)</PresentationFormat>
  <Paragraphs>101</Paragraphs>
  <Slides>17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Verdana</vt:lpstr>
      <vt:lpstr>yandex-sans</vt:lpstr>
      <vt:lpstr>Тема Office</vt:lpstr>
      <vt:lpstr>Оформление по умолчанию</vt:lpstr>
      <vt:lpstr>1_Оформление по умолчанию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Смольяковы</cp:lastModifiedBy>
  <cp:revision>107</cp:revision>
  <dcterms:created xsi:type="dcterms:W3CDTF">2015-05-22T20:34:26Z</dcterms:created>
  <dcterms:modified xsi:type="dcterms:W3CDTF">2020-08-16T10:27:23Z</dcterms:modified>
</cp:coreProperties>
</file>