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  <p:sldId id="260" r:id="rId9"/>
    <p:sldId id="269" r:id="rId10"/>
    <p:sldId id="268" r:id="rId11"/>
    <p:sldId id="263" r:id="rId12"/>
    <p:sldId id="266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180928"/>
          </a:xfrm>
        </p:spPr>
        <p:txBody>
          <a:bodyPr>
            <a:normAutofit fontScale="70000" lnSpcReduction="20000"/>
          </a:bodyPr>
          <a:lstStyle/>
          <a:p>
            <a:r>
              <a:rPr lang="ru-RU" sz="4000" dirty="0" smtClean="0"/>
              <a:t>10 класс</a:t>
            </a:r>
          </a:p>
          <a:p>
            <a:endParaRPr lang="ru-RU" dirty="0" smtClean="0"/>
          </a:p>
          <a:p>
            <a:r>
              <a:rPr lang="ru-RU" dirty="0" smtClean="0"/>
              <a:t>(подготовка к ЕГЭ)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Презентацию подготовил учитель русского языка и литературы</a:t>
            </a:r>
          </a:p>
          <a:p>
            <a:r>
              <a:rPr lang="ru-RU" dirty="0" smtClean="0"/>
              <a:t>Лекомцева Светлана Евгеньевна</a:t>
            </a:r>
          </a:p>
          <a:p>
            <a:r>
              <a:rPr lang="ru-RU" dirty="0" smtClean="0"/>
              <a:t>МБОУ «СОШ №40»</a:t>
            </a:r>
          </a:p>
          <a:p>
            <a:r>
              <a:rPr lang="ru-RU" dirty="0" smtClean="0"/>
              <a:t>Г. Ижевск, Удмуртская Республика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Комплексный анализ текста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8665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Работа </a:t>
            </a:r>
            <a:r>
              <a:rPr lang="ru-RU" b="1" dirty="0">
                <a:solidFill>
                  <a:srgbClr val="FF0000"/>
                </a:solidFill>
              </a:rPr>
              <a:t>с деформированным </a:t>
            </a:r>
            <a:r>
              <a:rPr lang="ru-RU" b="1" dirty="0" smtClean="0">
                <a:solidFill>
                  <a:srgbClr val="FF0000"/>
                </a:solidFill>
              </a:rPr>
              <a:t>текстом (проверка)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507288" cy="5112568"/>
          </a:xfrm>
        </p:spPr>
        <p:txBody>
          <a:bodyPr>
            <a:normAutofit/>
          </a:bodyPr>
          <a:lstStyle/>
          <a:p>
            <a:r>
              <a:rPr lang="ru-RU" b="1" dirty="0" smtClean="0"/>
              <a:t>1. Восстановите текст</a:t>
            </a:r>
          </a:p>
          <a:p>
            <a:r>
              <a:rPr lang="ru-RU" dirty="0" smtClean="0"/>
              <a:t>(работа с текстом Ф.А. Абрамова «</a:t>
            </a:r>
            <a:r>
              <a:rPr lang="ru-RU" dirty="0" smtClean="0"/>
              <a:t>Я </a:t>
            </a:r>
            <a:r>
              <a:rPr lang="ru-RU" dirty="0"/>
              <a:t>с интересом читаю статьи об организации учебного </a:t>
            </a:r>
            <a:r>
              <a:rPr lang="ru-RU" dirty="0" smtClean="0"/>
              <a:t>процесса…»)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</a:rPr>
              <a:t>5, 3, 4, 1, 6, 2</a:t>
            </a:r>
          </a:p>
          <a:p>
            <a:endParaRPr lang="ru-RU" dirty="0" smtClean="0"/>
          </a:p>
          <a:p>
            <a:r>
              <a:rPr lang="ru-RU" b="1" dirty="0" smtClean="0"/>
              <a:t>2. Определите типы речи каждого абзаца</a:t>
            </a:r>
          </a:p>
          <a:p>
            <a:endParaRPr lang="ru-RU" b="1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436" y="2616146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Равнобедренный треугольник 8"/>
          <p:cNvSpPr/>
          <p:nvPr/>
        </p:nvSpPr>
        <p:spPr>
          <a:xfrm>
            <a:off x="107504" y="4200322"/>
            <a:ext cx="1368152" cy="122413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59632" y="4178328"/>
            <a:ext cx="1296144" cy="12070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84198" y="4237334"/>
            <a:ext cx="1296144" cy="12218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995936" y="4233369"/>
            <a:ext cx="1296144" cy="12218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444208" y="4243215"/>
            <a:ext cx="1368152" cy="122413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300604" y="4243215"/>
            <a:ext cx="1368152" cy="122413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672594" y="4231045"/>
            <a:ext cx="1368152" cy="122413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1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Средства связи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40972236"/>
              </p:ext>
            </p:extLst>
          </p:nvPr>
        </p:nvGraphicFramePr>
        <p:xfrm>
          <a:off x="395536" y="1187057"/>
          <a:ext cx="8291264" cy="5123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4834880"/>
              </a:tblGrid>
              <a:tr h="7297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Лексические средства связи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Грамматические средства связи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8293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Лексический повтор.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Личные местоимения. </a:t>
                      </a:r>
                      <a:endParaRPr lang="ru-RU" b="1" dirty="0"/>
                    </a:p>
                  </a:txBody>
                  <a:tcPr/>
                </a:tc>
              </a:tr>
              <a:tr h="39639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Однокоренные слова.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Указательные местоимения </a:t>
                      </a:r>
                      <a:endParaRPr lang="ru-RU" b="1" dirty="0"/>
                    </a:p>
                  </a:txBody>
                  <a:tcPr/>
                </a:tc>
              </a:tr>
              <a:tr h="414505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Синонимы.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Местоимённые наречия </a:t>
                      </a:r>
                      <a:endParaRPr lang="ru-RU" b="1" dirty="0"/>
                    </a:p>
                  </a:txBody>
                  <a:tcPr/>
                </a:tc>
              </a:tr>
              <a:tr h="432611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Антонимы.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Союзы (преимущественно сочинительные)</a:t>
                      </a:r>
                      <a:endParaRPr lang="ru-RU" b="1" dirty="0"/>
                    </a:p>
                  </a:txBody>
                  <a:tcPr/>
                </a:tc>
              </a:tr>
              <a:tr h="378709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Описательные обороты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Частицы. </a:t>
                      </a:r>
                      <a:endParaRPr lang="ru-RU" b="1" dirty="0"/>
                    </a:p>
                  </a:txBody>
                  <a:tcPr/>
                </a:tc>
              </a:tr>
              <a:tr h="396815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Вводные слова и конструкции </a:t>
                      </a:r>
                      <a:endParaRPr lang="ru-RU" b="1" dirty="0"/>
                    </a:p>
                  </a:txBody>
                  <a:tcPr/>
                </a:tc>
              </a:tr>
              <a:tr h="485950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Единство видовременных форм глаголов. </a:t>
                      </a:r>
                      <a:endParaRPr lang="ru-RU" b="1" dirty="0"/>
                    </a:p>
                  </a:txBody>
                  <a:tcPr/>
                </a:tc>
              </a:tr>
              <a:tr h="361019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Синтаксический параллелизм</a:t>
                      </a:r>
                      <a:endParaRPr lang="ru-RU" b="1" dirty="0"/>
                    </a:p>
                  </a:txBody>
                  <a:tcPr/>
                </a:tc>
              </a:tr>
              <a:tr h="937082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Неполные предложения и эллипсис, отсылающие к предшествующим элементам текста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6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7772400" cy="568714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Чувство удивления и восхищения, испытание радости при встрече с Алексеем Федоровичем </a:t>
            </a:r>
            <a:r>
              <a:rPr lang="ru-RU" dirty="0" err="1" smtClean="0"/>
              <a:t>Калинцевым</a:t>
            </a:r>
            <a:r>
              <a:rPr lang="ru-RU" dirty="0" smtClean="0"/>
              <a:t>, передается писателем с помощью такого средства </a:t>
            </a:r>
            <a:r>
              <a:rPr lang="ru-RU" dirty="0" err="1" smtClean="0"/>
              <a:t>выразительости</a:t>
            </a:r>
            <a:r>
              <a:rPr lang="ru-RU" dirty="0" smtClean="0"/>
              <a:t>, как _____ («поражали…поражала…поражал…). Немалую роль в создании образа играют и такие средства выразительности, как _____(праздничного), _____(«снискал», «подвижническое», «служение»), _____(«учитель … держит в своих руках будущее планеты»).</a:t>
            </a:r>
          </a:p>
          <a:p>
            <a:r>
              <a:rPr lang="ru-RU" dirty="0" smtClean="0"/>
              <a:t>1. просторечная лексика</a:t>
            </a:r>
          </a:p>
          <a:p>
            <a:r>
              <a:rPr lang="ru-RU" dirty="0" smtClean="0"/>
              <a:t>2. эпитет</a:t>
            </a:r>
          </a:p>
          <a:p>
            <a:r>
              <a:rPr lang="ru-RU" dirty="0" smtClean="0"/>
              <a:t>3. книжные слова</a:t>
            </a:r>
          </a:p>
          <a:p>
            <a:r>
              <a:rPr lang="ru-RU" dirty="0" smtClean="0"/>
              <a:t>4. лексический повтор</a:t>
            </a:r>
          </a:p>
          <a:p>
            <a:r>
              <a:rPr lang="ru-RU" dirty="0" smtClean="0"/>
              <a:t>5.литота</a:t>
            </a:r>
          </a:p>
          <a:p>
            <a:r>
              <a:rPr lang="ru-RU" dirty="0" smtClean="0"/>
              <a:t>6. метафора</a:t>
            </a:r>
          </a:p>
          <a:p>
            <a:r>
              <a:rPr lang="ru-RU" dirty="0" smtClean="0"/>
              <a:t>7. восклицательный предложения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87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Рефлексия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Какие </a:t>
            </a:r>
            <a:r>
              <a:rPr lang="ru-RU" sz="3200" b="1" dirty="0" err="1" smtClean="0"/>
              <a:t>речеведческие</a:t>
            </a:r>
            <a:r>
              <a:rPr lang="ru-RU" sz="3200" b="1" dirty="0" smtClean="0"/>
              <a:t> понятия мы вспомнили?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Что можете о них рассказать?</a:t>
            </a:r>
            <a:endParaRPr lang="ru-RU" sz="3200" b="1" dirty="0"/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Стиль и  </a:t>
            </a:r>
            <a:r>
              <a:rPr lang="ru-RU" sz="3200" b="1" dirty="0"/>
              <a:t>тип </a:t>
            </a:r>
            <a:r>
              <a:rPr lang="ru-RU" sz="3200" b="1" dirty="0" smtClean="0"/>
              <a:t>речи</a:t>
            </a:r>
            <a:r>
              <a:rPr lang="ru-RU" sz="3200" b="1" dirty="0"/>
              <a:t> </a:t>
            </a:r>
            <a:r>
              <a:rPr lang="ru-RU" sz="3200" b="1" dirty="0" smtClean="0"/>
              <a:t>–это…. 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Средства </a:t>
            </a:r>
            <a:r>
              <a:rPr lang="ru-RU" sz="3200" b="1" dirty="0"/>
              <a:t>связи </a:t>
            </a:r>
            <a:r>
              <a:rPr lang="ru-RU" sz="3200" b="1" dirty="0" smtClean="0"/>
              <a:t>предложений бывают…</a:t>
            </a:r>
            <a:endParaRPr lang="ru-RU" sz="3200" b="1" dirty="0"/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3063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6376" y="1124744"/>
            <a:ext cx="730424" cy="2928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8219256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ЗАДАНИЕ 22</a:t>
            </a:r>
          </a:p>
          <a:p>
            <a:pPr marL="0" indent="0">
              <a:buNone/>
            </a:pPr>
            <a:r>
              <a:rPr lang="ru-RU" b="1" dirty="0" smtClean="0"/>
              <a:t>Смысловая </a:t>
            </a:r>
            <a:r>
              <a:rPr lang="ru-RU" b="1" dirty="0"/>
              <a:t>и композиционная целостность текста.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23</a:t>
            </a:r>
          </a:p>
          <a:p>
            <a:pPr marL="0" indent="0">
              <a:buNone/>
            </a:pPr>
            <a:r>
              <a:rPr lang="ru-RU" b="1" dirty="0" smtClean="0"/>
              <a:t>Функционально-смысловые </a:t>
            </a:r>
            <a:r>
              <a:rPr lang="ru-RU" b="1" dirty="0"/>
              <a:t>типы </a:t>
            </a:r>
            <a:r>
              <a:rPr lang="ru-RU" b="1" dirty="0" smtClean="0"/>
              <a:t>речи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24</a:t>
            </a:r>
          </a:p>
          <a:p>
            <a:pPr marL="0" indent="0">
              <a:buNone/>
            </a:pPr>
            <a:r>
              <a:rPr lang="ru-RU" b="1" dirty="0" smtClean="0"/>
              <a:t>Лексическое </a:t>
            </a:r>
            <a:r>
              <a:rPr lang="ru-RU" b="1" dirty="0"/>
              <a:t>значение </a:t>
            </a:r>
            <a:r>
              <a:rPr lang="ru-RU" b="1" dirty="0" smtClean="0"/>
              <a:t>слова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25</a:t>
            </a:r>
          </a:p>
          <a:p>
            <a:pPr marL="0" indent="0">
              <a:buNone/>
            </a:pPr>
            <a:r>
              <a:rPr lang="ru-RU" b="1" dirty="0" smtClean="0"/>
              <a:t>Средства </a:t>
            </a:r>
            <a:r>
              <a:rPr lang="ru-RU" b="1" dirty="0"/>
              <a:t>связи предложений в </a:t>
            </a:r>
            <a:r>
              <a:rPr lang="ru-RU" b="1" dirty="0" smtClean="0"/>
              <a:t>тексте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26</a:t>
            </a:r>
          </a:p>
          <a:p>
            <a:pPr marL="0" indent="0">
              <a:buNone/>
            </a:pPr>
            <a:r>
              <a:rPr lang="ru-RU" b="1" dirty="0" smtClean="0"/>
              <a:t>Языковые </a:t>
            </a:r>
            <a:r>
              <a:rPr lang="ru-RU" b="1" dirty="0"/>
              <a:t>средства выразительности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91326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урока: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/>
              <a:t>Повторить </a:t>
            </a:r>
            <a:r>
              <a:rPr lang="ru-RU" sz="4400" dirty="0"/>
              <a:t>основные </a:t>
            </a:r>
            <a:r>
              <a:rPr lang="ru-RU" sz="4400" dirty="0" err="1"/>
              <a:t>речеведческие</a:t>
            </a:r>
            <a:r>
              <a:rPr lang="ru-RU" sz="4400" dirty="0"/>
              <a:t> понятия, </a:t>
            </a:r>
            <a:endParaRPr lang="ru-RU" sz="4400" dirty="0" smtClean="0"/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Уметь </a:t>
            </a:r>
            <a:r>
              <a:rPr lang="ru-RU" sz="4400" dirty="0"/>
              <a:t>определять стиль, тип речи, средства связи </a:t>
            </a:r>
            <a:r>
              <a:rPr lang="ru-RU" sz="4400" dirty="0" smtClean="0"/>
              <a:t>предложений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103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Терминологическая разминка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17511926"/>
              </p:ext>
            </p:extLst>
          </p:nvPr>
        </p:nvGraphicFramePr>
        <p:xfrm>
          <a:off x="395536" y="908720"/>
          <a:ext cx="8496944" cy="565845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32048"/>
                <a:gridCol w="6182816"/>
                <a:gridCol w="1882080"/>
              </a:tblGrid>
              <a:tr h="51340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1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Красочное, образное определение в переносном значении. Подчеркивает наиболее существенные признаки.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А)ОЛ…ЦЕТВОРЕНИЕ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9037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2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Троп на основе сходства двух явлений. Иногда … называют скрытым сравнением, так как в её основе лежит сравнение, но оно </a:t>
                      </a:r>
                      <a:r>
                        <a:rPr kumimoji="0"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оформлено с помощью сравнительных союзов</a:t>
                      </a:r>
                      <a:endParaRPr lang="ru-RU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Б) ЭП…ТЕТ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5240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3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Неодушевленному предмету приписываются свойства живого существа</a:t>
                      </a:r>
                      <a:endParaRPr lang="ru-RU" sz="1400" b="1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В)</a:t>
                      </a:r>
                      <a:r>
                        <a:rPr kumimoji="0" lang="ru-RU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Г…ПЕРБОЛА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013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4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Преувеличение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Г) М…ТАФОРА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932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5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Преуменьшение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Д)П…РЦЕЛЛЯЦИЯ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013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6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Слово или выражение заменяется синонимичным, чтобы избежать повтора</a:t>
                      </a:r>
                      <a:endParaRPr lang="ru-RU" sz="1400" b="1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Е) …НАФОРА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932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7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различные по написанию, но близкие по значению.</a:t>
                      </a:r>
                      <a:endParaRPr lang="ru-RU" sz="1400" b="1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Ж) Л…ТОТА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932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8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Слова, имеющие противоположенные значения</a:t>
                      </a:r>
                      <a:endParaRPr lang="ru-RU" sz="1400" b="1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З) С…НОНИМЫ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932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9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Повтор частей в начале строк (единоначатие)</a:t>
                      </a:r>
                      <a:endParaRPr lang="ru-RU" sz="1400" b="1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И) ГР…ДАЦИЯ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013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10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Повтор частей, одинаковое синтаксическое построение конца предложений</a:t>
                      </a:r>
                      <a:endParaRPr lang="ru-RU" sz="1400" b="1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К) ПЕР…ФРАЗ(А)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013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11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Расположение синонимов по степени нарастания или ослабления признака</a:t>
                      </a:r>
                      <a:endParaRPr lang="ru-RU" sz="1400" b="1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Л) ЭПИФ…РА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013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 Black" pitchFamily="34" charset="0"/>
                        </a:rPr>
                        <a:t>12</a:t>
                      </a:r>
                      <a:endParaRPr lang="ru-RU" sz="1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Членение единого по смыслу высказывания на самостоятельные предложения</a:t>
                      </a:r>
                      <a:endParaRPr lang="ru-RU" sz="1400" b="1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М) АНТОН…МЫ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570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Терминологическая разминка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94393722"/>
              </p:ext>
            </p:extLst>
          </p:nvPr>
        </p:nvGraphicFramePr>
        <p:xfrm>
          <a:off x="1547664" y="1052511"/>
          <a:ext cx="5616624" cy="54864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977977"/>
                <a:gridCol w="1144784"/>
                <a:gridCol w="3493863"/>
              </a:tblGrid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1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Б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Arial Black" pitchFamily="34" charset="0"/>
                        </a:rPr>
                        <a:t>ЭП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И</a:t>
                      </a:r>
                      <a:r>
                        <a:rPr lang="ru-RU" dirty="0" smtClean="0">
                          <a:latin typeface="Arial Black" pitchFamily="34" charset="0"/>
                        </a:rPr>
                        <a:t>ТЕТ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2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Г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М</a:t>
                      </a:r>
                      <a:r>
                        <a:rPr kumimoji="0"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Е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ТАФОРА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3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8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ОЛ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8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ЦЕТВОРЕНИЕ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4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В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ПЕРБОЛА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5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Ж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ТОТА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6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ПЕР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ФРАЗ(А</a:t>
                      </a:r>
                      <a:r>
                        <a:rPr lang="ru-RU" sz="2000" b="1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7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З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НОНИМЫ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8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АНТОН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МЫ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9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НАФОРА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10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ЭПИФ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РА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11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ГР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ДАЦИЯ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0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 Black" pitchFamily="34" charset="0"/>
                        </a:rPr>
                        <a:t>12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Д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РЦЕ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ЛЛ</a:t>
                      </a:r>
                      <a:r>
                        <a:rPr lang="ru-RU" sz="2000" b="1" dirty="0" smtClean="0"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ЯЦИЯ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537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77724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Типы </a:t>
            </a:r>
            <a:r>
              <a:rPr lang="ru-RU" b="1" dirty="0" smtClean="0">
                <a:solidFill>
                  <a:srgbClr val="FF0000"/>
                </a:solidFill>
              </a:rPr>
              <a:t>речи (ВСПОМНИМ!)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507288" cy="5039072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ru-RU" sz="2800" b="1" u="sng" dirty="0"/>
              <a:t>Повествование</a:t>
            </a:r>
            <a:r>
              <a:rPr lang="ru-RU" sz="2800" b="1" dirty="0"/>
              <a:t> (Что происходит?)</a:t>
            </a:r>
          </a:p>
          <a:p>
            <a:pPr marL="4572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Рассказ (сообщение) о действиях, поступках, событиях в определённой последовательности.</a:t>
            </a:r>
          </a:p>
          <a:p>
            <a:pPr marL="4572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Прием фотографирования-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ряд кадров</a:t>
            </a:r>
            <a:endParaRPr lang="ru-RU" sz="2800" dirty="0"/>
          </a:p>
          <a:p>
            <a:pPr marL="45720" indent="0">
              <a:buNone/>
            </a:pPr>
            <a:endParaRPr lang="ru-RU" sz="2800" b="1" u="sng" dirty="0"/>
          </a:p>
          <a:p>
            <a:pPr marL="45720" indent="0">
              <a:buNone/>
            </a:pPr>
            <a:r>
              <a:rPr lang="ru-RU" sz="2800" b="1" u="sng" dirty="0"/>
              <a:t>Описание </a:t>
            </a:r>
            <a:r>
              <a:rPr lang="ru-RU" sz="2800" b="1" dirty="0"/>
              <a:t>(Какой?)</a:t>
            </a:r>
          </a:p>
          <a:p>
            <a:pPr marL="45720" indent="0"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Наглядно нарисовать словесную картину, чтобы читающий зримо представил себе предмет изображения</a:t>
            </a:r>
            <a:endParaRPr lang="ru-RU" sz="2800" b="1" dirty="0"/>
          </a:p>
          <a:p>
            <a:pPr marL="45720" indent="0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Прием фотографирования-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один кадр (портрет, пейзаж, интерьер)</a:t>
            </a:r>
            <a:endParaRPr lang="ru-RU" sz="2400" b="1" dirty="0"/>
          </a:p>
          <a:p>
            <a:pPr marL="45720" indent="0">
              <a:buNone/>
            </a:pPr>
            <a:endParaRPr lang="ru-RU" sz="2800" b="1" dirty="0"/>
          </a:p>
          <a:p>
            <a:pPr marL="45720" indent="0">
              <a:buNone/>
            </a:pPr>
            <a:r>
              <a:rPr lang="ru-RU" sz="2800" b="1" u="sng" dirty="0"/>
              <a:t>Рассуждение</a:t>
            </a:r>
            <a:r>
              <a:rPr lang="ru-RU" sz="2800" b="1" dirty="0"/>
              <a:t> (Зачем? Почему? С какой целью?)</a:t>
            </a:r>
          </a:p>
          <a:p>
            <a:pPr marL="45720" indent="0"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Обосновать взаимосвязь явлений.</a:t>
            </a:r>
          </a:p>
          <a:p>
            <a:pPr marL="45720" indent="0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Прием фотографирования-  </a:t>
            </a:r>
            <a:endParaRPr lang="ru-RU" sz="2800" b="1" dirty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008" y="1556792"/>
            <a:ext cx="1674479" cy="123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698" y="3356992"/>
            <a:ext cx="894215" cy="900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85184"/>
            <a:ext cx="1132524" cy="113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39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10146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Типы </a:t>
            </a:r>
            <a:r>
              <a:rPr lang="ru-RU" b="1" u="sng" dirty="0" smtClean="0">
                <a:solidFill>
                  <a:srgbClr val="FF0000"/>
                </a:solidFill>
              </a:rPr>
              <a:t>речи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Повествование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Описание</a:t>
            </a:r>
          </a:p>
          <a:p>
            <a:pPr marL="0" indent="0">
              <a:buNone/>
            </a:pPr>
            <a:r>
              <a:rPr lang="ru-RU" sz="5400" b="1" dirty="0" smtClean="0"/>
              <a:t>Рассуждение</a:t>
            </a:r>
            <a:endParaRPr lang="ru-RU" sz="5400" b="1" dirty="0"/>
          </a:p>
        </p:txBody>
      </p:sp>
      <p:sp>
        <p:nvSpPr>
          <p:cNvPr id="4" name="Овал 3"/>
          <p:cNvSpPr/>
          <p:nvPr/>
        </p:nvSpPr>
        <p:spPr>
          <a:xfrm>
            <a:off x="6491064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417912" y="4509120"/>
            <a:ext cx="1060704" cy="914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91064" y="3454152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5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Работа с </a:t>
            </a:r>
            <a:r>
              <a:rPr lang="ru-RU" b="1" dirty="0" smtClean="0">
                <a:solidFill>
                  <a:srgbClr val="FF0000"/>
                </a:solidFill>
              </a:rPr>
              <a:t>текстом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219256" cy="475252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sz="5400" b="1" dirty="0" smtClean="0"/>
          </a:p>
          <a:p>
            <a:pPr marL="0" indent="0" algn="ctr">
              <a:buNone/>
            </a:pPr>
            <a:r>
              <a:rPr lang="ru-RU" sz="5400" b="1" dirty="0" smtClean="0"/>
              <a:t>Текст - </a:t>
            </a:r>
            <a:r>
              <a:rPr lang="ru-RU" sz="5400" dirty="0"/>
              <a:t>группа предложений, объединённых в одно целое темой и основной мыслью. Предложения в </a:t>
            </a:r>
            <a:r>
              <a:rPr lang="ru-RU" sz="5400" b="1" dirty="0"/>
              <a:t>тексте</a:t>
            </a:r>
            <a:r>
              <a:rPr lang="ru-RU" sz="5400" dirty="0"/>
              <a:t> связаны по смыслу и при помощи языковых </a:t>
            </a:r>
            <a:r>
              <a:rPr lang="ru-RU" sz="5400" b="1" dirty="0"/>
              <a:t>средств </a:t>
            </a:r>
            <a:r>
              <a:rPr lang="ru-RU" sz="5400" b="1" dirty="0" smtClean="0"/>
              <a:t>связи.</a:t>
            </a:r>
            <a:r>
              <a:rPr lang="ru-RU" sz="5400" dirty="0"/>
              <a:t> 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93888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Работа с деформированным </a:t>
            </a:r>
            <a:r>
              <a:rPr lang="ru-RU" b="1" dirty="0" smtClean="0">
                <a:solidFill>
                  <a:srgbClr val="FF0000"/>
                </a:solidFill>
              </a:rPr>
              <a:t>текстом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507288" cy="5039072"/>
          </a:xfrm>
        </p:spPr>
        <p:txBody>
          <a:bodyPr>
            <a:normAutofit lnSpcReduction="10000"/>
          </a:bodyPr>
          <a:lstStyle/>
          <a:p>
            <a:endParaRPr lang="ru-RU" b="1" dirty="0" smtClean="0"/>
          </a:p>
          <a:p>
            <a:r>
              <a:rPr lang="ru-RU" b="1" dirty="0" smtClean="0"/>
              <a:t>1. Восстановите текст</a:t>
            </a:r>
          </a:p>
          <a:p>
            <a:pPr marL="0" indent="0">
              <a:buNone/>
            </a:pPr>
            <a:r>
              <a:rPr lang="ru-RU" dirty="0" smtClean="0"/>
              <a:t>(работа с текстом Ф.А. Абрамова «</a:t>
            </a:r>
            <a:r>
              <a:rPr lang="ru-RU" dirty="0" smtClean="0"/>
              <a:t>Я </a:t>
            </a:r>
            <a:r>
              <a:rPr lang="ru-RU" dirty="0"/>
              <a:t>с интересом читаю статьи об организации учебного </a:t>
            </a:r>
            <a:r>
              <a:rPr lang="ru-RU" dirty="0" smtClean="0"/>
              <a:t>процесса…»)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2. Определите типы речи каждого абзаца </a:t>
            </a:r>
            <a:r>
              <a:rPr lang="ru-RU" dirty="0" smtClean="0"/>
              <a:t>(оформите в виде схемы)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Условные обозначения</a:t>
            </a:r>
          </a:p>
          <a:p>
            <a:pPr marL="0" indent="0">
              <a:buNone/>
            </a:pPr>
            <a:r>
              <a:rPr lang="ru-RU" sz="2800" b="1" dirty="0"/>
              <a:t>Повествование</a:t>
            </a:r>
          </a:p>
          <a:p>
            <a:pPr marL="0" indent="0">
              <a:buNone/>
            </a:pPr>
            <a:r>
              <a:rPr lang="ru-RU" sz="2800" b="1" dirty="0"/>
              <a:t>Описание</a:t>
            </a:r>
          </a:p>
          <a:p>
            <a:pPr marL="0" indent="0">
              <a:buNone/>
            </a:pPr>
            <a:r>
              <a:rPr lang="ru-RU" sz="2800" b="1" dirty="0"/>
              <a:t>Рассуждение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824" y="4797152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3510740" y="4314285"/>
            <a:ext cx="338336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56448" y="4797152"/>
            <a:ext cx="410344" cy="3851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456448" y="5301208"/>
            <a:ext cx="446920" cy="36004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87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499</TotalTime>
  <Words>586</Words>
  <Application>Microsoft Office PowerPoint</Application>
  <PresentationFormat>Экран (4:3)</PresentationFormat>
  <Paragraphs>163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Комплексный анализ текста</vt:lpstr>
      <vt:lpstr>Презентация PowerPoint</vt:lpstr>
      <vt:lpstr>ЦЕЛЬ урока:</vt:lpstr>
      <vt:lpstr>Терминологическая разминка</vt:lpstr>
      <vt:lpstr>Терминологическая разминка</vt:lpstr>
      <vt:lpstr>      Типы речи (ВСПОМНИМ!) </vt:lpstr>
      <vt:lpstr>Типы речи</vt:lpstr>
      <vt:lpstr>Работа с текстом</vt:lpstr>
      <vt:lpstr>Работа с деформированным текстом</vt:lpstr>
      <vt:lpstr>  Работа с деформированным текстом (проверка)</vt:lpstr>
      <vt:lpstr>Средства связи</vt:lpstr>
      <vt:lpstr>Презентация PowerPoint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Комплексный анализ текста</dc:title>
  <dc:creator>Света</dc:creator>
  <cp:lastModifiedBy>Света</cp:lastModifiedBy>
  <cp:revision>20</cp:revision>
  <dcterms:created xsi:type="dcterms:W3CDTF">2018-11-27T11:01:46Z</dcterms:created>
  <dcterms:modified xsi:type="dcterms:W3CDTF">2020-08-17T10:57:59Z</dcterms:modified>
</cp:coreProperties>
</file>