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EAAB3-0773-4ACD-9CF0-29970EBD0CE5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F48A6-E939-4645-85FF-340CC596B4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EAAB3-0773-4ACD-9CF0-29970EBD0CE5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F48A6-E939-4645-85FF-340CC596B4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EAAB3-0773-4ACD-9CF0-29970EBD0CE5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F48A6-E939-4645-85FF-340CC596B4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EAAB3-0773-4ACD-9CF0-29970EBD0CE5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F48A6-E939-4645-85FF-340CC596B4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EAAB3-0773-4ACD-9CF0-29970EBD0CE5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F48A6-E939-4645-85FF-340CC596B4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EAAB3-0773-4ACD-9CF0-29970EBD0CE5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F48A6-E939-4645-85FF-340CC596B4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EAAB3-0773-4ACD-9CF0-29970EBD0CE5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F48A6-E939-4645-85FF-340CC596B4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EAAB3-0773-4ACD-9CF0-29970EBD0CE5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F48A6-E939-4645-85FF-340CC596B4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EAAB3-0773-4ACD-9CF0-29970EBD0CE5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F48A6-E939-4645-85FF-340CC596B4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EAAB3-0773-4ACD-9CF0-29970EBD0CE5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F48A6-E939-4645-85FF-340CC596B4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EAAB3-0773-4ACD-9CF0-29970EBD0CE5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F48A6-E939-4645-85FF-340CC596B4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EAAB3-0773-4ACD-9CF0-29970EBD0CE5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AF48A6-E939-4645-85FF-340CC596B4E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ЕГЭ 2020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 27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340768"/>
            <a:ext cx="7869560" cy="5040560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ru-RU" sz="2000" b="1" dirty="0" smtClean="0"/>
              <a:t>Спецификация</a:t>
            </a:r>
          </a:p>
          <a:p>
            <a:pPr indent="0">
              <a:buNone/>
            </a:pPr>
            <a:endParaRPr lang="ru-RU" sz="2000" b="1" i="1" dirty="0" smtClean="0"/>
          </a:p>
          <a:p>
            <a:pPr indent="0">
              <a:buNone/>
            </a:pPr>
            <a:r>
              <a:rPr lang="ru-RU" sz="2000" b="1" i="1" dirty="0" smtClean="0"/>
              <a:t>Задание проверяет</a:t>
            </a:r>
          </a:p>
          <a:p>
            <a:pPr indent="0">
              <a:buNone/>
            </a:pPr>
            <a:r>
              <a:rPr lang="ru-RU" sz="2000" dirty="0" smtClean="0"/>
              <a:t>Умение создавать собственные программы (30–50 строк) для решения задач средней сложности</a:t>
            </a:r>
          </a:p>
          <a:p>
            <a:pPr indent="0">
              <a:buNone/>
            </a:pPr>
            <a:endParaRPr lang="ru-RU" sz="2000" dirty="0" smtClean="0"/>
          </a:p>
          <a:p>
            <a:pPr indent="0">
              <a:buNone/>
            </a:pPr>
            <a:r>
              <a:rPr lang="ru-RU" sz="2000" b="1" i="1" dirty="0" smtClean="0"/>
              <a:t>Уровень сложности</a:t>
            </a:r>
          </a:p>
          <a:p>
            <a:pPr indent="0">
              <a:buNone/>
            </a:pPr>
            <a:r>
              <a:rPr lang="ru-RU" sz="2000" dirty="0" smtClean="0"/>
              <a:t>Высокий</a:t>
            </a:r>
          </a:p>
          <a:p>
            <a:pPr indent="0">
              <a:buNone/>
            </a:pPr>
            <a:endParaRPr lang="ru-RU" sz="2000" dirty="0" smtClean="0"/>
          </a:p>
          <a:p>
            <a:pPr indent="0">
              <a:buNone/>
            </a:pPr>
            <a:r>
              <a:rPr lang="ru-RU" sz="2000" b="1" i="1" dirty="0" smtClean="0"/>
              <a:t>Максимальный балл  </a:t>
            </a:r>
            <a:r>
              <a:rPr lang="ru-RU" sz="2000" i="1" dirty="0" smtClean="0"/>
              <a:t> 4</a:t>
            </a:r>
            <a:endParaRPr lang="ru-RU" sz="2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Демо</a:t>
            </a:r>
            <a:r>
              <a:rPr lang="ru-RU" dirty="0" smtClean="0"/>
              <a:t> 2020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24744"/>
            <a:ext cx="8640960" cy="5400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smtClean="0"/>
              <a:t>На вход программы поступает последовательность из </a:t>
            </a:r>
            <a:r>
              <a:rPr lang="ru-RU" sz="2000" dirty="0" err="1" smtClean="0"/>
              <a:t>n</a:t>
            </a:r>
            <a:r>
              <a:rPr lang="ru-RU" sz="2000" dirty="0" smtClean="0"/>
              <a:t> целых положительных чисел. Рассматриваются все пары элементов последовательности </a:t>
            </a:r>
            <a:r>
              <a:rPr lang="ru-RU" sz="2000" dirty="0" err="1" smtClean="0"/>
              <a:t>ai</a:t>
            </a:r>
            <a:r>
              <a:rPr lang="ru-RU" sz="2000" dirty="0" smtClean="0"/>
              <a:t> и </a:t>
            </a:r>
            <a:r>
              <a:rPr lang="ru-RU" sz="2000" dirty="0" err="1" smtClean="0"/>
              <a:t>aj</a:t>
            </a:r>
            <a:r>
              <a:rPr lang="ru-RU" sz="2000" dirty="0" smtClean="0"/>
              <a:t>, такие что </a:t>
            </a:r>
            <a:r>
              <a:rPr lang="ru-RU" sz="2000" dirty="0" err="1" smtClean="0"/>
              <a:t>i</a:t>
            </a:r>
            <a:r>
              <a:rPr lang="ru-RU" sz="2000" dirty="0" smtClean="0"/>
              <a:t> &lt; </a:t>
            </a:r>
            <a:r>
              <a:rPr lang="ru-RU" sz="2000" dirty="0" err="1" smtClean="0"/>
              <a:t>j</a:t>
            </a:r>
            <a:r>
              <a:rPr lang="ru-RU" sz="2000" dirty="0" smtClean="0"/>
              <a:t> и </a:t>
            </a:r>
            <a:r>
              <a:rPr lang="ru-RU" sz="2000" dirty="0" err="1" smtClean="0"/>
              <a:t>ai</a:t>
            </a:r>
            <a:r>
              <a:rPr lang="ru-RU" sz="2000" dirty="0" smtClean="0"/>
              <a:t> &gt; </a:t>
            </a:r>
            <a:r>
              <a:rPr lang="ru-RU" sz="2000" dirty="0" err="1" smtClean="0"/>
              <a:t>aj</a:t>
            </a:r>
            <a:r>
              <a:rPr lang="ru-RU" sz="2000" dirty="0" smtClean="0"/>
              <a:t> (первый элемент пары больше второго; </a:t>
            </a:r>
            <a:r>
              <a:rPr lang="ru-RU" sz="2000" dirty="0" err="1" smtClean="0"/>
              <a:t>i</a:t>
            </a:r>
            <a:r>
              <a:rPr lang="ru-RU" sz="2000" dirty="0" smtClean="0"/>
              <a:t> и </a:t>
            </a:r>
            <a:r>
              <a:rPr lang="ru-RU" sz="2000" dirty="0" err="1" smtClean="0"/>
              <a:t>j</a:t>
            </a:r>
            <a:r>
              <a:rPr lang="ru-RU" sz="2000" dirty="0" smtClean="0"/>
              <a:t> – порядковые номера чисел в последовательности входных данных). Среди пар, удовлетворяющих этому условию, необходимо найти и напечатать пару с максимальной суммой элементов, которая делится на </a:t>
            </a:r>
            <a:r>
              <a:rPr lang="ru-RU" sz="2000" dirty="0" err="1" smtClean="0"/>
              <a:t>m</a:t>
            </a:r>
            <a:r>
              <a:rPr lang="ru-RU" sz="2000" dirty="0" smtClean="0"/>
              <a:t> = 120. Если среди найденных пар максимальную сумму имеют несколько, то можно напечатать любую из них.</a:t>
            </a:r>
          </a:p>
          <a:p>
            <a:pPr marL="0" indent="0">
              <a:buNone/>
            </a:pPr>
            <a:r>
              <a:rPr lang="ru-RU" sz="2000" i="1" dirty="0" smtClean="0"/>
              <a:t>Описание входных и выходных данных</a:t>
            </a:r>
          </a:p>
          <a:p>
            <a:pPr marL="0" indent="0">
              <a:buNone/>
            </a:pPr>
            <a:r>
              <a:rPr lang="ru-RU" sz="2000" dirty="0" smtClean="0"/>
              <a:t>В первой строке входных данных задаётся количество чисел </a:t>
            </a:r>
            <a:r>
              <a:rPr lang="ru-RU" sz="2000" dirty="0" err="1" smtClean="0"/>
              <a:t>n</a:t>
            </a:r>
            <a:r>
              <a:rPr lang="ru-RU" sz="2000" dirty="0" smtClean="0"/>
              <a:t> </a:t>
            </a:r>
          </a:p>
          <a:p>
            <a:pPr marL="0" indent="0">
              <a:buNone/>
            </a:pPr>
            <a:r>
              <a:rPr lang="ru-RU" sz="2000" dirty="0" smtClean="0"/>
              <a:t>(2 ≤ </a:t>
            </a:r>
            <a:r>
              <a:rPr lang="ru-RU" sz="2000" dirty="0" err="1" smtClean="0"/>
              <a:t>n</a:t>
            </a:r>
            <a:r>
              <a:rPr lang="ru-RU" sz="2000" dirty="0" smtClean="0"/>
              <a:t> ≤ 12 000). В каждой из последующих </a:t>
            </a:r>
            <a:r>
              <a:rPr lang="ru-RU" sz="2000" dirty="0" err="1" smtClean="0"/>
              <a:t>n</a:t>
            </a:r>
            <a:r>
              <a:rPr lang="ru-RU" sz="2000" dirty="0" smtClean="0"/>
              <a:t> строк записано одно целое положительное число, не превышающее 10 000.</a:t>
            </a:r>
          </a:p>
          <a:p>
            <a:pPr marL="0" indent="0">
              <a:buNone/>
            </a:pPr>
            <a:r>
              <a:rPr lang="ru-RU" sz="2000" dirty="0" smtClean="0"/>
              <a:t>В качестве результата программа должна напечатать элементы искомой пары. Если таких пар несколько, можно вывести любую из них. Гарантируется, что хотя бы одна такая пара в последовательности есть.</a:t>
            </a:r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Демо</a:t>
            </a:r>
            <a:r>
              <a:rPr lang="ru-RU" dirty="0" smtClean="0"/>
              <a:t> 2020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80728"/>
            <a:ext cx="8820472" cy="568863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i="1" dirty="0" smtClean="0"/>
              <a:t>Пример входных данных:</a:t>
            </a:r>
          </a:p>
          <a:p>
            <a:pPr>
              <a:buNone/>
            </a:pPr>
            <a:r>
              <a:rPr lang="ru-RU" sz="2000" dirty="0" smtClean="0"/>
              <a:t>6</a:t>
            </a:r>
          </a:p>
          <a:p>
            <a:pPr>
              <a:buNone/>
            </a:pPr>
            <a:r>
              <a:rPr lang="ru-RU" sz="2000" dirty="0" smtClean="0"/>
              <a:t>60</a:t>
            </a:r>
          </a:p>
          <a:p>
            <a:pPr>
              <a:buNone/>
            </a:pPr>
            <a:r>
              <a:rPr lang="ru-RU" sz="2000" dirty="0" smtClean="0"/>
              <a:t>140</a:t>
            </a:r>
          </a:p>
          <a:p>
            <a:pPr>
              <a:buNone/>
            </a:pPr>
            <a:r>
              <a:rPr lang="ru-RU" sz="2000" dirty="0" smtClean="0"/>
              <a:t>61</a:t>
            </a:r>
          </a:p>
          <a:p>
            <a:pPr>
              <a:buNone/>
            </a:pPr>
            <a:r>
              <a:rPr lang="ru-RU" sz="2000" dirty="0" smtClean="0"/>
              <a:t>100</a:t>
            </a:r>
          </a:p>
          <a:p>
            <a:pPr>
              <a:buNone/>
            </a:pPr>
            <a:r>
              <a:rPr lang="ru-RU" sz="2000" dirty="0" smtClean="0"/>
              <a:t>300</a:t>
            </a:r>
          </a:p>
          <a:p>
            <a:pPr>
              <a:buNone/>
            </a:pPr>
            <a:r>
              <a:rPr lang="ru-RU" sz="2000" dirty="0" smtClean="0"/>
              <a:t>59</a:t>
            </a:r>
          </a:p>
          <a:p>
            <a:pPr marL="0" indent="0">
              <a:buNone/>
            </a:pPr>
            <a:r>
              <a:rPr lang="ru-RU" sz="2000" i="1" dirty="0" smtClean="0"/>
              <a:t>Пример выходных данных для приведённого выше примера входных данных:</a:t>
            </a:r>
          </a:p>
          <a:p>
            <a:pPr>
              <a:buNone/>
            </a:pPr>
            <a:r>
              <a:rPr lang="ru-RU" sz="2000" dirty="0" smtClean="0"/>
              <a:t>140 100</a:t>
            </a:r>
          </a:p>
          <a:p>
            <a:pPr marL="0" indent="0">
              <a:buNone/>
            </a:pPr>
            <a:r>
              <a:rPr lang="ru-RU" sz="2000" i="1" dirty="0" smtClean="0"/>
              <a:t>Пояснение.</a:t>
            </a:r>
          </a:p>
          <a:p>
            <a:pPr marL="0" indent="0">
              <a:buNone/>
            </a:pPr>
            <a:r>
              <a:rPr lang="ru-RU" sz="2000" dirty="0" smtClean="0"/>
              <a:t>Из шести заданных чисел можно составить три пары, сумма элементов которых делится на m=120: 60+300, 140+100 и 61+59</a:t>
            </a:r>
            <a:r>
              <a:rPr lang="ru-RU" sz="2000" i="1" dirty="0" smtClean="0"/>
              <a:t>. </a:t>
            </a:r>
            <a:r>
              <a:rPr lang="ru-RU" sz="2000" dirty="0" smtClean="0"/>
              <a:t>Во второй и третьей из этих пар первый элемент больше второго, но во второй паре сумма больше.</a:t>
            </a:r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Демо</a:t>
            </a:r>
            <a:r>
              <a:rPr lang="ru-RU" dirty="0" smtClean="0"/>
              <a:t> 2020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80728"/>
            <a:ext cx="8820472" cy="5688632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2000" b="1" i="1" dirty="0" smtClean="0"/>
          </a:p>
          <a:p>
            <a:pPr>
              <a:buNone/>
            </a:pPr>
            <a:r>
              <a:rPr lang="ru-RU" sz="2000" b="1" i="1" dirty="0" smtClean="0"/>
              <a:t>Неэффективное решение на 2 балла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left := 0; right := 0;</a:t>
            </a:r>
          </a:p>
          <a:p>
            <a:pPr>
              <a:buNone/>
            </a:pPr>
            <a:r>
              <a:rPr lang="pt-BR" sz="2000" b="1" dirty="0" smtClean="0">
                <a:latin typeface="Courier New" pitchFamily="49" charset="0"/>
                <a:cs typeface="Courier New" pitchFamily="49" charset="0"/>
              </a:rPr>
              <a:t>for i := 1 to N - 1 do</a:t>
            </a:r>
          </a:p>
          <a:p>
            <a:pPr>
              <a:buNone/>
            </a:pP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for j :=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+ 1 to N do</a:t>
            </a:r>
          </a:p>
          <a:p>
            <a:pPr>
              <a:buNone/>
            </a:pP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if (a[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] &gt; a[j]) and ((a[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] + a[j]) mod m = 0) then</a:t>
            </a:r>
          </a:p>
          <a:p>
            <a:pPr>
              <a:buNone/>
            </a:pP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      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if a[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] + a[j] &gt; left + right then</a:t>
            </a:r>
          </a:p>
          <a:p>
            <a:pPr>
              <a:buNone/>
            </a:pP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         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begin</a:t>
            </a:r>
          </a:p>
          <a:p>
            <a:pPr>
              <a:buNone/>
            </a:pP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           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left := a[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];</a:t>
            </a:r>
          </a:p>
          <a:p>
            <a:pPr>
              <a:buNone/>
            </a:pP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           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right := a[j]</a:t>
            </a:r>
          </a:p>
          <a:p>
            <a:pPr>
              <a:buNone/>
            </a:pP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         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end;</a:t>
            </a:r>
            <a:endParaRPr lang="ru-RU" sz="2000" b="1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Демо</a:t>
            </a:r>
            <a:r>
              <a:rPr lang="ru-RU" dirty="0" smtClean="0"/>
              <a:t> 2020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80728"/>
            <a:ext cx="8820472" cy="568863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i="1" dirty="0" smtClean="0"/>
              <a:t>Эффективное решение на 4 балла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ru-RU" sz="2000" dirty="0" smtClean="0"/>
              <a:t>Сумма </a:t>
            </a:r>
            <a:r>
              <a:rPr lang="ru-RU" sz="2000" i="1" dirty="0" err="1" smtClean="0"/>
              <a:t>ai</a:t>
            </a:r>
            <a:r>
              <a:rPr lang="ru-RU" sz="2000" dirty="0" smtClean="0"/>
              <a:t> и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aj</a:t>
            </a:r>
            <a:r>
              <a:rPr lang="ru-RU" sz="2000" i="1" dirty="0" smtClean="0"/>
              <a:t> </a:t>
            </a:r>
            <a:r>
              <a:rPr lang="ru-RU" sz="2000" dirty="0" smtClean="0"/>
              <a:t>делится на </a:t>
            </a:r>
            <a:r>
              <a:rPr lang="ru-RU" sz="2000" i="1" dirty="0" err="1" smtClean="0"/>
              <a:t>m</a:t>
            </a:r>
            <a:r>
              <a:rPr lang="ru-RU" sz="2000" dirty="0" smtClean="0"/>
              <a:t>, если сумма остатков этих чисел от деления на </a:t>
            </a:r>
            <a:r>
              <a:rPr lang="ru-RU" sz="2000" i="1" dirty="0" err="1" smtClean="0"/>
              <a:t>m</a:t>
            </a:r>
            <a:r>
              <a:rPr lang="en-US" sz="2000" dirty="0" smtClean="0"/>
              <a:t> </a:t>
            </a:r>
            <a:r>
              <a:rPr lang="ru-RU" sz="2000" dirty="0" smtClean="0"/>
              <a:t>равна 0 или </a:t>
            </a:r>
            <a:r>
              <a:rPr lang="ru-RU" sz="2000" i="1" dirty="0" err="1" smtClean="0"/>
              <a:t>m</a:t>
            </a:r>
            <a:r>
              <a:rPr lang="ru-RU" sz="2000" dirty="0" smtClean="0"/>
              <a:t>.</a:t>
            </a:r>
          </a:p>
          <a:p>
            <a:pPr marL="0" indent="0">
              <a:buNone/>
            </a:pPr>
            <a:r>
              <a:rPr lang="ru-RU" sz="2000" i="1" dirty="0" smtClean="0"/>
              <a:t>Пример</a:t>
            </a:r>
          </a:p>
          <a:p>
            <a:pPr marL="0" indent="0">
              <a:buNone/>
            </a:pPr>
            <a:r>
              <a:rPr lang="en-US" sz="2000" i="1" dirty="0" smtClean="0"/>
              <a:t>m</a:t>
            </a:r>
            <a:r>
              <a:rPr lang="ru-RU" sz="2000" dirty="0" smtClean="0"/>
              <a:t>=120</a:t>
            </a:r>
            <a:r>
              <a:rPr lang="en-US" sz="2000" dirty="0" smtClean="0"/>
              <a:t>,   </a:t>
            </a:r>
            <a:r>
              <a:rPr lang="ru-RU" sz="2000" i="1" dirty="0" err="1" smtClean="0"/>
              <a:t>ai</a:t>
            </a:r>
            <a:r>
              <a:rPr lang="ru-RU" sz="2000" dirty="0" smtClean="0"/>
              <a:t> </a:t>
            </a:r>
            <a:r>
              <a:rPr lang="en-US" sz="2000" dirty="0" smtClean="0"/>
              <a:t>=</a:t>
            </a:r>
            <a:r>
              <a:rPr lang="ru-RU" sz="2000" dirty="0" smtClean="0"/>
              <a:t>140</a:t>
            </a:r>
            <a:r>
              <a:rPr lang="en-US" sz="2000" dirty="0" smtClean="0"/>
              <a:t>,   </a:t>
            </a:r>
            <a:r>
              <a:rPr lang="ru-RU" sz="2000" i="1" dirty="0" err="1" smtClean="0"/>
              <a:t>aj</a:t>
            </a:r>
            <a:r>
              <a:rPr lang="en-US" sz="2000" dirty="0" smtClean="0"/>
              <a:t>=100,  </a:t>
            </a:r>
            <a:r>
              <a:rPr lang="ru-RU" sz="2000" dirty="0" smtClean="0"/>
              <a:t> 140+100=240 делится на 120 без остатка.</a:t>
            </a:r>
          </a:p>
          <a:p>
            <a:pPr marL="0" indent="0">
              <a:buNone/>
            </a:pPr>
            <a:r>
              <a:rPr lang="ru-RU" sz="2000" dirty="0" smtClean="0"/>
              <a:t>140 </a:t>
            </a:r>
            <a:r>
              <a:rPr lang="en-US" sz="2000" dirty="0" smtClean="0"/>
              <a:t>mod 120 = 20,    100 mod 120 = 100,    20+100=120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ru-RU" sz="2000" dirty="0" smtClean="0"/>
              <a:t>Для каждого из остатков от деления на </a:t>
            </a:r>
            <a:r>
              <a:rPr lang="ru-RU" sz="2000" i="1" dirty="0" err="1" smtClean="0"/>
              <a:t>m</a:t>
            </a:r>
            <a:r>
              <a:rPr lang="ru-RU" sz="2000" dirty="0" smtClean="0"/>
              <a:t> среди уже</a:t>
            </a:r>
            <a:r>
              <a:rPr lang="en-US" sz="2000" dirty="0" smtClean="0"/>
              <a:t> </a:t>
            </a:r>
            <a:r>
              <a:rPr lang="ru-RU" sz="2000" dirty="0" smtClean="0"/>
              <a:t>просмотренных элементов будем хранить максимальное число, имеющее</a:t>
            </a:r>
          </a:p>
          <a:p>
            <a:pPr marL="0" indent="0">
              <a:buNone/>
            </a:pPr>
            <a:r>
              <a:rPr lang="ru-RU" sz="2000" dirty="0" smtClean="0"/>
              <a:t>соответствующий остаток от деления на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m</a:t>
            </a:r>
            <a:r>
              <a:rPr lang="ru-RU" sz="2000" dirty="0" smtClean="0"/>
              <a:t>.</a:t>
            </a:r>
            <a:endParaRPr lang="en-US" sz="2000" dirty="0" smtClean="0"/>
          </a:p>
          <a:p>
            <a:pPr marL="0" indent="0">
              <a:buNone/>
            </a:pPr>
            <a:r>
              <a:rPr lang="ru-RU" sz="2000" dirty="0" smtClean="0"/>
              <a:t>Для этого будем использовать</a:t>
            </a:r>
            <a:r>
              <a:rPr lang="en-US" sz="2000" dirty="0" smtClean="0"/>
              <a:t> </a:t>
            </a:r>
            <a:r>
              <a:rPr lang="ru-RU" sz="2000" dirty="0" smtClean="0"/>
              <a:t>массив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r</a:t>
            </a:r>
            <a:r>
              <a:rPr lang="ru-RU" sz="2000" i="1" dirty="0" smtClean="0"/>
              <a:t> </a:t>
            </a:r>
            <a:r>
              <a:rPr lang="ru-RU" sz="2000" dirty="0" smtClean="0"/>
              <a:t>длиной </a:t>
            </a:r>
            <a:r>
              <a:rPr lang="ru-RU" sz="2000" i="1" dirty="0" err="1" smtClean="0"/>
              <a:t>m</a:t>
            </a:r>
            <a:r>
              <a:rPr lang="ru-RU" sz="2000" dirty="0" smtClean="0"/>
              <a:t>, изначально с элементами, равными 0.</a:t>
            </a:r>
            <a:endParaRPr lang="en-US" sz="2000" dirty="0" smtClean="0"/>
          </a:p>
          <a:p>
            <a:pPr marL="0" indent="0">
              <a:buNone/>
            </a:pPr>
            <a:r>
              <a:rPr lang="ru-RU" sz="2000" dirty="0" smtClean="0"/>
              <a:t>Все считанные</a:t>
            </a:r>
            <a:r>
              <a:rPr lang="en-US" sz="2000" dirty="0" smtClean="0"/>
              <a:t> </a:t>
            </a:r>
            <a:r>
              <a:rPr lang="ru-RU" sz="2000" dirty="0" smtClean="0"/>
              <a:t>значения при этом можно не хранить.</a:t>
            </a:r>
            <a:endParaRPr lang="en-US" sz="2000" dirty="0" smtClean="0"/>
          </a:p>
          <a:p>
            <a:pPr marL="0" indent="0">
              <a:buNone/>
            </a:pPr>
            <a:r>
              <a:rPr lang="ru-RU" sz="2000" dirty="0" smtClean="0"/>
              <a:t>Очередное считанное число </a:t>
            </a:r>
            <a:r>
              <a:rPr lang="ru-RU" sz="2000" i="1" dirty="0" err="1" smtClean="0"/>
              <a:t>a</a:t>
            </a:r>
            <a:r>
              <a:rPr lang="ru-RU" sz="2000" dirty="0" smtClean="0"/>
              <a:t> будем рассматривать как возможный правый</a:t>
            </a:r>
            <a:r>
              <a:rPr lang="en-US" sz="2000" dirty="0" smtClean="0"/>
              <a:t> </a:t>
            </a:r>
            <a:r>
              <a:rPr lang="ru-RU" sz="2000" dirty="0" smtClean="0"/>
              <a:t>элемент искомой пары.</a:t>
            </a: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39554" y="2111256"/>
          <a:ext cx="8352918" cy="1010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4051"/>
                <a:gridCol w="464051"/>
                <a:gridCol w="464051"/>
                <a:gridCol w="464051"/>
                <a:gridCol w="464051"/>
                <a:gridCol w="464051"/>
                <a:gridCol w="464051"/>
                <a:gridCol w="464051"/>
                <a:gridCol w="464051"/>
                <a:gridCol w="464051"/>
                <a:gridCol w="464051"/>
                <a:gridCol w="464051"/>
                <a:gridCol w="464051"/>
                <a:gridCol w="464051"/>
                <a:gridCol w="464051"/>
                <a:gridCol w="464051"/>
                <a:gridCol w="464051"/>
                <a:gridCol w="46405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</a:t>
                      </a:r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R w="12700" cmpd="sng">
                      <a:noFill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</a:t>
                      </a:r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117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118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119</a:t>
                      </a:r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27584" y="971436"/>
            <a:ext cx="6192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Вход:  60  140  61  100  300  59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2276872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r</a:t>
            </a:r>
            <a:endParaRPr lang="ru-RU" sz="20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516216" y="3789040"/>
          <a:ext cx="2088232" cy="792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4116"/>
                <a:gridCol w="104411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left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</a:t>
                      </a:r>
                      <a:endParaRPr lang="ru-RU" sz="2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right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</a:t>
                      </a:r>
                      <a:endParaRPr lang="ru-RU" sz="20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971600" y="3789040"/>
          <a:ext cx="2304256" cy="792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8599"/>
                <a:gridCol w="6356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a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</a:t>
                      </a:r>
                      <a:endParaRPr lang="ru-RU" sz="2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остаток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</a:t>
                      </a:r>
                      <a:endParaRPr lang="ru-RU" sz="20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948264" y="980728"/>
          <a:ext cx="1224136" cy="396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2068"/>
                <a:gridCol w="61206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m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120</a:t>
                      </a:r>
                      <a:endParaRPr lang="ru-RU" sz="2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164288" y="334770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пара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67536" y="2111256"/>
          <a:ext cx="8568000" cy="1010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59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61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119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27584" y="692696"/>
            <a:ext cx="61926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Вход:  </a:t>
            </a:r>
            <a:r>
              <a:rPr lang="ru-RU" sz="2000" b="1" dirty="0" smtClean="0"/>
              <a:t>60</a:t>
            </a:r>
            <a:r>
              <a:rPr lang="ru-RU" sz="2000" dirty="0" smtClean="0"/>
              <a:t>  140  61  100  300  59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err="1" smtClean="0"/>
              <a:t>i</a:t>
            </a:r>
            <a:r>
              <a:rPr lang="en-US" sz="2000" dirty="0" smtClean="0"/>
              <a:t> &lt; j     </a:t>
            </a:r>
            <a:r>
              <a:rPr lang="en-US" sz="2000" dirty="0" err="1" smtClean="0"/>
              <a:t>ai</a:t>
            </a:r>
            <a:r>
              <a:rPr lang="en-US" sz="2000" dirty="0" smtClean="0"/>
              <a:t> &gt; </a:t>
            </a:r>
            <a:r>
              <a:rPr lang="en-US" sz="2000" dirty="0" err="1" smtClean="0"/>
              <a:t>aj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35496" y="2276872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r</a:t>
            </a:r>
            <a:endParaRPr lang="ru-RU" sz="20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516216" y="3789040"/>
          <a:ext cx="2088232" cy="792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4116"/>
                <a:gridCol w="104411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left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</a:t>
                      </a:r>
                      <a:endParaRPr lang="ru-RU" sz="2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right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</a:t>
                      </a:r>
                      <a:endParaRPr lang="ru-RU" sz="20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683568" y="3789040"/>
          <a:ext cx="2592288" cy="792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7174"/>
                <a:gridCol w="71511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a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60</a:t>
                      </a:r>
                      <a:endParaRPr lang="ru-RU" sz="2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остаток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60</a:t>
                      </a:r>
                      <a:endParaRPr lang="ru-RU" sz="20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948264" y="980728"/>
          <a:ext cx="1224136" cy="396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2068"/>
                <a:gridCol w="61206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m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120</a:t>
                      </a:r>
                      <a:endParaRPr lang="ru-RU" sz="2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187624" y="5733256"/>
            <a:ext cx="6624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0 &lt; 60    </a:t>
            </a:r>
            <a:r>
              <a:rPr lang="ru-RU" sz="2000" dirty="0" smtClean="0"/>
              <a:t>пары нет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164288" y="334770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пара</a:t>
            </a:r>
            <a:endParaRPr lang="ru-RU" dirty="0"/>
          </a:p>
        </p:txBody>
      </p:sp>
      <p:cxnSp>
        <p:nvCxnSpPr>
          <p:cNvPr id="13" name="Скругленная соединительная линия 12"/>
          <p:cNvCxnSpPr/>
          <p:nvPr/>
        </p:nvCxnSpPr>
        <p:spPr>
          <a:xfrm rot="5400000" flipH="1" flipV="1">
            <a:off x="2951820" y="3176972"/>
            <a:ext cx="1584176" cy="936104"/>
          </a:xfrm>
          <a:prstGeom prst="curvedConnector3">
            <a:avLst>
              <a:gd name="adj1" fmla="val 50000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67536" y="2111256"/>
          <a:ext cx="8568000" cy="1010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59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61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119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27584" y="692696"/>
            <a:ext cx="61926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Вход:  </a:t>
            </a:r>
            <a:r>
              <a:rPr lang="ru-RU" sz="2000" b="1" dirty="0" smtClean="0"/>
              <a:t>60</a:t>
            </a:r>
            <a:r>
              <a:rPr lang="ru-RU" sz="2000" dirty="0" smtClean="0"/>
              <a:t>  140  61  100  300  59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err="1" smtClean="0"/>
              <a:t>i</a:t>
            </a:r>
            <a:r>
              <a:rPr lang="en-US" sz="2000" dirty="0" smtClean="0"/>
              <a:t> &lt; j     </a:t>
            </a:r>
            <a:r>
              <a:rPr lang="en-US" sz="2000" dirty="0" err="1" smtClean="0"/>
              <a:t>ai</a:t>
            </a:r>
            <a:r>
              <a:rPr lang="en-US" sz="2000" dirty="0" smtClean="0"/>
              <a:t> &gt; </a:t>
            </a:r>
            <a:r>
              <a:rPr lang="en-US" sz="2000" dirty="0" err="1" smtClean="0"/>
              <a:t>aj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35496" y="2276872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r</a:t>
            </a:r>
            <a:endParaRPr lang="ru-RU" sz="20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516216" y="3789040"/>
          <a:ext cx="2088232" cy="792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4116"/>
                <a:gridCol w="104411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left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</a:t>
                      </a:r>
                      <a:endParaRPr lang="ru-RU" sz="2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right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</a:t>
                      </a:r>
                      <a:endParaRPr lang="ru-RU" sz="20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683568" y="3789040"/>
          <a:ext cx="2592288" cy="792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7174"/>
                <a:gridCol w="71511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a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60</a:t>
                      </a:r>
                      <a:endParaRPr lang="ru-RU" sz="2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остаток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60</a:t>
                      </a:r>
                      <a:endParaRPr lang="ru-RU" sz="20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948264" y="980728"/>
          <a:ext cx="1224136" cy="396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2068"/>
                <a:gridCol w="61206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m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120</a:t>
                      </a:r>
                      <a:endParaRPr lang="ru-RU" sz="2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164288" y="334770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пара</a:t>
            </a:r>
            <a:endParaRPr lang="ru-RU" dirty="0"/>
          </a:p>
        </p:txBody>
      </p:sp>
      <p:cxnSp>
        <p:nvCxnSpPr>
          <p:cNvPr id="13" name="Скругленная соединительная линия 12"/>
          <p:cNvCxnSpPr/>
          <p:nvPr/>
        </p:nvCxnSpPr>
        <p:spPr>
          <a:xfrm rot="5400000" flipH="1" flipV="1">
            <a:off x="3167844" y="2960948"/>
            <a:ext cx="1152128" cy="936104"/>
          </a:xfrm>
          <a:prstGeom prst="curvedConnector3">
            <a:avLst>
              <a:gd name="adj1" fmla="val 50000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187624" y="5733256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0 &lt; 60    </a:t>
            </a:r>
            <a:r>
              <a:rPr lang="ru-RU" sz="2000" dirty="0" smtClean="0"/>
              <a:t>пары нет</a:t>
            </a:r>
          </a:p>
          <a:p>
            <a:r>
              <a:rPr lang="en-US" sz="2000" dirty="0" smtClean="0"/>
              <a:t>r[60] = 60</a:t>
            </a:r>
            <a:r>
              <a:rPr lang="ru-RU" sz="2000" dirty="0" smtClean="0"/>
              <a:t>   </a:t>
            </a:r>
            <a:r>
              <a:rPr lang="en-US" sz="2000" dirty="0" smtClean="0"/>
              <a:t>  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67536" y="2111256"/>
          <a:ext cx="8568000" cy="1280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14</a:t>
                      </a:r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59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61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119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27584" y="692696"/>
            <a:ext cx="61926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Вход:  60  </a:t>
            </a:r>
            <a:r>
              <a:rPr lang="ru-RU" sz="2000" b="1" dirty="0" smtClean="0"/>
              <a:t>140</a:t>
            </a:r>
            <a:r>
              <a:rPr lang="ru-RU" sz="2000" dirty="0" smtClean="0"/>
              <a:t>  61  100  300  59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err="1" smtClean="0"/>
              <a:t>i</a:t>
            </a:r>
            <a:r>
              <a:rPr lang="en-US" sz="2000" dirty="0" smtClean="0"/>
              <a:t> &lt; j     </a:t>
            </a:r>
            <a:r>
              <a:rPr lang="en-US" sz="2000" dirty="0" err="1" smtClean="0"/>
              <a:t>ai</a:t>
            </a:r>
            <a:r>
              <a:rPr lang="en-US" sz="2000" dirty="0" smtClean="0"/>
              <a:t> &gt; </a:t>
            </a:r>
            <a:r>
              <a:rPr lang="en-US" sz="2000" dirty="0" err="1" smtClean="0"/>
              <a:t>aj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35496" y="2276872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r</a:t>
            </a:r>
            <a:endParaRPr lang="ru-RU" sz="20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516216" y="3789040"/>
          <a:ext cx="2088232" cy="792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4116"/>
                <a:gridCol w="104411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left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</a:t>
                      </a:r>
                      <a:endParaRPr lang="ru-RU" sz="2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right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</a:t>
                      </a:r>
                      <a:endParaRPr lang="ru-RU" sz="20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95536" y="3789040"/>
          <a:ext cx="2880320" cy="792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5749"/>
                <a:gridCol w="79457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a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140</a:t>
                      </a:r>
                      <a:endParaRPr lang="ru-RU" sz="2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остаток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20</a:t>
                      </a:r>
                      <a:endParaRPr lang="ru-RU" sz="20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948264" y="980728"/>
          <a:ext cx="1224136" cy="396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2068"/>
                <a:gridCol w="61206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m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120</a:t>
                      </a:r>
                      <a:endParaRPr lang="ru-RU" sz="2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187624" y="5733256"/>
            <a:ext cx="6624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0</a:t>
            </a:r>
            <a:r>
              <a:rPr lang="en-US" sz="2000" dirty="0" smtClean="0"/>
              <a:t> &lt; </a:t>
            </a:r>
            <a:r>
              <a:rPr lang="ru-RU" sz="2000" dirty="0" smtClean="0"/>
              <a:t>140</a:t>
            </a:r>
            <a:r>
              <a:rPr lang="en-US" sz="2000" dirty="0" smtClean="0"/>
              <a:t>    </a:t>
            </a:r>
            <a:r>
              <a:rPr lang="ru-RU" sz="2000" dirty="0" smtClean="0"/>
              <a:t>пары нет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164288" y="334770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пара</a:t>
            </a:r>
            <a:endParaRPr lang="ru-RU" dirty="0"/>
          </a:p>
        </p:txBody>
      </p:sp>
      <p:cxnSp>
        <p:nvCxnSpPr>
          <p:cNvPr id="16" name="Скругленная соединительная линия 15"/>
          <p:cNvCxnSpPr/>
          <p:nvPr/>
        </p:nvCxnSpPr>
        <p:spPr>
          <a:xfrm flipV="1">
            <a:off x="3275856" y="2924944"/>
            <a:ext cx="3456384" cy="1440160"/>
          </a:xfrm>
          <a:prstGeom prst="curvedConnector3">
            <a:avLst>
              <a:gd name="adj1" fmla="val 67952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67536" y="2111256"/>
          <a:ext cx="8568000" cy="1280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14</a:t>
                      </a:r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59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61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119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27584" y="692696"/>
            <a:ext cx="61926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Вход:  60  </a:t>
            </a:r>
            <a:r>
              <a:rPr lang="ru-RU" sz="2000" b="1" dirty="0" smtClean="0"/>
              <a:t>140</a:t>
            </a:r>
            <a:r>
              <a:rPr lang="ru-RU" sz="2000" dirty="0" smtClean="0"/>
              <a:t>  61  100  300  59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err="1" smtClean="0"/>
              <a:t>i</a:t>
            </a:r>
            <a:r>
              <a:rPr lang="en-US" sz="2000" dirty="0" smtClean="0"/>
              <a:t> &lt; j     </a:t>
            </a:r>
            <a:r>
              <a:rPr lang="en-US" sz="2000" dirty="0" err="1" smtClean="0"/>
              <a:t>ai</a:t>
            </a:r>
            <a:r>
              <a:rPr lang="en-US" sz="2000" dirty="0" smtClean="0"/>
              <a:t> &gt; </a:t>
            </a:r>
            <a:r>
              <a:rPr lang="en-US" sz="2000" dirty="0" err="1" smtClean="0"/>
              <a:t>aj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35496" y="2276872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r</a:t>
            </a:r>
            <a:endParaRPr lang="ru-RU" sz="20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516216" y="3789040"/>
          <a:ext cx="2088232" cy="792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4116"/>
                <a:gridCol w="104411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left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</a:t>
                      </a:r>
                      <a:endParaRPr lang="ru-RU" sz="2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right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</a:t>
                      </a:r>
                      <a:endParaRPr lang="ru-RU" sz="20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95536" y="3789040"/>
          <a:ext cx="2880320" cy="792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5749"/>
                <a:gridCol w="79457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a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140</a:t>
                      </a:r>
                      <a:endParaRPr lang="ru-RU" sz="2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остаток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20</a:t>
                      </a:r>
                      <a:endParaRPr lang="ru-RU" sz="20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948264" y="980728"/>
          <a:ext cx="1224136" cy="396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2068"/>
                <a:gridCol w="61206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m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120</a:t>
                      </a:r>
                      <a:endParaRPr lang="ru-RU" sz="2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187624" y="5733256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0</a:t>
            </a:r>
            <a:r>
              <a:rPr lang="en-US" sz="2000" dirty="0" smtClean="0"/>
              <a:t> &lt; </a:t>
            </a:r>
            <a:r>
              <a:rPr lang="ru-RU" sz="2000" dirty="0" smtClean="0"/>
              <a:t>140</a:t>
            </a:r>
            <a:r>
              <a:rPr lang="en-US" sz="2000" dirty="0" smtClean="0"/>
              <a:t>    </a:t>
            </a:r>
            <a:r>
              <a:rPr lang="ru-RU" sz="2000" dirty="0" smtClean="0"/>
              <a:t>пары нет</a:t>
            </a:r>
          </a:p>
          <a:p>
            <a:r>
              <a:rPr lang="en-US" sz="2000" dirty="0" smtClean="0"/>
              <a:t>r[20] = 140</a:t>
            </a:r>
            <a:r>
              <a:rPr lang="ru-RU" sz="2000" dirty="0" smtClean="0"/>
              <a:t>   </a:t>
            </a:r>
            <a:r>
              <a:rPr lang="en-US" sz="2000" dirty="0" smtClean="0"/>
              <a:t>   </a:t>
            </a:r>
            <a:endParaRPr lang="ru-RU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7164288" y="334770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пара</a:t>
            </a:r>
            <a:endParaRPr lang="ru-RU" dirty="0"/>
          </a:p>
        </p:txBody>
      </p:sp>
      <p:cxnSp>
        <p:nvCxnSpPr>
          <p:cNvPr id="13" name="Скругленная соединительная линия 12"/>
          <p:cNvCxnSpPr/>
          <p:nvPr/>
        </p:nvCxnSpPr>
        <p:spPr>
          <a:xfrm rot="16200000" flipV="1">
            <a:off x="2159732" y="2888940"/>
            <a:ext cx="1152128" cy="1080120"/>
          </a:xfrm>
          <a:prstGeom prst="curvedConnector3">
            <a:avLst>
              <a:gd name="adj1" fmla="val 50000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67544" y="980728"/>
            <a:ext cx="8352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Изменения  структуры КИМ 2020 года по сравнению с КИМ 2019 года отсутствуют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136338"/>
            <a:ext cx="763284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Рекомендации по выполнению заданий Части 1</a:t>
            </a:r>
          </a:p>
          <a:p>
            <a:endParaRPr lang="ru-RU" sz="2000" b="1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000" dirty="0" smtClean="0"/>
              <a:t>  Следует внимательно читать условие задачи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000" dirty="0" smtClean="0"/>
              <a:t>  Аккуратно выполнять арифметические вычисления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000" dirty="0" smtClean="0"/>
              <a:t>  Записывать ответы в бланк, в соответствии с образцами написания символов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67536" y="2111256"/>
          <a:ext cx="8568000" cy="1280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61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59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61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119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27584" y="692696"/>
            <a:ext cx="61926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Вход:  60 </a:t>
            </a:r>
            <a:r>
              <a:rPr lang="ru-RU" sz="2000" b="1" dirty="0" smtClean="0"/>
              <a:t> </a:t>
            </a:r>
            <a:r>
              <a:rPr lang="ru-RU" sz="2000" dirty="0" smtClean="0"/>
              <a:t>140</a:t>
            </a:r>
            <a:r>
              <a:rPr lang="ru-RU" sz="2000" b="1" dirty="0" smtClean="0"/>
              <a:t>  61</a:t>
            </a:r>
            <a:r>
              <a:rPr lang="ru-RU" sz="2000" dirty="0" smtClean="0"/>
              <a:t>  100  300  59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err="1" smtClean="0"/>
              <a:t>i</a:t>
            </a:r>
            <a:r>
              <a:rPr lang="en-US" sz="2000" dirty="0" smtClean="0"/>
              <a:t> &lt; j     </a:t>
            </a:r>
            <a:r>
              <a:rPr lang="en-US" sz="2000" dirty="0" err="1" smtClean="0"/>
              <a:t>ai</a:t>
            </a:r>
            <a:r>
              <a:rPr lang="en-US" sz="2000" dirty="0" smtClean="0"/>
              <a:t> &gt; </a:t>
            </a:r>
            <a:r>
              <a:rPr lang="en-US" sz="2000" dirty="0" err="1" smtClean="0"/>
              <a:t>aj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35496" y="2276872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r</a:t>
            </a:r>
            <a:endParaRPr lang="ru-RU" sz="20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516216" y="3789040"/>
          <a:ext cx="2088232" cy="792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4116"/>
                <a:gridCol w="104411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left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</a:t>
                      </a:r>
                      <a:endParaRPr lang="ru-RU" sz="2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right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</a:t>
                      </a:r>
                      <a:endParaRPr lang="ru-RU" sz="20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683568" y="3789040"/>
          <a:ext cx="2592288" cy="792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7174"/>
                <a:gridCol w="71511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a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61</a:t>
                      </a:r>
                      <a:endParaRPr lang="ru-RU" sz="2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остаток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61</a:t>
                      </a:r>
                      <a:endParaRPr lang="ru-RU" sz="20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948264" y="980728"/>
          <a:ext cx="1224136" cy="396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2068"/>
                <a:gridCol w="61206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m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120</a:t>
                      </a:r>
                      <a:endParaRPr lang="ru-RU" sz="2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187624" y="5733256"/>
            <a:ext cx="6624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0</a:t>
            </a:r>
            <a:r>
              <a:rPr lang="en-US" sz="2000" dirty="0" smtClean="0"/>
              <a:t> &lt; 61    </a:t>
            </a:r>
            <a:r>
              <a:rPr lang="ru-RU" sz="2000" dirty="0" smtClean="0"/>
              <a:t>пары нет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164288" y="334770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пара</a:t>
            </a:r>
            <a:endParaRPr lang="ru-RU" dirty="0"/>
          </a:p>
        </p:txBody>
      </p:sp>
      <p:cxnSp>
        <p:nvCxnSpPr>
          <p:cNvPr id="17" name="Скругленная соединительная линия 16"/>
          <p:cNvCxnSpPr/>
          <p:nvPr/>
        </p:nvCxnSpPr>
        <p:spPr>
          <a:xfrm rot="5400000" flipH="1" flipV="1">
            <a:off x="2771800" y="3429000"/>
            <a:ext cx="1512168" cy="504056"/>
          </a:xfrm>
          <a:prstGeom prst="curvedConnector3">
            <a:avLst>
              <a:gd name="adj1" fmla="val 50000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67536" y="2111256"/>
          <a:ext cx="8568000" cy="1280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61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59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61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119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27584" y="692696"/>
            <a:ext cx="61926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Вход:  60 </a:t>
            </a:r>
            <a:r>
              <a:rPr lang="ru-RU" sz="2000" b="1" dirty="0" smtClean="0"/>
              <a:t> </a:t>
            </a:r>
            <a:r>
              <a:rPr lang="ru-RU" sz="2000" dirty="0" smtClean="0"/>
              <a:t>140</a:t>
            </a:r>
            <a:r>
              <a:rPr lang="ru-RU" sz="2000" b="1" dirty="0" smtClean="0"/>
              <a:t>  61</a:t>
            </a:r>
            <a:r>
              <a:rPr lang="ru-RU" sz="2000" dirty="0" smtClean="0"/>
              <a:t>  100  300  59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err="1" smtClean="0"/>
              <a:t>i</a:t>
            </a:r>
            <a:r>
              <a:rPr lang="en-US" sz="2000" dirty="0" smtClean="0"/>
              <a:t> &lt; j     </a:t>
            </a:r>
            <a:r>
              <a:rPr lang="en-US" sz="2000" dirty="0" err="1" smtClean="0"/>
              <a:t>ai</a:t>
            </a:r>
            <a:r>
              <a:rPr lang="en-US" sz="2000" dirty="0" smtClean="0"/>
              <a:t> &gt; </a:t>
            </a:r>
            <a:r>
              <a:rPr lang="en-US" sz="2000" dirty="0" err="1" smtClean="0"/>
              <a:t>aj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35496" y="2276872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r</a:t>
            </a:r>
            <a:endParaRPr lang="ru-RU" sz="20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516216" y="3789040"/>
          <a:ext cx="2088232" cy="792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4116"/>
                <a:gridCol w="104411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left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</a:t>
                      </a:r>
                      <a:endParaRPr lang="ru-RU" sz="2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right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</a:t>
                      </a:r>
                      <a:endParaRPr lang="ru-RU" sz="20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683568" y="3789040"/>
          <a:ext cx="2592288" cy="792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7174"/>
                <a:gridCol w="71511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a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61</a:t>
                      </a:r>
                      <a:endParaRPr lang="ru-RU" sz="2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остаток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61</a:t>
                      </a:r>
                      <a:endParaRPr lang="ru-RU" sz="20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948264" y="980728"/>
          <a:ext cx="1224136" cy="396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2068"/>
                <a:gridCol w="61206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m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120</a:t>
                      </a:r>
                      <a:endParaRPr lang="ru-RU" sz="2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187624" y="5733256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0</a:t>
            </a:r>
            <a:r>
              <a:rPr lang="en-US" sz="2000" dirty="0" smtClean="0"/>
              <a:t> &lt; 61    </a:t>
            </a:r>
            <a:r>
              <a:rPr lang="ru-RU" sz="2000" dirty="0" smtClean="0"/>
              <a:t>пары нет</a:t>
            </a:r>
            <a:endParaRPr lang="en-US" sz="2000" dirty="0" smtClean="0"/>
          </a:p>
          <a:p>
            <a:r>
              <a:rPr lang="en-US" sz="2000" dirty="0" smtClean="0"/>
              <a:t>r[61]=61</a:t>
            </a:r>
            <a:endParaRPr lang="ru-RU" sz="20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7164288" y="334770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пара</a:t>
            </a:r>
            <a:endParaRPr lang="ru-RU" dirty="0"/>
          </a:p>
        </p:txBody>
      </p:sp>
      <p:cxnSp>
        <p:nvCxnSpPr>
          <p:cNvPr id="17" name="Скругленная соединительная линия 16"/>
          <p:cNvCxnSpPr/>
          <p:nvPr/>
        </p:nvCxnSpPr>
        <p:spPr>
          <a:xfrm rot="5400000" flipH="1" flipV="1">
            <a:off x="3203848" y="2924944"/>
            <a:ext cx="1584176" cy="1440160"/>
          </a:xfrm>
          <a:prstGeom prst="curvedConnector3">
            <a:avLst>
              <a:gd name="adj1" fmla="val 50000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67536" y="2111256"/>
          <a:ext cx="8568000" cy="1280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61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59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61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119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27584" y="692696"/>
            <a:ext cx="61926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Вход:  60 </a:t>
            </a:r>
            <a:r>
              <a:rPr lang="ru-RU" sz="2000" b="1" dirty="0" smtClean="0"/>
              <a:t> </a:t>
            </a:r>
            <a:r>
              <a:rPr lang="ru-RU" sz="2000" dirty="0" smtClean="0"/>
              <a:t>140</a:t>
            </a:r>
            <a:r>
              <a:rPr lang="ru-RU" sz="2000" b="1" dirty="0" smtClean="0"/>
              <a:t>  </a:t>
            </a:r>
            <a:r>
              <a:rPr lang="ru-RU" sz="2000" dirty="0" smtClean="0"/>
              <a:t>61  </a:t>
            </a:r>
            <a:r>
              <a:rPr lang="ru-RU" sz="2000" b="1" dirty="0" smtClean="0"/>
              <a:t>100</a:t>
            </a:r>
            <a:r>
              <a:rPr lang="ru-RU" sz="2000" dirty="0" smtClean="0"/>
              <a:t>  300  59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err="1" smtClean="0"/>
              <a:t>i</a:t>
            </a:r>
            <a:r>
              <a:rPr lang="en-US" sz="2000" dirty="0" smtClean="0"/>
              <a:t> &lt; j     </a:t>
            </a:r>
            <a:r>
              <a:rPr lang="en-US" sz="2000" dirty="0" err="1" smtClean="0"/>
              <a:t>ai</a:t>
            </a:r>
            <a:r>
              <a:rPr lang="en-US" sz="2000" dirty="0" smtClean="0"/>
              <a:t> &gt; </a:t>
            </a:r>
            <a:r>
              <a:rPr lang="en-US" sz="2000" dirty="0" err="1" smtClean="0"/>
              <a:t>aj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35496" y="2276872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r</a:t>
            </a:r>
            <a:endParaRPr lang="ru-RU" sz="20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516216" y="3789040"/>
          <a:ext cx="2088232" cy="792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4116"/>
                <a:gridCol w="104411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left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140</a:t>
                      </a:r>
                      <a:endParaRPr lang="ru-RU" sz="2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right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100</a:t>
                      </a:r>
                      <a:endParaRPr lang="ru-RU" sz="20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683568" y="3789040"/>
          <a:ext cx="2592288" cy="792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7174"/>
                <a:gridCol w="71511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a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100</a:t>
                      </a:r>
                      <a:endParaRPr lang="ru-RU" sz="2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остаток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100</a:t>
                      </a:r>
                      <a:endParaRPr lang="ru-RU" sz="20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948264" y="980728"/>
          <a:ext cx="1224136" cy="396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2068"/>
                <a:gridCol w="61206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m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120</a:t>
                      </a:r>
                      <a:endParaRPr lang="ru-RU" sz="2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187624" y="5733256"/>
            <a:ext cx="6624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140 </a:t>
            </a:r>
            <a:r>
              <a:rPr lang="en-US" sz="2000" dirty="0" smtClean="0"/>
              <a:t>&gt; 100   </a:t>
            </a:r>
            <a:r>
              <a:rPr lang="ru-RU" sz="2000" dirty="0" smtClean="0"/>
              <a:t>пара есть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164288" y="334770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пара</a:t>
            </a:r>
            <a:endParaRPr lang="ru-RU" dirty="0"/>
          </a:p>
        </p:txBody>
      </p:sp>
      <p:cxnSp>
        <p:nvCxnSpPr>
          <p:cNvPr id="13" name="Скругленная соединительная линия 12"/>
          <p:cNvCxnSpPr/>
          <p:nvPr/>
        </p:nvCxnSpPr>
        <p:spPr>
          <a:xfrm rot="16200000" flipV="1">
            <a:off x="2051720" y="3212976"/>
            <a:ext cx="1512168" cy="936104"/>
          </a:xfrm>
          <a:prstGeom prst="curvedConnector3">
            <a:avLst>
              <a:gd name="adj1" fmla="val 50000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67536" y="2111256"/>
          <a:ext cx="8568000" cy="1280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61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59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61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119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27584" y="692696"/>
            <a:ext cx="61926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Вход:  60 </a:t>
            </a:r>
            <a:r>
              <a:rPr lang="ru-RU" sz="2000" b="1" dirty="0" smtClean="0"/>
              <a:t> </a:t>
            </a:r>
            <a:r>
              <a:rPr lang="ru-RU" sz="2000" dirty="0" smtClean="0"/>
              <a:t>140</a:t>
            </a:r>
            <a:r>
              <a:rPr lang="ru-RU" sz="2000" b="1" dirty="0" smtClean="0"/>
              <a:t>  </a:t>
            </a:r>
            <a:r>
              <a:rPr lang="ru-RU" sz="2000" dirty="0" smtClean="0"/>
              <a:t>61  </a:t>
            </a:r>
            <a:r>
              <a:rPr lang="ru-RU" sz="2000" b="1" dirty="0" smtClean="0"/>
              <a:t>100</a:t>
            </a:r>
            <a:r>
              <a:rPr lang="ru-RU" sz="2000" dirty="0" smtClean="0"/>
              <a:t>  300  59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err="1" smtClean="0"/>
              <a:t>i</a:t>
            </a:r>
            <a:r>
              <a:rPr lang="en-US" sz="2000" dirty="0" smtClean="0"/>
              <a:t> &lt; j     </a:t>
            </a:r>
            <a:r>
              <a:rPr lang="en-US" sz="2000" dirty="0" err="1" smtClean="0"/>
              <a:t>ai</a:t>
            </a:r>
            <a:r>
              <a:rPr lang="en-US" sz="2000" dirty="0" smtClean="0"/>
              <a:t> &gt; </a:t>
            </a:r>
            <a:r>
              <a:rPr lang="en-US" sz="2000" dirty="0" err="1" smtClean="0"/>
              <a:t>aj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35496" y="2276872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r</a:t>
            </a:r>
            <a:endParaRPr lang="ru-RU" sz="20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516216" y="3789040"/>
          <a:ext cx="2088232" cy="792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4116"/>
                <a:gridCol w="104411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left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140</a:t>
                      </a:r>
                      <a:endParaRPr lang="ru-RU" sz="2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right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100</a:t>
                      </a:r>
                      <a:endParaRPr lang="ru-RU" sz="20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683568" y="3789040"/>
          <a:ext cx="2592288" cy="792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7174"/>
                <a:gridCol w="71511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a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100</a:t>
                      </a:r>
                      <a:endParaRPr lang="ru-RU" sz="2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остаток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100</a:t>
                      </a:r>
                      <a:endParaRPr lang="ru-RU" sz="20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948264" y="980728"/>
          <a:ext cx="1224136" cy="396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2068"/>
                <a:gridCol w="61206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m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120</a:t>
                      </a:r>
                      <a:endParaRPr lang="ru-RU" sz="2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187624" y="5733256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140 </a:t>
            </a:r>
            <a:r>
              <a:rPr lang="en-US" sz="2000" dirty="0" smtClean="0"/>
              <a:t>&gt; 100   </a:t>
            </a:r>
            <a:r>
              <a:rPr lang="ru-RU" sz="2000" dirty="0" smtClean="0"/>
              <a:t>пара есть</a:t>
            </a:r>
            <a:endParaRPr lang="en-US" sz="2000" dirty="0" smtClean="0"/>
          </a:p>
          <a:p>
            <a:r>
              <a:rPr lang="en-US" sz="2000" dirty="0" smtClean="0"/>
              <a:t>r[100]=100</a:t>
            </a:r>
            <a:endParaRPr lang="ru-RU" sz="20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7164288" y="334770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пара</a:t>
            </a:r>
            <a:endParaRPr lang="ru-RU" dirty="0"/>
          </a:p>
        </p:txBody>
      </p:sp>
      <p:cxnSp>
        <p:nvCxnSpPr>
          <p:cNvPr id="14" name="Скругленная соединительная линия 13"/>
          <p:cNvCxnSpPr/>
          <p:nvPr/>
        </p:nvCxnSpPr>
        <p:spPr>
          <a:xfrm flipV="1">
            <a:off x="3275856" y="2924944"/>
            <a:ext cx="3528392" cy="1080120"/>
          </a:xfrm>
          <a:prstGeom prst="curvedConnector3">
            <a:avLst>
              <a:gd name="adj1" fmla="val 50000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67536" y="2111256"/>
          <a:ext cx="8568000" cy="1280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61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59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61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119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27584" y="692696"/>
            <a:ext cx="61926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Вход:  60 </a:t>
            </a:r>
            <a:r>
              <a:rPr lang="ru-RU" sz="2000" b="1" dirty="0" smtClean="0"/>
              <a:t> </a:t>
            </a:r>
            <a:r>
              <a:rPr lang="ru-RU" sz="2000" dirty="0" smtClean="0"/>
              <a:t>140</a:t>
            </a:r>
            <a:r>
              <a:rPr lang="ru-RU" sz="2000" b="1" dirty="0" smtClean="0"/>
              <a:t>  </a:t>
            </a:r>
            <a:r>
              <a:rPr lang="ru-RU" sz="2000" dirty="0" smtClean="0"/>
              <a:t>61  100  </a:t>
            </a:r>
            <a:r>
              <a:rPr lang="ru-RU" sz="2000" b="1" dirty="0" smtClean="0"/>
              <a:t>300</a:t>
            </a:r>
            <a:r>
              <a:rPr lang="ru-RU" sz="2000" dirty="0" smtClean="0"/>
              <a:t>  59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err="1" smtClean="0"/>
              <a:t>i</a:t>
            </a:r>
            <a:r>
              <a:rPr lang="en-US" sz="2000" dirty="0" smtClean="0"/>
              <a:t> &lt; j     </a:t>
            </a:r>
            <a:r>
              <a:rPr lang="en-US" sz="2000" dirty="0" err="1" smtClean="0"/>
              <a:t>ai</a:t>
            </a:r>
            <a:r>
              <a:rPr lang="en-US" sz="2000" dirty="0" smtClean="0"/>
              <a:t> &gt; </a:t>
            </a:r>
            <a:r>
              <a:rPr lang="en-US" sz="2000" dirty="0" err="1" smtClean="0"/>
              <a:t>aj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35496" y="2276872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r</a:t>
            </a:r>
            <a:endParaRPr lang="ru-RU" sz="20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516216" y="3789040"/>
          <a:ext cx="2088232" cy="792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4116"/>
                <a:gridCol w="104411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left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140</a:t>
                      </a:r>
                      <a:endParaRPr lang="ru-RU" sz="2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right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100</a:t>
                      </a:r>
                      <a:endParaRPr lang="ru-RU" sz="20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683568" y="3789040"/>
          <a:ext cx="2592288" cy="792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7174"/>
                <a:gridCol w="71511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a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300</a:t>
                      </a:r>
                      <a:endParaRPr lang="ru-RU" sz="2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остаток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60</a:t>
                      </a:r>
                      <a:endParaRPr lang="ru-RU" sz="20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948264" y="980728"/>
          <a:ext cx="1224136" cy="396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2068"/>
                <a:gridCol w="61206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m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120</a:t>
                      </a:r>
                      <a:endParaRPr lang="ru-RU" sz="2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187624" y="5733256"/>
            <a:ext cx="6624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60</a:t>
            </a:r>
            <a:r>
              <a:rPr lang="ru-RU" sz="2000" dirty="0" smtClean="0"/>
              <a:t> </a:t>
            </a:r>
            <a:r>
              <a:rPr lang="en-US" sz="2000" dirty="0" smtClean="0"/>
              <a:t>&lt; 300   </a:t>
            </a:r>
            <a:r>
              <a:rPr lang="ru-RU" sz="2000" dirty="0" smtClean="0"/>
              <a:t>пары нет</a:t>
            </a:r>
            <a:endParaRPr lang="en-US" sz="20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7164288" y="334770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пара</a:t>
            </a:r>
            <a:endParaRPr lang="ru-RU" dirty="0"/>
          </a:p>
        </p:txBody>
      </p:sp>
      <p:cxnSp>
        <p:nvCxnSpPr>
          <p:cNvPr id="13" name="Скругленная соединительная линия 12"/>
          <p:cNvCxnSpPr/>
          <p:nvPr/>
        </p:nvCxnSpPr>
        <p:spPr>
          <a:xfrm rot="5400000" flipH="1" flipV="1">
            <a:off x="2987824" y="3140968"/>
            <a:ext cx="1512168" cy="936104"/>
          </a:xfrm>
          <a:prstGeom prst="curvedConnector3">
            <a:avLst>
              <a:gd name="adj1" fmla="val 50000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67536" y="2111256"/>
          <a:ext cx="8568000" cy="1280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76464"/>
                <a:gridCol w="431536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61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59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61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119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27584" y="692696"/>
            <a:ext cx="61926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Вход:  60 </a:t>
            </a:r>
            <a:r>
              <a:rPr lang="ru-RU" sz="2000" b="1" dirty="0" smtClean="0"/>
              <a:t> </a:t>
            </a:r>
            <a:r>
              <a:rPr lang="ru-RU" sz="2000" dirty="0" smtClean="0"/>
              <a:t>140</a:t>
            </a:r>
            <a:r>
              <a:rPr lang="ru-RU" sz="2000" b="1" dirty="0" smtClean="0"/>
              <a:t>  </a:t>
            </a:r>
            <a:r>
              <a:rPr lang="ru-RU" sz="2000" dirty="0" smtClean="0"/>
              <a:t>61  100  </a:t>
            </a:r>
            <a:r>
              <a:rPr lang="ru-RU" sz="2000" b="1" dirty="0" smtClean="0"/>
              <a:t>300</a:t>
            </a:r>
            <a:r>
              <a:rPr lang="ru-RU" sz="2000" dirty="0" smtClean="0"/>
              <a:t>  59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err="1" smtClean="0"/>
              <a:t>i</a:t>
            </a:r>
            <a:r>
              <a:rPr lang="en-US" sz="2000" dirty="0" smtClean="0"/>
              <a:t> &lt; j     </a:t>
            </a:r>
            <a:r>
              <a:rPr lang="en-US" sz="2000" dirty="0" err="1" smtClean="0"/>
              <a:t>ai</a:t>
            </a:r>
            <a:r>
              <a:rPr lang="en-US" sz="2000" dirty="0" smtClean="0"/>
              <a:t> &gt; </a:t>
            </a:r>
            <a:r>
              <a:rPr lang="en-US" sz="2000" dirty="0" err="1" smtClean="0"/>
              <a:t>aj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35496" y="2276872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r</a:t>
            </a:r>
            <a:endParaRPr lang="ru-RU" sz="20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516216" y="3789040"/>
          <a:ext cx="2088232" cy="792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4116"/>
                <a:gridCol w="104411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left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140</a:t>
                      </a:r>
                      <a:endParaRPr lang="ru-RU" sz="2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right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100</a:t>
                      </a:r>
                      <a:endParaRPr lang="ru-RU" sz="20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683568" y="3789040"/>
          <a:ext cx="2592288" cy="792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7174"/>
                <a:gridCol w="71511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a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300</a:t>
                      </a:r>
                      <a:endParaRPr lang="ru-RU" sz="2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остаток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60</a:t>
                      </a:r>
                      <a:endParaRPr lang="ru-RU" sz="20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948264" y="980728"/>
          <a:ext cx="1224136" cy="396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2068"/>
                <a:gridCol w="61206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m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120</a:t>
                      </a:r>
                      <a:endParaRPr lang="ru-RU" sz="2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187624" y="5733256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60</a:t>
            </a:r>
            <a:r>
              <a:rPr lang="ru-RU" sz="2000" dirty="0" smtClean="0"/>
              <a:t> </a:t>
            </a:r>
            <a:r>
              <a:rPr lang="en-US" sz="2000" dirty="0" smtClean="0"/>
              <a:t>&lt; 300   </a:t>
            </a:r>
            <a:r>
              <a:rPr lang="ru-RU" sz="2000" dirty="0" smtClean="0"/>
              <a:t>пары нет</a:t>
            </a:r>
          </a:p>
          <a:p>
            <a:r>
              <a:rPr lang="en-US" sz="2000" dirty="0" smtClean="0"/>
              <a:t>r[60]=300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164288" y="334770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пара</a:t>
            </a:r>
            <a:endParaRPr lang="ru-RU" dirty="0"/>
          </a:p>
        </p:txBody>
      </p:sp>
      <p:cxnSp>
        <p:nvCxnSpPr>
          <p:cNvPr id="13" name="Скругленная соединительная линия 12"/>
          <p:cNvCxnSpPr/>
          <p:nvPr/>
        </p:nvCxnSpPr>
        <p:spPr>
          <a:xfrm rot="5400000" flipH="1" flipV="1">
            <a:off x="3167844" y="2960948"/>
            <a:ext cx="1152128" cy="936104"/>
          </a:xfrm>
          <a:prstGeom prst="curvedConnector3">
            <a:avLst>
              <a:gd name="adj1" fmla="val 26379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67536" y="2111256"/>
          <a:ext cx="8568000" cy="1280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76464"/>
                <a:gridCol w="431536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61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59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61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119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27584" y="692696"/>
            <a:ext cx="61926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Вход:  60 </a:t>
            </a:r>
            <a:r>
              <a:rPr lang="ru-RU" sz="2000" b="1" dirty="0" smtClean="0"/>
              <a:t> </a:t>
            </a:r>
            <a:r>
              <a:rPr lang="ru-RU" sz="2000" dirty="0" smtClean="0"/>
              <a:t>140</a:t>
            </a:r>
            <a:r>
              <a:rPr lang="ru-RU" sz="2000" b="1" dirty="0" smtClean="0"/>
              <a:t>  </a:t>
            </a:r>
            <a:r>
              <a:rPr lang="ru-RU" sz="2000" dirty="0" smtClean="0"/>
              <a:t>61  100  300  </a:t>
            </a:r>
            <a:r>
              <a:rPr lang="ru-RU" sz="2000" b="1" dirty="0" smtClean="0"/>
              <a:t>59</a:t>
            </a:r>
            <a:endParaRPr lang="en-US" sz="2000" b="1" dirty="0" smtClean="0"/>
          </a:p>
          <a:p>
            <a:endParaRPr lang="en-US" sz="2000" dirty="0" smtClean="0"/>
          </a:p>
          <a:p>
            <a:r>
              <a:rPr lang="en-US" sz="2000" dirty="0" err="1" smtClean="0"/>
              <a:t>i</a:t>
            </a:r>
            <a:r>
              <a:rPr lang="en-US" sz="2000" dirty="0" smtClean="0"/>
              <a:t> &lt; j     </a:t>
            </a:r>
            <a:r>
              <a:rPr lang="en-US" sz="2000" dirty="0" err="1" smtClean="0"/>
              <a:t>ai</a:t>
            </a:r>
            <a:r>
              <a:rPr lang="en-US" sz="2000" dirty="0" smtClean="0"/>
              <a:t> &gt; </a:t>
            </a:r>
            <a:r>
              <a:rPr lang="en-US" sz="2000" dirty="0" err="1" smtClean="0"/>
              <a:t>aj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35496" y="2276872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r</a:t>
            </a:r>
            <a:endParaRPr lang="ru-RU" sz="20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516216" y="3789040"/>
          <a:ext cx="2088232" cy="792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4116"/>
                <a:gridCol w="104411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left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140</a:t>
                      </a:r>
                      <a:endParaRPr lang="ru-RU" sz="2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right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100</a:t>
                      </a:r>
                      <a:endParaRPr lang="ru-RU" sz="20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683568" y="3789040"/>
          <a:ext cx="2592288" cy="792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7174"/>
                <a:gridCol w="71511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a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59</a:t>
                      </a:r>
                      <a:endParaRPr lang="ru-RU" sz="2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остаток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59</a:t>
                      </a:r>
                      <a:endParaRPr lang="ru-RU" sz="20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948264" y="980728"/>
          <a:ext cx="1224136" cy="396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2068"/>
                <a:gridCol w="61206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m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120</a:t>
                      </a:r>
                      <a:endParaRPr lang="ru-RU" sz="2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187624" y="5733256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61</a:t>
            </a:r>
            <a:r>
              <a:rPr lang="ru-RU" sz="2000" dirty="0" smtClean="0"/>
              <a:t> </a:t>
            </a:r>
            <a:r>
              <a:rPr lang="en-US" sz="2000" dirty="0" smtClean="0"/>
              <a:t>&gt; 59   </a:t>
            </a:r>
            <a:r>
              <a:rPr lang="ru-RU" sz="2000" dirty="0" smtClean="0"/>
              <a:t>пара есть</a:t>
            </a:r>
          </a:p>
          <a:p>
            <a:r>
              <a:rPr lang="en-US" sz="2000" dirty="0" smtClean="0"/>
              <a:t>r[60]=300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164288" y="334770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пара</a:t>
            </a:r>
            <a:endParaRPr lang="ru-RU" dirty="0"/>
          </a:p>
        </p:txBody>
      </p:sp>
      <p:cxnSp>
        <p:nvCxnSpPr>
          <p:cNvPr id="14" name="Скругленная соединительная линия 13"/>
          <p:cNvCxnSpPr/>
          <p:nvPr/>
        </p:nvCxnSpPr>
        <p:spPr>
          <a:xfrm rot="5400000" flipH="1" flipV="1">
            <a:off x="3239852" y="2888940"/>
            <a:ext cx="1584176" cy="1512168"/>
          </a:xfrm>
          <a:prstGeom prst="curvedConnector3">
            <a:avLst>
              <a:gd name="adj1" fmla="val 50000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67536" y="2111256"/>
          <a:ext cx="8568000" cy="1280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76464"/>
                <a:gridCol w="431536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59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61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59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61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119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27584" y="692696"/>
            <a:ext cx="61926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Вход:  60 </a:t>
            </a:r>
            <a:r>
              <a:rPr lang="ru-RU" sz="2000" b="1" dirty="0" smtClean="0"/>
              <a:t> </a:t>
            </a:r>
            <a:r>
              <a:rPr lang="ru-RU" sz="2000" dirty="0" smtClean="0"/>
              <a:t>140</a:t>
            </a:r>
            <a:r>
              <a:rPr lang="ru-RU" sz="2000" b="1" dirty="0" smtClean="0"/>
              <a:t>  </a:t>
            </a:r>
            <a:r>
              <a:rPr lang="ru-RU" sz="2000" dirty="0" smtClean="0"/>
              <a:t>61  100  300  </a:t>
            </a:r>
            <a:r>
              <a:rPr lang="ru-RU" sz="2000" b="1" dirty="0" smtClean="0"/>
              <a:t>59</a:t>
            </a:r>
            <a:endParaRPr lang="en-US" sz="2000" b="1" dirty="0" smtClean="0"/>
          </a:p>
          <a:p>
            <a:endParaRPr lang="en-US" sz="2000" dirty="0" smtClean="0"/>
          </a:p>
          <a:p>
            <a:r>
              <a:rPr lang="en-US" sz="2000" dirty="0" err="1" smtClean="0"/>
              <a:t>i</a:t>
            </a:r>
            <a:r>
              <a:rPr lang="en-US" sz="2000" dirty="0" smtClean="0"/>
              <a:t> &lt; j     </a:t>
            </a:r>
            <a:r>
              <a:rPr lang="en-US" sz="2000" dirty="0" err="1" smtClean="0"/>
              <a:t>ai</a:t>
            </a:r>
            <a:r>
              <a:rPr lang="en-US" sz="2000" dirty="0" smtClean="0"/>
              <a:t> &gt; </a:t>
            </a:r>
            <a:r>
              <a:rPr lang="en-US" sz="2000" dirty="0" err="1" smtClean="0"/>
              <a:t>aj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35496" y="2276872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r</a:t>
            </a:r>
            <a:endParaRPr lang="ru-RU" sz="20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516216" y="3789040"/>
          <a:ext cx="2088232" cy="792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4116"/>
                <a:gridCol w="104411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left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140</a:t>
                      </a:r>
                      <a:endParaRPr lang="ru-RU" sz="2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right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100</a:t>
                      </a:r>
                      <a:endParaRPr lang="ru-RU" sz="20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683568" y="3789040"/>
          <a:ext cx="2592288" cy="792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7174"/>
                <a:gridCol w="71511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a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59</a:t>
                      </a:r>
                      <a:endParaRPr lang="ru-RU" sz="2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остаток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61</a:t>
                      </a:r>
                      <a:endParaRPr lang="ru-RU" sz="20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948264" y="980728"/>
          <a:ext cx="1224136" cy="396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2068"/>
                <a:gridCol w="61206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m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120</a:t>
                      </a:r>
                      <a:endParaRPr lang="ru-RU" sz="2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187624" y="5733256"/>
            <a:ext cx="2808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61</a:t>
            </a:r>
            <a:r>
              <a:rPr lang="ru-RU" sz="2000" dirty="0" smtClean="0"/>
              <a:t> </a:t>
            </a:r>
            <a:r>
              <a:rPr lang="en-US" sz="2000" dirty="0" smtClean="0"/>
              <a:t>&gt; 59   </a:t>
            </a:r>
            <a:r>
              <a:rPr lang="ru-RU" sz="2000" dirty="0" smtClean="0"/>
              <a:t>пара есть</a:t>
            </a:r>
          </a:p>
          <a:p>
            <a:r>
              <a:rPr lang="en-US" sz="2000" dirty="0" smtClean="0"/>
              <a:t>r[</a:t>
            </a:r>
            <a:r>
              <a:rPr lang="ru-RU" sz="2000" dirty="0" smtClean="0"/>
              <a:t>59</a:t>
            </a:r>
            <a:r>
              <a:rPr lang="en-US" sz="2000" dirty="0" smtClean="0"/>
              <a:t>]=</a:t>
            </a:r>
            <a:r>
              <a:rPr lang="ru-RU" sz="2000" dirty="0" smtClean="0"/>
              <a:t>59</a:t>
            </a:r>
            <a:endParaRPr lang="en-US" sz="20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7164288" y="334770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пара</a:t>
            </a:r>
            <a:endParaRPr lang="ru-RU" dirty="0"/>
          </a:p>
        </p:txBody>
      </p:sp>
      <p:cxnSp>
        <p:nvCxnSpPr>
          <p:cNvPr id="14" name="Скругленная соединительная линия 13"/>
          <p:cNvCxnSpPr/>
          <p:nvPr/>
        </p:nvCxnSpPr>
        <p:spPr>
          <a:xfrm rot="5400000" flipH="1" flipV="1">
            <a:off x="2915816" y="3212976"/>
            <a:ext cx="1224136" cy="504056"/>
          </a:xfrm>
          <a:prstGeom prst="curvedConnector3">
            <a:avLst>
              <a:gd name="adj1" fmla="val -3356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335688" y="5805264"/>
            <a:ext cx="2808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Ответ:  140  100</a:t>
            </a:r>
            <a:endParaRPr lang="en-US" sz="2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Демо</a:t>
            </a:r>
            <a:r>
              <a:rPr lang="ru-RU" dirty="0" smtClean="0"/>
              <a:t> 2020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96752"/>
            <a:ext cx="8820472" cy="54726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const m = 120; {</a:t>
            </a:r>
            <a:r>
              <a:rPr lang="ru-RU" sz="1800" b="1" dirty="0" smtClean="0">
                <a:latin typeface="Courier New" pitchFamily="49" charset="0"/>
                <a:cs typeface="Courier New" pitchFamily="49" charset="0"/>
              </a:rPr>
              <a:t>количество различных остатков}</a:t>
            </a:r>
          </a:p>
          <a:p>
            <a:pPr>
              <a:buNone/>
            </a:pPr>
            <a:r>
              <a:rPr lang="en-US" sz="1800" b="1" dirty="0" err="1" smtClean="0">
                <a:latin typeface="Courier New" pitchFamily="49" charset="0"/>
                <a:cs typeface="Courier New" pitchFamily="49" charset="0"/>
              </a:rPr>
              <a:t>var</a:t>
            </a:r>
            <a:endParaRPr lang="en-US" sz="18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{</a:t>
            </a:r>
            <a:r>
              <a:rPr lang="ru-RU" sz="1800" b="1" dirty="0" smtClean="0">
                <a:latin typeface="Courier New" pitchFamily="49" charset="0"/>
                <a:cs typeface="Courier New" pitchFamily="49" charset="0"/>
              </a:rPr>
              <a:t>хранение максимального значения для каждого из остатков}</a:t>
            </a:r>
          </a:p>
          <a:p>
            <a:pPr>
              <a:buNone/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r: array[0..m-1] of integer;</a:t>
            </a:r>
          </a:p>
          <a:p>
            <a:pPr>
              <a:buNone/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n, a, </a:t>
            </a:r>
            <a:r>
              <a:rPr lang="en-US" sz="18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, p, left, right: integer;</a:t>
            </a:r>
          </a:p>
          <a:p>
            <a:pPr>
              <a:buNone/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begin</a:t>
            </a:r>
          </a:p>
          <a:p>
            <a:pPr>
              <a:buNone/>
            </a:pPr>
            <a:r>
              <a:rPr lang="en-US" sz="1800" b="1" dirty="0" err="1" smtClean="0">
                <a:latin typeface="Courier New" pitchFamily="49" charset="0"/>
                <a:cs typeface="Courier New" pitchFamily="49" charset="0"/>
              </a:rPr>
              <a:t>readln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(n);</a:t>
            </a:r>
          </a:p>
          <a:p>
            <a:pPr>
              <a:buNone/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{</a:t>
            </a:r>
            <a:r>
              <a:rPr lang="ru-RU" sz="1800" b="1" dirty="0" smtClean="0">
                <a:latin typeface="Courier New" pitchFamily="49" charset="0"/>
                <a:cs typeface="Courier New" pitchFamily="49" charset="0"/>
              </a:rPr>
              <a:t>обнуление массива 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r}</a:t>
            </a:r>
          </a:p>
          <a:p>
            <a:pPr>
              <a:buNone/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for </a:t>
            </a:r>
            <a:r>
              <a:rPr lang="en-US" sz="18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:= 0 to m - 1 do</a:t>
            </a:r>
          </a:p>
          <a:p>
            <a:pPr>
              <a:buNone/>
            </a:pPr>
            <a:r>
              <a:rPr lang="ru-RU" sz="18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r[</a:t>
            </a:r>
            <a:r>
              <a:rPr lang="en-US" sz="18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] := 0;</a:t>
            </a:r>
          </a:p>
          <a:p>
            <a:pPr>
              <a:buNone/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{</a:t>
            </a:r>
            <a:r>
              <a:rPr lang="ru-RU" sz="1800" b="1" dirty="0" smtClean="0">
                <a:latin typeface="Courier New" pitchFamily="49" charset="0"/>
                <a:cs typeface="Courier New" pitchFamily="49" charset="0"/>
              </a:rPr>
              <a:t>обнуление переменных для записи ответа}</a:t>
            </a:r>
          </a:p>
          <a:p>
            <a:pPr>
              <a:buNone/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left := 0; right := 0;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340768"/>
            <a:ext cx="8820472" cy="504056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pt-BR" sz="1800" b="1" dirty="0" smtClean="0">
                <a:latin typeface="Courier New" pitchFamily="49" charset="0"/>
                <a:cs typeface="Courier New" pitchFamily="49" charset="0"/>
              </a:rPr>
              <a:t>for i:=1 to n do begin</a:t>
            </a:r>
          </a:p>
          <a:p>
            <a:pPr>
              <a:lnSpc>
                <a:spcPct val="90000"/>
              </a:lnSpc>
              <a:buNone/>
            </a:pPr>
            <a:r>
              <a:rPr lang="ru-RU" sz="18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pt-BR" sz="1800" b="1" dirty="0" smtClean="0">
                <a:latin typeface="Courier New" pitchFamily="49" charset="0"/>
                <a:cs typeface="Courier New" pitchFamily="49" charset="0"/>
              </a:rPr>
              <a:t>readln(a);</a:t>
            </a:r>
          </a:p>
          <a:p>
            <a:pPr>
              <a:lnSpc>
                <a:spcPct val="90000"/>
              </a:lnSpc>
              <a:buNone/>
            </a:pPr>
            <a:r>
              <a:rPr lang="ru-RU" sz="18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pt-BR" sz="1800" b="1" dirty="0" smtClean="0">
                <a:latin typeface="Courier New" pitchFamily="49" charset="0"/>
                <a:cs typeface="Courier New" pitchFamily="49" charset="0"/>
              </a:rPr>
              <a:t>p:=a mod m;</a:t>
            </a:r>
          </a:p>
          <a:p>
            <a:pPr>
              <a:lnSpc>
                <a:spcPct val="90000"/>
              </a:lnSpc>
              <a:buNone/>
            </a:pPr>
            <a:r>
              <a:rPr lang="ru-RU" sz="18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pt-BR" sz="1800" b="1" dirty="0" smtClean="0">
                <a:latin typeface="Courier New" pitchFamily="49" charset="0"/>
                <a:cs typeface="Courier New" pitchFamily="49" charset="0"/>
              </a:rPr>
              <a:t>if (r[(m–p) mod m]&gt;a) and (r[(m-p) mod m]+a&gt;left+right) then</a:t>
            </a:r>
            <a:endParaRPr lang="ru-RU" sz="18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90000"/>
              </a:lnSpc>
              <a:buNone/>
            </a:pPr>
            <a:r>
              <a:rPr lang="ru-RU" sz="1800" b="1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begin</a:t>
            </a:r>
          </a:p>
          <a:p>
            <a:pPr>
              <a:lnSpc>
                <a:spcPct val="90000"/>
              </a:lnSpc>
              <a:buNone/>
            </a:pPr>
            <a:r>
              <a:rPr lang="pt-BR" sz="1800" b="1" dirty="0" smtClean="0">
                <a:latin typeface="Courier New" pitchFamily="49" charset="0"/>
                <a:cs typeface="Courier New" pitchFamily="49" charset="0"/>
              </a:rPr>
              <a:t>	    left:=r[(m-p) mod m]</a:t>
            </a:r>
          </a:p>
          <a:p>
            <a:pPr>
              <a:lnSpc>
                <a:spcPct val="90000"/>
              </a:lnSpc>
              <a:buNone/>
            </a:pPr>
            <a:r>
              <a:rPr lang="ru-RU" sz="1800" b="1" dirty="0" smtClean="0"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pt-BR" sz="1800" b="1" dirty="0" smtClean="0">
                <a:latin typeface="Courier New" pitchFamily="49" charset="0"/>
                <a:cs typeface="Courier New" pitchFamily="49" charset="0"/>
              </a:rPr>
              <a:t>right:=a;</a:t>
            </a:r>
          </a:p>
          <a:p>
            <a:pPr>
              <a:lnSpc>
                <a:spcPct val="90000"/>
              </a:lnSpc>
              <a:buNone/>
            </a:pPr>
            <a:r>
              <a:rPr lang="pt-BR" sz="1800" b="1" dirty="0" smtClean="0">
                <a:latin typeface="Courier New" pitchFamily="49" charset="0"/>
                <a:cs typeface="Courier New" pitchFamily="49" charset="0"/>
              </a:rPr>
              <a:t>	  end;</a:t>
            </a:r>
            <a:endParaRPr lang="ru-RU" sz="18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90000"/>
              </a:lnSpc>
              <a:buNone/>
            </a:pPr>
            <a:r>
              <a:rPr lang="ru-RU" sz="18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pt-BR" sz="1800" b="1" dirty="0" smtClean="0">
                <a:latin typeface="Courier New" pitchFamily="49" charset="0"/>
                <a:cs typeface="Courier New" pitchFamily="49" charset="0"/>
              </a:rPr>
              <a:t>if a&gt;r[p] then</a:t>
            </a:r>
          </a:p>
          <a:p>
            <a:pPr>
              <a:lnSpc>
                <a:spcPct val="90000"/>
              </a:lnSpc>
              <a:buNone/>
            </a:pPr>
            <a:r>
              <a:rPr lang="ru-RU" sz="1800" b="1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pt-BR" sz="1800" b="1" dirty="0" smtClean="0">
                <a:latin typeface="Courier New" pitchFamily="49" charset="0"/>
                <a:cs typeface="Courier New" pitchFamily="49" charset="0"/>
              </a:rPr>
              <a:t>r[p]:=a;</a:t>
            </a:r>
          </a:p>
          <a:p>
            <a:pPr>
              <a:lnSpc>
                <a:spcPct val="90000"/>
              </a:lnSpc>
              <a:buNone/>
            </a:pPr>
            <a:r>
              <a:rPr lang="pt-BR" sz="1800" b="1" dirty="0" smtClean="0">
                <a:latin typeface="Courier New" pitchFamily="49" charset="0"/>
                <a:cs typeface="Courier New" pitchFamily="49" charset="0"/>
              </a:rPr>
              <a:t>end;</a:t>
            </a:r>
          </a:p>
          <a:p>
            <a:pPr>
              <a:lnSpc>
                <a:spcPct val="90000"/>
              </a:lnSpc>
              <a:buNone/>
            </a:pPr>
            <a:r>
              <a:rPr lang="ru-RU" sz="18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pt-BR" sz="1800" b="1" dirty="0" smtClean="0">
                <a:latin typeface="Courier New" pitchFamily="49" charset="0"/>
                <a:cs typeface="Courier New" pitchFamily="49" charset="0"/>
              </a:rPr>
              <a:t>writeln(left,’ ‘,right);</a:t>
            </a:r>
            <a:endParaRPr lang="en-US" sz="1800" b="1" dirty="0" smtClean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 24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340768"/>
            <a:ext cx="7869560" cy="5040560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ru-RU" sz="2000" b="1" dirty="0" smtClean="0"/>
              <a:t>Спецификация</a:t>
            </a:r>
          </a:p>
          <a:p>
            <a:pPr indent="0">
              <a:buNone/>
            </a:pPr>
            <a:endParaRPr lang="ru-RU" sz="2000" dirty="0" smtClean="0"/>
          </a:p>
          <a:p>
            <a:pPr indent="0">
              <a:buNone/>
            </a:pPr>
            <a:r>
              <a:rPr lang="ru-RU" sz="2000" b="1" i="1" dirty="0" smtClean="0"/>
              <a:t>Задание проверяет</a:t>
            </a:r>
          </a:p>
          <a:p>
            <a:pPr indent="0">
              <a:buNone/>
            </a:pPr>
            <a:r>
              <a:rPr lang="ru-RU" sz="2000" dirty="0" smtClean="0"/>
              <a:t>Умение прочесть фрагмент программы на языке программирования и исправить допущенные </a:t>
            </a:r>
            <a:r>
              <a:rPr lang="ru-RU" sz="2000" dirty="0" err="1" smtClean="0"/>
              <a:t>ошбки</a:t>
            </a:r>
            <a:endParaRPr lang="ru-RU" sz="1800" dirty="0" smtClean="0"/>
          </a:p>
          <a:p>
            <a:pPr indent="0">
              <a:buNone/>
            </a:pPr>
            <a:endParaRPr lang="ru-RU" sz="1800" dirty="0" smtClean="0"/>
          </a:p>
          <a:p>
            <a:pPr indent="0">
              <a:buNone/>
            </a:pPr>
            <a:r>
              <a:rPr lang="ru-RU" sz="2000" b="1" i="1" dirty="0" smtClean="0"/>
              <a:t>Уровень сложности</a:t>
            </a:r>
          </a:p>
          <a:p>
            <a:pPr indent="0">
              <a:buNone/>
            </a:pPr>
            <a:r>
              <a:rPr lang="ru-RU" sz="2000" dirty="0" smtClean="0"/>
              <a:t>Повышенный</a:t>
            </a:r>
          </a:p>
          <a:p>
            <a:pPr indent="0">
              <a:buNone/>
            </a:pPr>
            <a:endParaRPr lang="ru-RU" sz="2000" dirty="0" smtClean="0"/>
          </a:p>
          <a:p>
            <a:pPr indent="0">
              <a:buNone/>
            </a:pPr>
            <a:r>
              <a:rPr lang="ru-RU" sz="2000" b="1" i="1" dirty="0" smtClean="0"/>
              <a:t>Максимальный балл   3</a:t>
            </a:r>
            <a:endParaRPr lang="ru-RU" sz="2000" b="1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 24</a:t>
            </a:r>
            <a:endParaRPr lang="ru-RU" dirty="0"/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251520" y="1196752"/>
            <a:ext cx="8445624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smtClean="0"/>
              <a:t>Рекомендации</a:t>
            </a:r>
          </a:p>
          <a:p>
            <a:pPr marL="0" indent="0">
              <a:buClr>
                <a:schemeClr val="tx1"/>
              </a:buClr>
              <a:buFont typeface="Wingdings" pitchFamily="2" charset="2"/>
              <a:buChar char="§"/>
            </a:pPr>
            <a:r>
              <a:rPr lang="ru-RU" sz="2000" dirty="0" smtClean="0"/>
              <a:t> Следует искать только алгоритмические ошибки.</a:t>
            </a:r>
          </a:p>
          <a:p>
            <a:pPr marL="0" indent="0">
              <a:buClr>
                <a:schemeClr val="tx1"/>
              </a:buClr>
              <a:buFont typeface="Wingdings" pitchFamily="2" charset="2"/>
              <a:buChar char="§"/>
            </a:pPr>
            <a:r>
              <a:rPr lang="ru-RU" sz="2000" dirty="0" smtClean="0"/>
              <a:t> Ответы не требуют обоснования.</a:t>
            </a:r>
          </a:p>
          <a:p>
            <a:pPr marL="0" indent="0">
              <a:buClr>
                <a:schemeClr val="tx1"/>
              </a:buClr>
              <a:buFont typeface="Wingdings" pitchFamily="2" charset="2"/>
              <a:buChar char="§"/>
            </a:pPr>
            <a:r>
              <a:rPr lang="ru-RU" sz="2000" dirty="0" smtClean="0"/>
              <a:t> Следует исправлять приведенную программу, а не приводить другое решение.</a:t>
            </a:r>
          </a:p>
          <a:p>
            <a:pPr marL="0" indent="0">
              <a:buClr>
                <a:schemeClr val="tx1"/>
              </a:buClr>
              <a:buFont typeface="Wingdings" pitchFamily="2" charset="2"/>
              <a:buChar char="§"/>
            </a:pPr>
            <a:r>
              <a:rPr lang="ru-RU" sz="2000" dirty="0" smtClean="0"/>
              <a:t> Ошибка считается исправленной, если выполнены оба следующих условия:</a:t>
            </a:r>
          </a:p>
          <a:p>
            <a:pPr>
              <a:buClr>
                <a:schemeClr val="tx1"/>
              </a:buClr>
              <a:buNone/>
            </a:pPr>
            <a:r>
              <a:rPr lang="ru-RU" sz="2000" dirty="0" smtClean="0"/>
              <a:t>       а) правильно указана строка с ошибкой;</a:t>
            </a:r>
          </a:p>
          <a:p>
            <a:pPr>
              <a:buClr>
                <a:schemeClr val="tx1"/>
              </a:buClr>
              <a:buNone/>
            </a:pPr>
            <a:r>
              <a:rPr lang="ru-RU" sz="2000" dirty="0" smtClean="0"/>
              <a:t>       б) указан такой новый вариант строки, что при исправлении</a:t>
            </a:r>
          </a:p>
          <a:p>
            <a:pPr>
              <a:buClr>
                <a:schemeClr val="tx1"/>
              </a:buClr>
              <a:buNone/>
            </a:pPr>
            <a:r>
              <a:rPr lang="ru-RU" sz="2000" dirty="0" smtClean="0"/>
              <a:t>        другой ошибки получается правильная программа.</a:t>
            </a:r>
          </a:p>
          <a:p>
            <a:pPr marL="0" indent="0">
              <a:buClr>
                <a:schemeClr val="tx1"/>
              </a:buClr>
              <a:buFont typeface="Wingdings" pitchFamily="2" charset="2"/>
              <a:buChar char="§"/>
            </a:pPr>
            <a:r>
              <a:rPr lang="ru-RU" sz="2000" dirty="0" smtClean="0"/>
              <a:t> За указание в качестве ошибочной верной строки программы балл снижается.</a:t>
            </a:r>
          </a:p>
          <a:p>
            <a:pPr marL="0" indent="0">
              <a:buFont typeface="Wingdings" pitchFamily="2" charset="2"/>
              <a:buChar char="§"/>
            </a:pPr>
            <a:endParaRPr lang="ru-RU" sz="2000" dirty="0" smtClean="0"/>
          </a:p>
          <a:p>
            <a:pPr marL="0" indent="0">
              <a:buFont typeface="Wingdings" pitchFamily="2" charset="2"/>
              <a:buChar char="§"/>
            </a:pPr>
            <a:endParaRPr lang="ru-RU" sz="20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 25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340768"/>
            <a:ext cx="7869560" cy="5040560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ru-RU" sz="2000" b="1" dirty="0" smtClean="0"/>
              <a:t>Спецификация</a:t>
            </a:r>
          </a:p>
          <a:p>
            <a:pPr indent="0">
              <a:buNone/>
            </a:pPr>
            <a:endParaRPr lang="ru-RU" sz="2000" b="1" i="1" dirty="0" smtClean="0"/>
          </a:p>
          <a:p>
            <a:pPr indent="0">
              <a:buNone/>
            </a:pPr>
            <a:r>
              <a:rPr lang="ru-RU" sz="2000" b="1" i="1" dirty="0" smtClean="0"/>
              <a:t>Задание проверяет</a:t>
            </a:r>
          </a:p>
          <a:p>
            <a:pPr indent="0">
              <a:buNone/>
            </a:pPr>
            <a:r>
              <a:rPr lang="ru-RU" sz="2000" dirty="0" smtClean="0"/>
              <a:t>Умение написать короткую (10–15 строк) простую программу на языке программирования</a:t>
            </a:r>
          </a:p>
          <a:p>
            <a:pPr indent="0">
              <a:buNone/>
            </a:pPr>
            <a:endParaRPr lang="ru-RU" sz="2000" dirty="0" smtClean="0"/>
          </a:p>
          <a:p>
            <a:pPr indent="0">
              <a:buNone/>
            </a:pPr>
            <a:r>
              <a:rPr lang="ru-RU" sz="2000" b="1" i="1" dirty="0" smtClean="0"/>
              <a:t>Уровень сложности</a:t>
            </a:r>
          </a:p>
          <a:p>
            <a:pPr indent="0">
              <a:buNone/>
            </a:pPr>
            <a:r>
              <a:rPr lang="ru-RU" sz="2000" dirty="0" smtClean="0"/>
              <a:t>Высокий</a:t>
            </a:r>
          </a:p>
          <a:p>
            <a:pPr indent="0">
              <a:buNone/>
            </a:pPr>
            <a:endParaRPr lang="ru-RU" sz="2000" dirty="0" smtClean="0"/>
          </a:p>
          <a:p>
            <a:pPr indent="0">
              <a:buNone/>
            </a:pPr>
            <a:r>
              <a:rPr lang="ru-RU" sz="2000" b="1" i="1" dirty="0" smtClean="0"/>
              <a:t>Максимальный балл   2</a:t>
            </a:r>
            <a:endParaRPr lang="ru-RU" sz="2000" b="1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 25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052736"/>
            <a:ext cx="8712968" cy="554461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000" b="1" dirty="0" smtClean="0"/>
              <a:t>Типичные ошибки</a:t>
            </a:r>
          </a:p>
          <a:p>
            <a:pPr marL="0" indent="0">
              <a:buClrTx/>
              <a:buFont typeface="Wingdings" pitchFamily="2" charset="2"/>
              <a:buChar char="§"/>
            </a:pPr>
            <a:r>
              <a:rPr lang="ru-RU" sz="2000" dirty="0" smtClean="0"/>
              <a:t>  В цикле происходит выход за границу массива</a:t>
            </a:r>
          </a:p>
          <a:p>
            <a:pPr marL="0" indent="0">
              <a:buClrTx/>
              <a:buFont typeface="Wingdings" pitchFamily="2" charset="2"/>
              <a:buChar char="§"/>
            </a:pPr>
            <a:r>
              <a:rPr lang="ru-RU" sz="2000" dirty="0" smtClean="0"/>
              <a:t>  Не инициализируется или неверно инициализируются переменные (минимум, максимум, счетчик, сумма, произведение)</a:t>
            </a:r>
          </a:p>
          <a:p>
            <a:pPr marL="0" indent="0">
              <a:buClrTx/>
              <a:buFont typeface="Wingdings" pitchFamily="2" charset="2"/>
              <a:buChar char="§"/>
            </a:pPr>
            <a:r>
              <a:rPr lang="ru-RU" sz="2000" dirty="0" smtClean="0"/>
              <a:t>  Неверно осуществляется проверка делимости, размерности числа (однозначное, двузначное, …), последней (младшей) цифры числа и др.</a:t>
            </a:r>
          </a:p>
          <a:p>
            <a:pPr marL="0" indent="0">
              <a:buClrTx/>
              <a:buFont typeface="Wingdings" pitchFamily="2" charset="2"/>
              <a:buChar char="§"/>
            </a:pPr>
            <a:r>
              <a:rPr lang="ru-RU" sz="2000" dirty="0" smtClean="0"/>
              <a:t>  В сложном логическом условии простые проверки верны, но условие в целом построено неверно</a:t>
            </a:r>
          </a:p>
          <a:p>
            <a:pPr marL="0" indent="0">
              <a:buClrTx/>
              <a:buFont typeface="Wingdings" pitchFamily="2" charset="2"/>
              <a:buChar char="§"/>
            </a:pPr>
            <a:r>
              <a:rPr lang="ru-RU" sz="2000" dirty="0" smtClean="0"/>
              <a:t>  Исходный массив не изменяется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ru-RU" sz="2000" dirty="0" smtClean="0"/>
              <a:t>Отсутствует вывод ответа, или ответ выводится не полностью</a:t>
            </a:r>
          </a:p>
          <a:p>
            <a:pPr>
              <a:buClrTx/>
              <a:buNone/>
            </a:pPr>
            <a:r>
              <a:rPr lang="ru-RU" sz="2000" dirty="0" smtClean="0"/>
              <a:t>(например, только один элемент массива ввиду пропущенного</a:t>
            </a:r>
          </a:p>
          <a:p>
            <a:pPr>
              <a:buClrTx/>
              <a:buNone/>
            </a:pPr>
            <a:r>
              <a:rPr lang="ru-RU" sz="2000" dirty="0" smtClean="0"/>
              <a:t> цикла вывода элементов или операторных скобок)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ru-RU" sz="2000" dirty="0" smtClean="0"/>
              <a:t>Используется переменная, не объявленная в разделе описания переменных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ru-RU" sz="2000" dirty="0" smtClean="0"/>
              <a:t>Перепутаны знаки «больше»и «меньше», «больше равно», «меньше равно»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ru-RU" sz="2000" dirty="0" smtClean="0"/>
              <a:t>Приведен неверный алгоритм решения задачи</a:t>
            </a:r>
          </a:p>
          <a:p>
            <a:pPr marL="0" indent="0">
              <a:buNone/>
            </a:pPr>
            <a:r>
              <a:rPr lang="ru-RU" sz="2000" dirty="0" smtClean="0"/>
              <a:t>	</a:t>
            </a:r>
            <a:endParaRPr lang="ru-RU" sz="20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 26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340768"/>
            <a:ext cx="7869560" cy="5040560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ru-RU" sz="2000" b="1" dirty="0" smtClean="0"/>
              <a:t>Спецификация</a:t>
            </a:r>
          </a:p>
          <a:p>
            <a:pPr indent="0">
              <a:buNone/>
            </a:pPr>
            <a:endParaRPr lang="ru-RU" sz="2000" b="1" i="1" dirty="0" smtClean="0"/>
          </a:p>
          <a:p>
            <a:pPr indent="0">
              <a:buNone/>
            </a:pPr>
            <a:r>
              <a:rPr lang="ru-RU" sz="2000" b="1" i="1" dirty="0" smtClean="0"/>
              <a:t>Задание проверяет</a:t>
            </a:r>
          </a:p>
          <a:p>
            <a:pPr indent="0">
              <a:buNone/>
            </a:pPr>
            <a:r>
              <a:rPr lang="ru-RU" sz="2000" dirty="0" smtClean="0"/>
              <a:t>Умение построить дерево игры по заданному алгоритму и обосновать выигрышную стратегию</a:t>
            </a:r>
          </a:p>
          <a:p>
            <a:pPr indent="0">
              <a:buNone/>
            </a:pPr>
            <a:endParaRPr lang="ru-RU" sz="2000" dirty="0" smtClean="0"/>
          </a:p>
          <a:p>
            <a:pPr indent="0">
              <a:buNone/>
            </a:pPr>
            <a:r>
              <a:rPr lang="ru-RU" sz="2000" b="1" i="1" dirty="0" smtClean="0"/>
              <a:t>Уровень сложности</a:t>
            </a:r>
          </a:p>
          <a:p>
            <a:pPr indent="0">
              <a:buNone/>
            </a:pPr>
            <a:r>
              <a:rPr lang="ru-RU" sz="2000" dirty="0" smtClean="0"/>
              <a:t>Высокий</a:t>
            </a:r>
          </a:p>
          <a:p>
            <a:pPr indent="0">
              <a:buNone/>
            </a:pPr>
            <a:endParaRPr lang="ru-RU" sz="2000" dirty="0" smtClean="0"/>
          </a:p>
          <a:p>
            <a:pPr indent="0">
              <a:buNone/>
            </a:pPr>
            <a:r>
              <a:rPr lang="ru-RU" sz="2000" b="1" i="1" dirty="0" smtClean="0"/>
              <a:t>Максимальный балл   3</a:t>
            </a:r>
            <a:endParaRPr lang="ru-RU" sz="2000" b="1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 26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96752"/>
            <a:ext cx="8445624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i="1" dirty="0" smtClean="0"/>
              <a:t>Рекомендации</a:t>
            </a:r>
          </a:p>
          <a:p>
            <a:pPr marL="0" indent="0">
              <a:buClrTx/>
              <a:buFont typeface="Wingdings" pitchFamily="2" charset="2"/>
              <a:buChar char="§"/>
            </a:pPr>
            <a:r>
              <a:rPr lang="ru-RU" sz="2000" dirty="0" smtClean="0"/>
              <a:t> В решении должна быть описана выигрышная стратегия. Описать стратегию игрока – значит описать, какой ход игрок должен сделать в любой ситуации, которая ему может встретиться при различной игре противника.</a:t>
            </a:r>
          </a:p>
          <a:p>
            <a:pPr marL="0" indent="0">
              <a:buClrTx/>
              <a:buFont typeface="Wingdings" pitchFamily="2" charset="2"/>
              <a:buChar char="§"/>
            </a:pPr>
            <a:r>
              <a:rPr lang="ru-RU" sz="2000" dirty="0" smtClean="0"/>
              <a:t> Выигрышная стратегия должна быть обоснована. Для выигрывающего игрока в каждой позиции должен быть указан один ход, для проигрывающего игрока должны быть указаны все возможные ходы. </a:t>
            </a:r>
          </a:p>
          <a:p>
            <a:pPr marL="0" indent="0">
              <a:buClrTx/>
              <a:buFont typeface="Wingdings" pitchFamily="2" charset="2"/>
              <a:buChar char="§"/>
            </a:pPr>
            <a:r>
              <a:rPr lang="ru-RU" sz="2000" dirty="0" smtClean="0"/>
              <a:t> </a:t>
            </a:r>
            <a:r>
              <a:rPr lang="ru-RU" sz="2000" b="1" dirty="0" smtClean="0"/>
              <a:t>В задании 3 должно быть представлено дерево </a:t>
            </a:r>
            <a:r>
              <a:rPr lang="ru-RU" sz="2000" dirty="0" smtClean="0"/>
              <a:t>всех партий, возможных при описанной стратегии, </a:t>
            </a:r>
            <a:r>
              <a:rPr lang="ru-RU" sz="2000" b="1" dirty="0" smtClean="0"/>
              <a:t>в виде таблицы или графа</a:t>
            </a:r>
            <a:r>
              <a:rPr lang="ru-RU" sz="2000" dirty="0" smtClean="0"/>
              <a:t>.</a:t>
            </a:r>
          </a:p>
          <a:p>
            <a:pPr marL="0" indent="0">
              <a:buClrTx/>
              <a:buFont typeface="Wingdings" pitchFamily="2" charset="2"/>
              <a:buChar char="§"/>
            </a:pPr>
            <a:r>
              <a:rPr lang="ru-RU" sz="2000" dirty="0" smtClean="0"/>
              <a:t> Ошибка в решении, не искажающая основного замысла и не приведшая к неверному ответу, например арифметическая ошибка при вычислении количества камней в заключительной позиции, при оценке решения не учитывается.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 26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96752"/>
            <a:ext cx="8445624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i="1" dirty="0" smtClean="0"/>
              <a:t>Типичные ошибки</a:t>
            </a:r>
          </a:p>
          <a:p>
            <a:pPr marL="0" indent="0">
              <a:buClrTx/>
              <a:buFont typeface="Wingdings" pitchFamily="2" charset="2"/>
              <a:buChar char="§"/>
            </a:pPr>
            <a:r>
              <a:rPr lang="ru-RU" sz="2000" dirty="0" smtClean="0"/>
              <a:t> Получен неверный ответ вследствие допущенных арифметических ошибок в вычислениях</a:t>
            </a:r>
          </a:p>
          <a:p>
            <a:pPr marL="0" indent="0">
              <a:buClrTx/>
              <a:buFont typeface="Wingdings" pitchFamily="2" charset="2"/>
              <a:buChar char="§"/>
            </a:pPr>
            <a:r>
              <a:rPr lang="ru-RU" sz="2000" dirty="0" smtClean="0"/>
              <a:t> Выполнены только одно или два задания</a:t>
            </a:r>
          </a:p>
          <a:p>
            <a:pPr marL="0" indent="0">
              <a:buClrTx/>
              <a:buFont typeface="Wingdings" pitchFamily="2" charset="2"/>
              <a:buChar char="§"/>
            </a:pPr>
            <a:r>
              <a:rPr lang="ru-RU" sz="2000" dirty="0" smtClean="0"/>
              <a:t> Отсутствует полное и строгое обоснование стратегии</a:t>
            </a:r>
          </a:p>
          <a:p>
            <a:pPr marL="0" indent="0">
              <a:buClrTx/>
              <a:buFont typeface="Wingdings" pitchFamily="2" charset="2"/>
              <a:buChar char="§"/>
            </a:pPr>
            <a:r>
              <a:rPr lang="ru-RU" sz="2000" dirty="0" smtClean="0"/>
              <a:t> Правильно указан выигрывающий игрок, но нет описания стратегии</a:t>
            </a:r>
          </a:p>
          <a:p>
            <a:pPr marL="0" indent="0">
              <a:buClrTx/>
              <a:buFont typeface="Wingdings" pitchFamily="2" charset="2"/>
              <a:buChar char="§"/>
            </a:pPr>
            <a:r>
              <a:rPr lang="ru-RU" sz="2000" dirty="0" smtClean="0"/>
              <a:t> Построено дерево игры, но не указана выигрышная стратегия</a:t>
            </a:r>
          </a:p>
          <a:p>
            <a:pPr marL="0" indent="0">
              <a:buClrTx/>
              <a:buFont typeface="Wingdings" pitchFamily="2" charset="2"/>
              <a:buChar char="§"/>
            </a:pPr>
            <a:r>
              <a:rPr lang="ru-RU" sz="2000" dirty="0" smtClean="0"/>
              <a:t> В задании 3 отсутствует дерево всех партий</a:t>
            </a:r>
          </a:p>
          <a:p>
            <a:pPr marL="0" indent="0">
              <a:buClrTx/>
              <a:buFont typeface="Wingdings" pitchFamily="2" charset="2"/>
              <a:buChar char="§"/>
            </a:pPr>
            <a:r>
              <a:rPr lang="ru-RU" sz="2000" dirty="0" smtClean="0"/>
              <a:t> </a:t>
            </a:r>
            <a:r>
              <a:rPr lang="ru-RU" sz="2000" b="1" dirty="0" smtClean="0"/>
              <a:t>В задании 3 приведено словесное описание стратегии или указаны ссылки на предыдущие задания</a:t>
            </a:r>
          </a:p>
          <a:p>
            <a:pPr marL="0" indent="0">
              <a:buFont typeface="Wingdings" pitchFamily="2" charset="2"/>
              <a:buChar char="§"/>
            </a:pPr>
            <a:endParaRPr lang="ru-RU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1701</Words>
  <Application>Microsoft Office PowerPoint</Application>
  <PresentationFormat>Экран (4:3)</PresentationFormat>
  <Paragraphs>557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ЕГЭ 2020</vt:lpstr>
      <vt:lpstr>Слайд 2</vt:lpstr>
      <vt:lpstr>Задание 24</vt:lpstr>
      <vt:lpstr>Задание 24</vt:lpstr>
      <vt:lpstr>Задание 25</vt:lpstr>
      <vt:lpstr>Задание 25</vt:lpstr>
      <vt:lpstr>Задание 26</vt:lpstr>
      <vt:lpstr>Задание 26</vt:lpstr>
      <vt:lpstr>Задание 26</vt:lpstr>
      <vt:lpstr>Задание 27</vt:lpstr>
      <vt:lpstr>Демо 2020</vt:lpstr>
      <vt:lpstr>Демо 2020</vt:lpstr>
      <vt:lpstr>Демо 2020</vt:lpstr>
      <vt:lpstr>Демо 2020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Демо 2020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ЕГЭ 2020</dc:title>
  <dc:creator>Инф2</dc:creator>
  <cp:lastModifiedBy>Инф2</cp:lastModifiedBy>
  <cp:revision>1</cp:revision>
  <dcterms:created xsi:type="dcterms:W3CDTF">2020-08-17T05:22:11Z</dcterms:created>
  <dcterms:modified xsi:type="dcterms:W3CDTF">2020-08-17T05:24:09Z</dcterms:modified>
</cp:coreProperties>
</file>