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aleway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italic.fntdata"/><Relationship Id="rId14" Type="http://schemas.openxmlformats.org/officeDocument/2006/relationships/font" Target="fonts/Raleway-bold.fntdata"/><Relationship Id="rId17" Type="http://schemas.openxmlformats.org/officeDocument/2006/relationships/font" Target="fonts/Lato-regular.fntdata"/><Relationship Id="rId16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italic.fntdata"/><Relationship Id="rId6" Type="http://schemas.openxmlformats.org/officeDocument/2006/relationships/slide" Target="slides/slide1.xml"/><Relationship Id="rId18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5ea32de4f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5ea32de4f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5ea32de4f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5ea32de4f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5ea32de4f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5ea32de4f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5ea32de4f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5ea32de4f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85ea32de4f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85ea32de4f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5ea32de4f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5ea32de4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Test 5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0525" lvl="0" marL="0" rtl="0" algn="l">
              <a:spcBef>
                <a:spcPts val="0"/>
              </a:spcBef>
              <a:spcAft>
                <a:spcPts val="0"/>
              </a:spcAft>
              <a:buSzPts val="2550"/>
              <a:buFont typeface="Times New Roman"/>
              <a:buAutoNum type="romanUcPeriod"/>
            </a:pPr>
            <a:r>
              <a:rPr lang="ru" sz="2700">
                <a:latin typeface="Times New Roman"/>
                <a:ea typeface="Times New Roman"/>
                <a:cs typeface="Times New Roman"/>
                <a:sym typeface="Times New Roman"/>
              </a:rPr>
              <a:t>Choose </a:t>
            </a:r>
            <a:r>
              <a:rPr i="1" lang="ru" sz="2700">
                <a:latin typeface="Times New Roman"/>
                <a:ea typeface="Times New Roman"/>
                <a:cs typeface="Times New Roman"/>
                <a:sym typeface="Times New Roman"/>
              </a:rPr>
              <a:t>is, isn’t, are, aren’t</a:t>
            </a:r>
            <a:r>
              <a:rPr lang="ru" sz="2700"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4500"/>
          </a:p>
        </p:txBody>
      </p:sp>
      <p:sp>
        <p:nvSpPr>
          <p:cNvPr id="79" name="Google Shape;79;p14"/>
          <p:cNvSpPr txBox="1"/>
          <p:nvPr>
            <p:ph idx="1" type="body"/>
          </p:nvPr>
        </p:nvSpPr>
        <p:spPr>
          <a:xfrm>
            <a:off x="374071" y="1595775"/>
            <a:ext cx="83577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592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50"/>
              <a:buFont typeface="Times New Roman"/>
              <a:buAutoNum type="arabicPeriod"/>
            </a:pPr>
            <a:r>
              <a:rPr lang="ru" sz="3100">
                <a:latin typeface="Times New Roman"/>
                <a:ea typeface="Times New Roman"/>
                <a:cs typeface="Times New Roman"/>
                <a:sym typeface="Times New Roman"/>
              </a:rPr>
              <a:t>There ______ a river in Moscow.</a:t>
            </a:r>
            <a:endParaRPr sz="29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592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50"/>
              <a:buFont typeface="Times New Roman"/>
              <a:buAutoNum type="arabicPeriod"/>
            </a:pPr>
            <a:r>
              <a:rPr lang="ru" sz="3100">
                <a:latin typeface="Times New Roman"/>
                <a:ea typeface="Times New Roman"/>
                <a:cs typeface="Times New Roman"/>
                <a:sym typeface="Times New Roman"/>
              </a:rPr>
              <a:t>There ______ a lot of cinemas in our city.</a:t>
            </a:r>
            <a:endParaRPr sz="29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592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50"/>
              <a:buFont typeface="Times New Roman"/>
              <a:buAutoNum type="arabicPeriod"/>
            </a:pPr>
            <a:r>
              <a:rPr lang="ru" sz="3100">
                <a:latin typeface="Times New Roman"/>
                <a:ea typeface="Times New Roman"/>
                <a:cs typeface="Times New Roman"/>
                <a:sym typeface="Times New Roman"/>
              </a:rPr>
              <a:t>There ______ some coffee.</a:t>
            </a:r>
            <a:endParaRPr sz="29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592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50"/>
              <a:buFont typeface="Times New Roman"/>
              <a:buAutoNum type="arabicPeriod"/>
            </a:pPr>
            <a:r>
              <a:rPr lang="ru" sz="3100">
                <a:latin typeface="Times New Roman"/>
                <a:ea typeface="Times New Roman"/>
                <a:cs typeface="Times New Roman"/>
                <a:sym typeface="Times New Roman"/>
              </a:rPr>
              <a:t>There ______ any apples.</a:t>
            </a:r>
            <a:endParaRPr sz="29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592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50"/>
              <a:buFont typeface="Times New Roman"/>
              <a:buAutoNum type="arabicPeriod"/>
            </a:pPr>
            <a:r>
              <a:rPr lang="ru" sz="3100">
                <a:latin typeface="Times New Roman"/>
                <a:ea typeface="Times New Roman"/>
                <a:cs typeface="Times New Roman"/>
                <a:sym typeface="Times New Roman"/>
              </a:rPr>
              <a:t>____ there a cake? Yes, there _____ .</a:t>
            </a:r>
            <a:endParaRPr sz="29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592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50"/>
              <a:buFont typeface="Times New Roman"/>
              <a:buAutoNum type="arabicPeriod"/>
            </a:pPr>
            <a:r>
              <a:rPr lang="ru" sz="3100">
                <a:latin typeface="Times New Roman"/>
                <a:ea typeface="Times New Roman"/>
                <a:cs typeface="Times New Roman"/>
                <a:sym typeface="Times New Roman"/>
              </a:rPr>
              <a:t>____ there any oranges? No, there _____ .</a:t>
            </a:r>
            <a:endParaRPr sz="29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1475" lvl="0" marL="0" rtl="0" algn="l">
              <a:spcBef>
                <a:spcPts val="0"/>
              </a:spcBef>
              <a:spcAft>
                <a:spcPts val="0"/>
              </a:spcAft>
              <a:buSzPts val="2250"/>
              <a:buFont typeface="Times New Roman"/>
              <a:buAutoNum type="romanUcPeriod" startAt="2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Choose </a:t>
            </a:r>
            <a:r>
              <a:rPr i="1" lang="ru" sz="2400">
                <a:latin typeface="Times New Roman"/>
                <a:ea typeface="Times New Roman"/>
                <a:cs typeface="Times New Roman"/>
                <a:sym typeface="Times New Roman"/>
              </a:rPr>
              <a:t>a/an/some/any</a:t>
            </a: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4200"/>
          </a:p>
        </p:txBody>
      </p:sp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687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50"/>
              <a:buFont typeface="Times New Roman"/>
              <a:buAutoNum type="arabicPeriod"/>
            </a:pPr>
            <a:r>
              <a:rPr lang="ru" sz="2800">
                <a:latin typeface="Times New Roman"/>
                <a:ea typeface="Times New Roman"/>
                <a:cs typeface="Times New Roman"/>
                <a:sym typeface="Times New Roman"/>
              </a:rPr>
              <a:t>I’ve got ___ computer.</a:t>
            </a:r>
            <a:endParaRPr sz="26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687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50"/>
              <a:buFont typeface="Times New Roman"/>
              <a:buAutoNum type="arabicPeriod"/>
            </a:pPr>
            <a:r>
              <a:rPr lang="ru" sz="2800">
                <a:latin typeface="Times New Roman"/>
                <a:ea typeface="Times New Roman"/>
                <a:cs typeface="Times New Roman"/>
                <a:sym typeface="Times New Roman"/>
              </a:rPr>
              <a:t>She’s got ___ egg.</a:t>
            </a:r>
            <a:endParaRPr sz="26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687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50"/>
              <a:buFont typeface="Times New Roman"/>
              <a:buAutoNum type="arabicPeriod"/>
            </a:pPr>
            <a:r>
              <a:rPr lang="ru" sz="2800">
                <a:latin typeface="Times New Roman"/>
                <a:ea typeface="Times New Roman"/>
                <a:cs typeface="Times New Roman"/>
                <a:sym typeface="Times New Roman"/>
              </a:rPr>
              <a:t>There are ____ sweets on the table.</a:t>
            </a:r>
            <a:endParaRPr sz="26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687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50"/>
              <a:buFont typeface="Times New Roman"/>
              <a:buAutoNum type="arabicPeriod"/>
            </a:pPr>
            <a:r>
              <a:rPr lang="ru" sz="2800">
                <a:latin typeface="Times New Roman"/>
                <a:ea typeface="Times New Roman"/>
                <a:cs typeface="Times New Roman"/>
                <a:sym typeface="Times New Roman"/>
              </a:rPr>
              <a:t>There isn’t ____ milk.</a:t>
            </a:r>
            <a:endParaRPr sz="26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687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50"/>
              <a:buFont typeface="Times New Roman"/>
              <a:buAutoNum type="arabicPeriod"/>
            </a:pPr>
            <a:r>
              <a:rPr lang="ru" sz="2800">
                <a:latin typeface="Times New Roman"/>
                <a:ea typeface="Times New Roman"/>
                <a:cs typeface="Times New Roman"/>
                <a:sym typeface="Times New Roman"/>
              </a:rPr>
              <a:t>Susan hasn’t got _____ money.</a:t>
            </a:r>
            <a:endParaRPr sz="26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687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50"/>
              <a:buFont typeface="Times New Roman"/>
              <a:buAutoNum type="arabicPeriod"/>
            </a:pPr>
            <a:r>
              <a:rPr lang="ru" sz="2800">
                <a:latin typeface="Times New Roman"/>
                <a:ea typeface="Times New Roman"/>
                <a:cs typeface="Times New Roman"/>
                <a:sym typeface="Times New Roman"/>
              </a:rPr>
              <a:t>Is there _____ orange juice?</a:t>
            </a:r>
            <a:endParaRPr sz="3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1475" lvl="0" marL="457200" rtl="0" algn="l">
              <a:spcBef>
                <a:spcPts val="0"/>
              </a:spcBef>
              <a:spcAft>
                <a:spcPts val="0"/>
              </a:spcAft>
              <a:buSzPts val="2250"/>
              <a:buFont typeface="Times New Roman"/>
              <a:buAutoNum type="romanUcPeriod" startAt="4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Choose the right word.</a:t>
            </a:r>
            <a:endParaRPr sz="4200"/>
          </a:p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78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50"/>
              <a:buFont typeface="Times New Roman"/>
              <a:buAutoNum type="arabicPeriod"/>
            </a:pPr>
            <a:r>
              <a:rPr lang="ru" sz="2500">
                <a:latin typeface="Times New Roman"/>
                <a:ea typeface="Times New Roman"/>
                <a:cs typeface="Times New Roman"/>
                <a:sym typeface="Times New Roman"/>
              </a:rPr>
              <a:t>My granny is _____ in my family! She’s 100!</a:t>
            </a:r>
            <a:endParaRPr sz="23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Times New Roman"/>
                <a:ea typeface="Times New Roman"/>
                <a:cs typeface="Times New Roman"/>
                <a:sym typeface="Times New Roman"/>
              </a:rPr>
              <a:t>older b) the oldest c) more older</a:t>
            </a:r>
            <a:endParaRPr sz="23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78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50"/>
              <a:buFont typeface="Times New Roman"/>
              <a:buAutoNum type="arabicPeriod" startAt="2"/>
            </a:pPr>
            <a:r>
              <a:rPr lang="ru" sz="2500">
                <a:latin typeface="Times New Roman"/>
                <a:ea typeface="Times New Roman"/>
                <a:cs typeface="Times New Roman"/>
                <a:sym typeface="Times New Roman"/>
              </a:rPr>
              <a:t>Nick is _____ at sport than me.</a:t>
            </a:r>
            <a:endParaRPr sz="23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Times New Roman"/>
                <a:ea typeface="Times New Roman"/>
                <a:cs typeface="Times New Roman"/>
                <a:sym typeface="Times New Roman"/>
              </a:rPr>
              <a:t>better b) the best c) the goodest</a:t>
            </a:r>
            <a:endParaRPr sz="23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78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50"/>
              <a:buFont typeface="Times New Roman"/>
              <a:buAutoNum type="arabicPeriod" startAt="3"/>
            </a:pPr>
            <a:r>
              <a:rPr lang="ru" sz="2500">
                <a:latin typeface="Times New Roman"/>
                <a:ea typeface="Times New Roman"/>
                <a:cs typeface="Times New Roman"/>
                <a:sym typeface="Times New Roman"/>
              </a:rPr>
              <a:t>An elephant is _______ animal in the world.</a:t>
            </a:r>
            <a:endParaRPr sz="23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Times New Roman"/>
                <a:ea typeface="Times New Roman"/>
                <a:cs typeface="Times New Roman"/>
                <a:sym typeface="Times New Roman"/>
              </a:rPr>
              <a:t>big b) the most biggest c) the biggest</a:t>
            </a:r>
            <a:endParaRPr sz="3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2425" lvl="0" marL="457200" rtl="0" algn="l">
              <a:spcBef>
                <a:spcPts val="0"/>
              </a:spcBef>
              <a:spcAft>
                <a:spcPts val="0"/>
              </a:spcAft>
              <a:buSzPts val="1950"/>
              <a:buFont typeface="Times New Roman"/>
              <a:buAutoNum type="romanUcPeriod" startAt="5"/>
            </a:pPr>
            <a:r>
              <a:rPr lang="ru" sz="2100">
                <a:latin typeface="Times New Roman"/>
                <a:ea typeface="Times New Roman"/>
                <a:cs typeface="Times New Roman"/>
                <a:sym typeface="Times New Roman"/>
              </a:rPr>
              <a:t>Choose the </a:t>
            </a:r>
            <a:r>
              <a:rPr i="1" lang="ru" sz="2100">
                <a:latin typeface="Times New Roman"/>
                <a:ea typeface="Times New Roman"/>
                <a:cs typeface="Times New Roman"/>
                <a:sym typeface="Times New Roman"/>
              </a:rPr>
              <a:t>Present Simple, Present Continuous or Past Simple</a:t>
            </a:r>
            <a:r>
              <a:rPr lang="ru" sz="2100">
                <a:latin typeface="Times New Roman"/>
                <a:ea typeface="Times New Roman"/>
                <a:cs typeface="Times New Roman"/>
                <a:sym typeface="Times New Roman"/>
              </a:rPr>
              <a:t> verbs:</a:t>
            </a:r>
            <a:endParaRPr b="0" sz="19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521021" y="1595775"/>
            <a:ext cx="82107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14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50"/>
              <a:buFont typeface="Times New Roman"/>
              <a:buAutoNum type="arabicPeriod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I _____ my homework every day.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do b) does c) am doing d) did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14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50"/>
              <a:buFont typeface="Times New Roman"/>
              <a:buAutoNum type="arabicPeriod" startAt="2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She usually ______ breakfast at 9 o’clock.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haves b) has c) is having d) had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14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50"/>
              <a:buFont typeface="Times New Roman"/>
              <a:buAutoNum type="arabicPeriod" startAt="3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My sister ______ to music now.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listening b) is listening c) are listening d) listen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14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50"/>
              <a:buFont typeface="Times New Roman"/>
              <a:buAutoNum type="arabicPeriod" startAt="4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Leonardo da Vinci ______ an artist.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be b) was c) were d) beed</a:t>
            </a:r>
            <a:endParaRPr sz="22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1955725" y="-2924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480950" y="342950"/>
            <a:ext cx="8250600" cy="42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51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50"/>
              <a:buFont typeface="Times New Roman"/>
              <a:buAutoNum type="arabicPeriod" startAt="5"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Piere and Marie Curie ______ scientists.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were b) was c) been d) beed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51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50"/>
              <a:buFont typeface="Times New Roman"/>
              <a:buAutoNum type="arabicPeriod" startAt="6"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The children ______ pictures now.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isn’t drawing b) aren’t draw c) don’t draw d) aren’t drawing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51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50"/>
              <a:buFont typeface="Times New Roman"/>
              <a:buAutoNum type="arabicPeriod" startAt="7"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Our teacher ______ the Internet on weekends.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doesn’t surf b) doesn’t surfs c) isn’t surfing d) didn’t surf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51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50"/>
              <a:buFont typeface="Times New Roman"/>
              <a:buAutoNum type="arabicPeriod" startAt="8"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I _____ Maths lessons.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doesn’t like b) don’t like c) am not liking d) not like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51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50"/>
              <a:buFont typeface="Times New Roman"/>
              <a:buAutoNum type="arabicPeriod" startAt="9"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___ he ___ now?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is dance b) is dancing c) is dancing d) does dance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51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50"/>
              <a:buFont typeface="Times New Roman"/>
              <a:buAutoNum type="arabicPeriod" startAt="10"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___ your grandpa visit this museum in 1945?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do b) does c) is d) did</a:t>
            </a:r>
            <a:endParaRPr sz="215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9725" lvl="0" marL="457200" rtl="0" algn="l">
              <a:spcBef>
                <a:spcPts val="0"/>
              </a:spcBef>
              <a:spcAft>
                <a:spcPts val="0"/>
              </a:spcAft>
              <a:buSzPts val="1750"/>
              <a:buFont typeface="Times New Roman"/>
              <a:buAutoNum type="romanUcPeriod" startAt="6"/>
            </a:pPr>
            <a:r>
              <a:rPr lang="ru" sz="1900">
                <a:latin typeface="Times New Roman"/>
                <a:ea typeface="Times New Roman"/>
                <a:cs typeface="Times New Roman"/>
                <a:sym typeface="Times New Roman"/>
              </a:rPr>
              <a:t>Choose the topic and write 5 sentences on it:</a:t>
            </a:r>
            <a:endParaRPr sz="3700"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681347" y="1595775"/>
            <a:ext cx="80502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700">
                <a:latin typeface="Times New Roman"/>
                <a:ea typeface="Times New Roman"/>
                <a:cs typeface="Times New Roman"/>
                <a:sym typeface="Times New Roman"/>
              </a:rPr>
              <a:t>1)My family 2)My city 3) My school 4) My chores at home 5) My ordinary day</a:t>
            </a:r>
            <a:endParaRPr sz="3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