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9"/>
  </p:notesMasterIdLst>
  <p:sldIdLst>
    <p:sldId id="256" r:id="rId3"/>
    <p:sldId id="257" r:id="rId4"/>
    <p:sldId id="258" r:id="rId5"/>
    <p:sldId id="259" r:id="rId6"/>
    <p:sldId id="260" r:id="rId7"/>
    <p:sldId id="261" r:id="rId8"/>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6" r:id="rId33"/>
    <p:sldId id="285" r:id="rId34"/>
    <p:sldId id="287" r:id="rId35"/>
    <p:sldId id="288" r:id="rId36"/>
    <p:sldId id="289" r:id="rId37"/>
    <p:sldId id="290" r:id="rId38"/>
    <p:sldId id="291" r:id="rId39"/>
    <p:sldId id="292" r:id="rId40"/>
    <p:sldId id="293" r:id="rId41"/>
    <p:sldId id="294" r:id="rId42"/>
    <p:sldId id="295" r:id="rId43"/>
    <p:sldId id="296" r:id="rId4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notesMaster" Target="notesMasters/notesMaster1.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7" Type="http://schemas.openxmlformats.org/officeDocument/2006/relationships/tableStyles" Target="tableStyles.xml"/><Relationship Id="rId46" Type="http://schemas.openxmlformats.org/officeDocument/2006/relationships/viewProps" Target="viewProps.xml"/><Relationship Id="rId45" Type="http://schemas.openxmlformats.org/officeDocument/2006/relationships/presProps" Target="presProps.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D652B2-8C6E-419B-8E93-813F678ADC08}" type="datetimeFigureOut">
              <a:rPr lang="ru-RU" smtClean="0"/>
            </a:fld>
            <a:endParaRPr lang="ru-RU"/>
          </a:p>
        </p:txBody>
      </p:sp>
      <p:sp>
        <p:nvSpPr>
          <p:cNvPr id="4" name="Образ слайда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C6DC3D-C717-495C-B489-C044A339A551}" type="slidenum">
              <a:rPr lang="ru-RU" smtClean="0"/>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Замещающий образ слайда 1"/>
          <p:cNvSpPr/>
          <p:nvPr>
            <p:ph type="sldImg" idx="2"/>
          </p:nvPr>
        </p:nvSpPr>
        <p:spPr/>
      </p:sp>
      <p:sp>
        <p:nvSpPr>
          <p:cNvPr id="3" name="Замещающий текст 2"/>
          <p:cNvSpPr/>
          <p:nvPr>
            <p:ph type="body" idx="3"/>
          </p:nvPr>
        </p:nvSpPr>
        <p:spPr/>
        <p:txBody>
          <a:bodyPr/>
          <a:p>
            <a:endParaRPr lang="ru-RU"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Титульный слайд">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B4C71EC6-210F-42DE-9C53-41977AD35B3D}" type="datetimeFigureOut">
              <a:rPr lang="ru-RU" smtClean="0"/>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fld>
            <a:endParaRPr lang="ru-RU"/>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ru-RU" smtClean="0"/>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fld>
            <a:endParaRPr lang="ru-RU"/>
          </a:p>
        </p:txBody>
      </p:sp>
      <p:sp>
        <p:nvSpPr>
          <p:cNvPr id="8" name="Content Placeholder 7"/>
          <p:cNvSpPr>
            <a:spLocks noGrp="1"/>
          </p:cNvSpPr>
          <p:nvPr>
            <p:ph sz="quarter" idx="13"/>
          </p:nvPr>
        </p:nvSpPr>
        <p:spPr>
          <a:xfrm>
            <a:off x="609600" y="1600200"/>
            <a:ext cx="7924800" cy="4114800"/>
          </a:xfrm>
        </p:spPr>
        <p:txBody>
          <a:body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endParaRPr lang="ru-RU" smtClean="0"/>
          </a:p>
        </p:txBody>
      </p:sp>
      <p:sp>
        <p:nvSpPr>
          <p:cNvPr id="4" name="Date Placeholder 3"/>
          <p:cNvSpPr>
            <a:spLocks noGrp="1"/>
          </p:cNvSpPr>
          <p:nvPr>
            <p:ph type="dt" sz="half" idx="10"/>
          </p:nvPr>
        </p:nvSpPr>
        <p:spPr/>
        <p:txBody>
          <a:bodyPr/>
          <a:lstStyle/>
          <a:p>
            <a:fld id="{B4C71EC6-210F-42DE-9C53-41977AD35B3D}" type="datetimeFigureOut">
              <a:rPr lang="ru-RU" smtClean="0"/>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anose="020B0604020202020204" pitchFamily="34" charset="0"/>
              <a:buChar char="•"/>
              <a:defRPr/>
            </a:lvl6pPr>
            <a:lvl7pPr>
              <a:buClr>
                <a:schemeClr val="tx2"/>
              </a:buClr>
              <a:buFont typeface="Arial" panose="020B0604020202020204" pitchFamily="34" charset="0"/>
              <a:buChar char="•"/>
              <a:defRPr/>
            </a:lvl7pPr>
            <a:lvl8pPr>
              <a:buClr>
                <a:schemeClr val="tx2"/>
              </a:buClr>
              <a:buFont typeface="Arial" panose="020B0604020202020204" pitchFamily="34" charset="0"/>
              <a:buChar char="•"/>
              <a:defRPr/>
            </a:lvl8pPr>
            <a:lvl9pPr>
              <a:buClr>
                <a:schemeClr val="tx2"/>
              </a:buClr>
              <a:buFont typeface="Arial" panose="020B0604020202020204" pitchFamily="34" charset="0"/>
              <a:buChar char="•"/>
              <a:defRPr/>
            </a:lvl9p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en-US" dirty="0" smtClean="0"/>
          </a:p>
        </p:txBody>
      </p:sp>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endParaRPr lang="ru-RU" smtClean="0"/>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endParaRPr lang="ru-RU" smtClean="0"/>
          </a:p>
        </p:txBody>
      </p:sp>
      <p:sp>
        <p:nvSpPr>
          <p:cNvPr id="7" name="Date Placeholder 6"/>
          <p:cNvSpPr>
            <a:spLocks noGrp="1"/>
          </p:cNvSpPr>
          <p:nvPr>
            <p:ph type="dt" sz="half" idx="10"/>
          </p:nvPr>
        </p:nvSpPr>
        <p:spPr/>
        <p:txBody>
          <a:bodyPr/>
          <a:lstStyle/>
          <a:p>
            <a:fld id="{B4C71EC6-210F-42DE-9C53-41977AD35B3D}" type="datetimeFigureOut">
              <a:rPr lang="ru-RU" smtClean="0"/>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endParaRPr lang="ru-RU" smtClean="0"/>
          </a:p>
        </p:txBody>
      </p:sp>
      <p:sp>
        <p:nvSpPr>
          <p:cNvPr id="5" name="Date Placeholder 4"/>
          <p:cNvSpPr>
            <a:spLocks noGrp="1"/>
          </p:cNvSpPr>
          <p:nvPr>
            <p:ph type="dt" sz="half" idx="10"/>
          </p:nvPr>
        </p:nvSpPr>
        <p:spPr/>
        <p:txBody>
          <a:bodyPr/>
          <a:lstStyle/>
          <a:p>
            <a:fld id="{B4C71EC6-210F-42DE-9C53-41977AD35B3D}" type="datetimeFigureOut">
              <a:rPr lang="ru-RU" smtClean="0"/>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Рисунок с подписью">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ru-RU" smtClean="0"/>
              <a:t>Образец заголовка</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1" fmla="*/ 0 w 3419856"/>
              <a:gd name="connsiteY0-2" fmla="*/ 74450 h 3429000"/>
              <a:gd name="connsiteX1-3" fmla="*/ 21806 w 3419856"/>
              <a:gd name="connsiteY1-4" fmla="*/ 21806 h 3429000"/>
              <a:gd name="connsiteX2-5" fmla="*/ 74450 w 3419856"/>
              <a:gd name="connsiteY2-6" fmla="*/ 0 h 3429000"/>
              <a:gd name="connsiteX3-7" fmla="*/ 3345406 w 3419856"/>
              <a:gd name="connsiteY3-8" fmla="*/ 0 h 3429000"/>
              <a:gd name="connsiteX4-9" fmla="*/ 3398050 w 3419856"/>
              <a:gd name="connsiteY4-10" fmla="*/ 21806 h 3429000"/>
              <a:gd name="connsiteX5-11" fmla="*/ 3419856 w 3419856"/>
              <a:gd name="connsiteY5-12" fmla="*/ 74450 h 3429000"/>
              <a:gd name="connsiteX6-13" fmla="*/ 3419856 w 3419856"/>
              <a:gd name="connsiteY6-14" fmla="*/ 3354550 h 3429000"/>
              <a:gd name="connsiteX7-15" fmla="*/ 3398050 w 3419856"/>
              <a:gd name="connsiteY7-16" fmla="*/ 3407194 h 3429000"/>
              <a:gd name="connsiteX8-17" fmla="*/ 3345406 w 3419856"/>
              <a:gd name="connsiteY8-18" fmla="*/ 3429000 h 3429000"/>
              <a:gd name="connsiteX9-19" fmla="*/ 21806 w 3419856"/>
              <a:gd name="connsiteY9-20" fmla="*/ 3407194 h 3429000"/>
              <a:gd name="connsiteX10-21" fmla="*/ 0 w 3419856"/>
              <a:gd name="connsiteY10-22" fmla="*/ 3354550 h 3429000"/>
              <a:gd name="connsiteX11-23" fmla="*/ 0 w 3419856"/>
              <a:gd name="connsiteY11-24" fmla="*/ 74450 h 3429000"/>
              <a:gd name="connsiteX0-25" fmla="*/ 0 w 3964392"/>
              <a:gd name="connsiteY0-26" fmla="*/ 74450 h 3415968"/>
              <a:gd name="connsiteX1-27" fmla="*/ 21806 w 3964392"/>
              <a:gd name="connsiteY1-28" fmla="*/ 21806 h 3415968"/>
              <a:gd name="connsiteX2-29" fmla="*/ 74450 w 3964392"/>
              <a:gd name="connsiteY2-30" fmla="*/ 0 h 3415968"/>
              <a:gd name="connsiteX3-31" fmla="*/ 3345406 w 3964392"/>
              <a:gd name="connsiteY3-32" fmla="*/ 0 h 3415968"/>
              <a:gd name="connsiteX4-33" fmla="*/ 3398050 w 3964392"/>
              <a:gd name="connsiteY4-34" fmla="*/ 21806 h 3415968"/>
              <a:gd name="connsiteX5-35" fmla="*/ 3419856 w 3964392"/>
              <a:gd name="connsiteY5-36" fmla="*/ 74450 h 3415968"/>
              <a:gd name="connsiteX6-37" fmla="*/ 3419856 w 3964392"/>
              <a:gd name="connsiteY6-38" fmla="*/ 3354550 h 3415968"/>
              <a:gd name="connsiteX7-39" fmla="*/ 3398050 w 3964392"/>
              <a:gd name="connsiteY7-40" fmla="*/ 3407194 h 3415968"/>
              <a:gd name="connsiteX8-41" fmla="*/ 21806 w 3964392"/>
              <a:gd name="connsiteY8-42" fmla="*/ 3407194 h 3415968"/>
              <a:gd name="connsiteX9-43" fmla="*/ 0 w 3964392"/>
              <a:gd name="connsiteY9-44" fmla="*/ 3354550 h 3415968"/>
              <a:gd name="connsiteX10-45" fmla="*/ 0 w 3964392"/>
              <a:gd name="connsiteY10-46" fmla="*/ 74450 h 3415968"/>
              <a:gd name="connsiteX0-47" fmla="*/ 0 w 3964392"/>
              <a:gd name="connsiteY0-48" fmla="*/ 74450 h 3415968"/>
              <a:gd name="connsiteX1-49" fmla="*/ 21806 w 3964392"/>
              <a:gd name="connsiteY1-50" fmla="*/ 21806 h 3415968"/>
              <a:gd name="connsiteX2-51" fmla="*/ 74450 w 3964392"/>
              <a:gd name="connsiteY2-52" fmla="*/ 0 h 3415968"/>
              <a:gd name="connsiteX3-53" fmla="*/ 3345406 w 3964392"/>
              <a:gd name="connsiteY3-54" fmla="*/ 0 h 3415968"/>
              <a:gd name="connsiteX4-55" fmla="*/ 3398050 w 3964392"/>
              <a:gd name="connsiteY4-56" fmla="*/ 21806 h 3415968"/>
              <a:gd name="connsiteX5-57" fmla="*/ 3419856 w 3964392"/>
              <a:gd name="connsiteY5-58" fmla="*/ 74450 h 3415968"/>
              <a:gd name="connsiteX6-59" fmla="*/ 3419856 w 3964392"/>
              <a:gd name="connsiteY6-60" fmla="*/ 3354550 h 3415968"/>
              <a:gd name="connsiteX7-61" fmla="*/ 3398050 w 3964392"/>
              <a:gd name="connsiteY7-62" fmla="*/ 3407194 h 3415968"/>
              <a:gd name="connsiteX8-63" fmla="*/ 21806 w 3964392"/>
              <a:gd name="connsiteY8-64" fmla="*/ 3407194 h 3415968"/>
              <a:gd name="connsiteX9-65" fmla="*/ 0 w 3964392"/>
              <a:gd name="connsiteY9-66" fmla="*/ 3354550 h 3415968"/>
              <a:gd name="connsiteX10-67" fmla="*/ 0 w 3964392"/>
              <a:gd name="connsiteY10-68" fmla="*/ 74450 h 3415968"/>
              <a:gd name="connsiteX0-69" fmla="*/ 0 w 3968026"/>
              <a:gd name="connsiteY0-70" fmla="*/ 74450 h 3910007"/>
              <a:gd name="connsiteX1-71" fmla="*/ 21806 w 3968026"/>
              <a:gd name="connsiteY1-72" fmla="*/ 21806 h 3910007"/>
              <a:gd name="connsiteX2-73" fmla="*/ 74450 w 3968026"/>
              <a:gd name="connsiteY2-74" fmla="*/ 0 h 3910007"/>
              <a:gd name="connsiteX3-75" fmla="*/ 3345406 w 3968026"/>
              <a:gd name="connsiteY3-76" fmla="*/ 0 h 3910007"/>
              <a:gd name="connsiteX4-77" fmla="*/ 3398050 w 3968026"/>
              <a:gd name="connsiteY4-78" fmla="*/ 21806 h 3910007"/>
              <a:gd name="connsiteX5-79" fmla="*/ 3419856 w 3968026"/>
              <a:gd name="connsiteY5-80" fmla="*/ 74450 h 3910007"/>
              <a:gd name="connsiteX6-81" fmla="*/ 3419856 w 3968026"/>
              <a:gd name="connsiteY6-82" fmla="*/ 3354550 h 3910007"/>
              <a:gd name="connsiteX7-83" fmla="*/ 3398050 w 3968026"/>
              <a:gd name="connsiteY7-84" fmla="*/ 3407194 h 3910007"/>
              <a:gd name="connsiteX8-85" fmla="*/ 0 w 3968026"/>
              <a:gd name="connsiteY8-86" fmla="*/ 3354550 h 3910007"/>
              <a:gd name="connsiteX9-87" fmla="*/ 0 w 3968026"/>
              <a:gd name="connsiteY9-88" fmla="*/ 74450 h 3910007"/>
              <a:gd name="connsiteX0-89" fmla="*/ 0 w 3419856"/>
              <a:gd name="connsiteY0-90" fmla="*/ 74450 h 3901233"/>
              <a:gd name="connsiteX1-91" fmla="*/ 21806 w 3419856"/>
              <a:gd name="connsiteY1-92" fmla="*/ 21806 h 3901233"/>
              <a:gd name="connsiteX2-93" fmla="*/ 74450 w 3419856"/>
              <a:gd name="connsiteY2-94" fmla="*/ 0 h 3901233"/>
              <a:gd name="connsiteX3-95" fmla="*/ 3345406 w 3419856"/>
              <a:gd name="connsiteY3-96" fmla="*/ 0 h 3901233"/>
              <a:gd name="connsiteX4-97" fmla="*/ 3398050 w 3419856"/>
              <a:gd name="connsiteY4-98" fmla="*/ 21806 h 3901233"/>
              <a:gd name="connsiteX5-99" fmla="*/ 3419856 w 3419856"/>
              <a:gd name="connsiteY5-100" fmla="*/ 74450 h 3901233"/>
              <a:gd name="connsiteX6-101" fmla="*/ 3419856 w 3419856"/>
              <a:gd name="connsiteY6-102" fmla="*/ 3354550 h 3901233"/>
              <a:gd name="connsiteX7-103" fmla="*/ 0 w 3419856"/>
              <a:gd name="connsiteY7-104" fmla="*/ 3354550 h 3901233"/>
              <a:gd name="connsiteX8-105" fmla="*/ 0 w 3419856"/>
              <a:gd name="connsiteY8-106" fmla="*/ 74450 h 3901233"/>
              <a:gd name="connsiteX0-107" fmla="*/ 0 w 3419856"/>
              <a:gd name="connsiteY0-108" fmla="*/ 74450 h 3354550"/>
              <a:gd name="connsiteX1-109" fmla="*/ 21806 w 3419856"/>
              <a:gd name="connsiteY1-110" fmla="*/ 21806 h 3354550"/>
              <a:gd name="connsiteX2-111" fmla="*/ 74450 w 3419856"/>
              <a:gd name="connsiteY2-112" fmla="*/ 0 h 3354550"/>
              <a:gd name="connsiteX3-113" fmla="*/ 3345406 w 3419856"/>
              <a:gd name="connsiteY3-114" fmla="*/ 0 h 3354550"/>
              <a:gd name="connsiteX4-115" fmla="*/ 3398050 w 3419856"/>
              <a:gd name="connsiteY4-116" fmla="*/ 21806 h 3354550"/>
              <a:gd name="connsiteX5-117" fmla="*/ 3419856 w 3419856"/>
              <a:gd name="connsiteY5-118" fmla="*/ 74450 h 3354550"/>
              <a:gd name="connsiteX6-119" fmla="*/ 3419856 w 3419856"/>
              <a:gd name="connsiteY6-120" fmla="*/ 3354550 h 3354550"/>
              <a:gd name="connsiteX7-121" fmla="*/ 0 w 3419856"/>
              <a:gd name="connsiteY7-122" fmla="*/ 3354550 h 3354550"/>
              <a:gd name="connsiteX8-123" fmla="*/ 0 w 3419856"/>
              <a:gd name="connsiteY8-124" fmla="*/ 74450 h 335455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endParaRPr lang="ru-RU" smtClean="0"/>
          </a:p>
        </p:txBody>
      </p:sp>
      <p:sp>
        <p:nvSpPr>
          <p:cNvPr id="5" name="Date Placeholder 4"/>
          <p:cNvSpPr>
            <a:spLocks noGrp="1"/>
          </p:cNvSpPr>
          <p:nvPr>
            <p:ph type="dt" sz="half" idx="10"/>
          </p:nvPr>
        </p:nvSpPr>
        <p:spPr/>
        <p:txBody>
          <a:bodyPr/>
          <a:lstStyle/>
          <a:p>
            <a:fld id="{B4C71EC6-210F-42DE-9C53-41977AD35B3D}" type="datetimeFigureOut">
              <a:rPr lang="ru-RU" smtClean="0"/>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3.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2"/>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B4C71EC6-210F-42DE-9C53-41977AD35B3D}" type="datetimeFigureOut">
              <a:rPr lang="ru-RU" smtClean="0"/>
            </a:fld>
            <a:endParaRPr lang="ru-RU"/>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ru-RU"/>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B19B0651-EE4F-4900-A07F-96A6BFA9D0F0}" type="slidenum">
              <a:rPr lang="ru-RU" smtClean="0"/>
            </a:fld>
            <a:endParaRPr lang="ru-RU"/>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anose="020B0604020202020204"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anose="020B0604020202020204"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anose="020B0604020202020204"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anose="020B0604020202020204"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anose="020B0604020202020204"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anose="020B0604020202020204"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anose="020B0604020202020204"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anose="020B0604020202020204"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anose="020B0604020202020204"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16.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1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18.jpe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image" Target="../media/image19.jpeg"/><Relationship Id="rId1" Type="http://schemas.openxmlformats.org/officeDocument/2006/relationships/hyperlink" Target="http://uniorsport.ru/stefania_elfutina.php" TargetMode="Externa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2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21.jpe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image" Target="../media/image22.jpeg"/><Relationship Id="rId1" Type="http://schemas.openxmlformats.org/officeDocument/2006/relationships/hyperlink" Target="http://uniorsport.ru/aliia_mustafina.php" TargetMode="External"/></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23.jpeg"/><Relationship Id="rId2" Type="http://schemas.openxmlformats.org/officeDocument/2006/relationships/hyperlink" Target="http://uniorsport.ru/sofia_velikaia.php" TargetMode="External"/><Relationship Id="rId1" Type="http://schemas.openxmlformats.org/officeDocument/2006/relationships/hyperlink" Target="http://uniorsport.ru/egorian_iana.php" TargetMode="Externa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4.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24.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25.jpeg"/></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26.jpeg"/><Relationship Id="rId2" Type="http://schemas.openxmlformats.org/officeDocument/2006/relationships/hyperlink" Target="http://uniorsport.ru/Ledecky.php" TargetMode="External"/><Relationship Id="rId1" Type="http://schemas.openxmlformats.org/officeDocument/2006/relationships/hyperlink" Target="http://uniorsport.ru/&#1102;&#1085;&#1080;&#1086;&#1088;.php" TargetMode="Externa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image" Target="../media/image27.jpeg"/><Relationship Id="rId1" Type="http://schemas.openxmlformats.org/officeDocument/2006/relationships/hyperlink" Target="http://uniorsport.ru/joseph_schooling.php" TargetMode="Externa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image" Target="../media/image28.jpeg"/><Relationship Id="rId1" Type="http://schemas.openxmlformats.org/officeDocument/2006/relationships/hyperlink" Target="http://uniorsport.ru/&#1088;&#1099;&#1083;&#1086;&#1074;.php" TargetMode="Externa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image" Target="../media/image29.png"/><Relationship Id="rId1" Type="http://schemas.openxmlformats.org/officeDocument/2006/relationships/hyperlink" Target="http://uniorsport.ru/stefania_elfutina.php" TargetMode="External"/></Relationships>
</file>

<file path=ppt/slides/_rels/slide27.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hyperlink" Target="http://uniorsport.ru/&#1095;&#1091;&#1087;&#1082;&#1086;&#1074;.php" TargetMode="Externa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32.jpe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3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image" Target="../media/image34.jpe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image" Target="../media/image37.jpeg"/><Relationship Id="rId1" Type="http://schemas.openxmlformats.org/officeDocument/2006/relationships/hyperlink" Target="http://uniorsport.ru/news_22.php" TargetMode="Externa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38.jpe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39.jpe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image" Target="../media/image40.jpeg"/><Relationship Id="rId1" Type="http://schemas.openxmlformats.org/officeDocument/2006/relationships/hyperlink" Target="http://uniorsport.ru/Ledecky.php" TargetMode="Externa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41.jpeg"/></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image" Target="../media/image42.jpeg"/><Relationship Id="rId1" Type="http://schemas.openxmlformats.org/officeDocument/2006/relationships/hyperlink" Target="http://uniorsport.ru/angelina_melnikova.php" TargetMode="Externa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image" Target="../media/image43.jpeg"/><Relationship Id="rId1" Type="http://schemas.openxmlformats.org/officeDocument/2006/relationships/hyperlink" Target="http://uniorsport.ru/arina_openusheva.php" TargetMode="Externa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image" Target="../media/image44.jpeg"/><Relationship Id="rId1" Type="http://schemas.openxmlformats.org/officeDocument/2006/relationships/hyperlink" Target="http://uniorsport.ru/Klishina.php" TargetMode="Externa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45.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8" Type="http://schemas.openxmlformats.org/officeDocument/2006/relationships/notesSlide" Target="../notesSlides/notesSlide1.xml"/><Relationship Id="rId7" Type="http://schemas.openxmlformats.org/officeDocument/2006/relationships/slideLayout" Target="../slideLayouts/slideLayout6.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5.jpe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image" Target="../media/image14.jpeg"/><Relationship Id="rId1" Type="http://schemas.openxmlformats.org/officeDocument/2006/relationships/hyperlink" Target="http://uniorsport.ru/kydriavtceva_ei.php" TargetMode="Externa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7924800" cy="1498178"/>
          </a:xfrm>
        </p:spPr>
        <p:txBody>
          <a:bodyPr/>
          <a:lstStyle/>
          <a:p>
            <a:pPr algn="ctr"/>
            <a:br>
              <a:rPr lang="ru-RU" dirty="0" smtClean="0"/>
            </a:br>
            <a:br>
              <a:rPr lang="ru-RU" dirty="0" smtClean="0"/>
            </a:br>
            <a:r>
              <a:rPr lang="ru-RU" dirty="0" smtClean="0"/>
              <a:t>Российские спортсмены – участники Олимпийских Игр 2016, виды спорта и их достижения</a:t>
            </a:r>
            <a:endParaRPr lang="ru-RU" dirty="0"/>
          </a:p>
        </p:txBody>
      </p:sp>
      <p:sp>
        <p:nvSpPr>
          <p:cNvPr id="3" name="TextBox 2"/>
          <p:cNvSpPr txBox="1"/>
          <p:nvPr/>
        </p:nvSpPr>
        <p:spPr>
          <a:xfrm>
            <a:off x="609600" y="4804410"/>
            <a:ext cx="8417560" cy="1938020"/>
          </a:xfrm>
          <a:prstGeom prst="rect">
            <a:avLst/>
          </a:prstGeom>
          <a:noFill/>
        </p:spPr>
        <p:txBody>
          <a:bodyPr wrap="square" rtlCol="0">
            <a:spAutoFit/>
          </a:bodyPr>
          <a:lstStyle/>
          <a:p>
            <a:pPr algn="r"/>
            <a:r>
              <a:rPr lang="ru-RU" sz="2400" dirty="0" smtClean="0"/>
              <a:t>Выполнила:</a:t>
            </a:r>
            <a:endParaRPr lang="ru-RU" sz="2400" dirty="0" smtClean="0"/>
          </a:p>
          <a:p>
            <a:pPr algn="r"/>
            <a:r>
              <a:rPr lang="ru-RU" sz="2400" dirty="0" smtClean="0"/>
              <a:t>Виноградова Валерия</a:t>
            </a:r>
            <a:endParaRPr lang="ru-RU" sz="2400" dirty="0" smtClean="0"/>
          </a:p>
          <a:p>
            <a:pPr algn="r"/>
            <a:r>
              <a:rPr lang="ru-RU" sz="2400" dirty="0">
                <a:sym typeface="+mn-ea"/>
              </a:rPr>
              <a:t>                    </a:t>
            </a:r>
            <a:r>
              <a:rPr lang="ru-RU" sz="2400" dirty="0" smtClean="0"/>
              <a:t>Группа ТиЭ-616</a:t>
            </a:r>
            <a:endParaRPr lang="ru-RU" sz="2400" dirty="0" smtClean="0"/>
          </a:p>
          <a:p>
            <a:pPr algn="r"/>
            <a:r>
              <a:rPr lang="ru-RU" sz="2400" dirty="0">
                <a:sym typeface="+mn-ea"/>
              </a:rPr>
              <a:t>     </a:t>
            </a:r>
            <a:r>
              <a:rPr lang="ru-RU" sz="2400" dirty="0"/>
              <a:t>Проверила: Матвеева М.В.</a:t>
            </a:r>
            <a:endParaRPr lang="ru-RU" sz="2400" dirty="0"/>
          </a:p>
          <a:p>
            <a:pPr algn="ctr"/>
            <a:r>
              <a:rPr lang="ru-RU" sz="2400" dirty="0">
                <a:sym typeface="+mn-ea"/>
              </a:rPr>
              <a:t>  Улан-Удэ 2019 </a:t>
            </a:r>
            <a:endParaRPr lang="ru-RU"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65234" y="1556792"/>
            <a:ext cx="7924800" cy="1426170"/>
          </a:xfrm>
        </p:spPr>
        <p:txBody>
          <a:bodyPr/>
          <a:lstStyle/>
          <a:p>
            <a:r>
              <a:rPr lang="ru-RU" sz="2400" b="1" dirty="0"/>
              <a:t>17 августа 2016 года. </a:t>
            </a:r>
            <a:br>
              <a:rPr lang="ru-RU" sz="2400" b="1" dirty="0"/>
            </a:br>
            <a:br>
              <a:rPr lang="ru-RU" sz="2400" b="1" dirty="0"/>
            </a:br>
            <a:r>
              <a:rPr lang="ru-RU" sz="2400" b="1" dirty="0"/>
              <a:t>Серебро России в спортивной борьбе принесли Валерия </a:t>
            </a:r>
            <a:r>
              <a:rPr lang="ru-RU" sz="2400" b="1" dirty="0" err="1"/>
              <a:t>Коблова</a:t>
            </a:r>
            <a:r>
              <a:rPr lang="ru-RU" sz="2400" b="1" dirty="0"/>
              <a:t> (до 58 кг) и Наталья Воробьева (до 69 кг), бронзу – боксер Анастасия Белякова (до 60 кг).</a:t>
            </a:r>
            <a:br>
              <a:rPr lang="ru-RU" sz="2400" b="1" dirty="0"/>
            </a:br>
            <a:r>
              <a:rPr lang="ru-RU" sz="2400" dirty="0"/>
              <a:t>19-летняя Ярослава Бондаренко вышла в полуфинал в велоспорте-BMX с 11-м результатом.</a:t>
            </a:r>
            <a:endParaRPr lang="ru-RU" sz="2400" dirty="0"/>
          </a:p>
        </p:txBody>
      </p:sp>
      <p:pic>
        <p:nvPicPr>
          <p:cNvPr id="3" name="Рисунок 2"/>
          <p:cNvPicPr>
            <a:picLocks noChangeAspect="1"/>
          </p:cNvPicPr>
          <p:nvPr/>
        </p:nvPicPr>
        <p:blipFill>
          <a:blip r:embed="rId1"/>
          <a:stretch>
            <a:fillRect/>
          </a:stretch>
        </p:blipFill>
        <p:spPr>
          <a:xfrm>
            <a:off x="1619672" y="3016046"/>
            <a:ext cx="5328592" cy="3488562"/>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128856"/>
            <a:ext cx="8928992" cy="2232247"/>
          </a:xfrm>
        </p:spPr>
        <p:txBody>
          <a:bodyPr/>
          <a:lstStyle/>
          <a:p>
            <a:r>
              <a:rPr lang="ru-RU" sz="1800" b="1" dirty="0"/>
              <a:t>16 августа 2016 года. </a:t>
            </a:r>
            <a:br>
              <a:rPr lang="ru-RU" sz="1800" b="1" dirty="0"/>
            </a:br>
            <a:br>
              <a:rPr lang="ru-RU" sz="1800" b="1" dirty="0"/>
            </a:br>
            <a:r>
              <a:rPr lang="ru-RU" sz="1800" b="1" dirty="0"/>
              <a:t>Россияне завоевали одно золото и две бронзы.</a:t>
            </a:r>
            <a:br>
              <a:rPr lang="ru-RU" sz="1800" b="1" dirty="0"/>
            </a:br>
            <a:r>
              <a:rPr lang="ru-RU" sz="1800" dirty="0"/>
              <a:t>Золото России в дуэте принесли синхронистки Наталья Ищенко и Светлана </a:t>
            </a:r>
            <a:r>
              <a:rPr lang="ru-RU" sz="1800" dirty="0" err="1"/>
              <a:t>Ромашина</a:t>
            </a:r>
            <a:r>
              <a:rPr lang="ru-RU" sz="1800" dirty="0"/>
              <a:t>. Бронзу взял байдарочник Роман </a:t>
            </a:r>
            <a:r>
              <a:rPr lang="ru-RU" sz="1800" dirty="0" err="1"/>
              <a:t>Аношкин</a:t>
            </a:r>
            <a:r>
              <a:rPr lang="ru-RU" sz="1800" dirty="0"/>
              <a:t> в одиночке на 1000 м. Гимнаст Давид Белявский стал бронзовым призёром в упражнении на брусьях с суммой 15,783 балла. Олимпийским чемпионом стал 22-летний украинец Олег </a:t>
            </a:r>
            <a:r>
              <a:rPr lang="ru-RU" sz="1800" dirty="0" err="1"/>
              <a:t>Верняев</a:t>
            </a:r>
            <a:r>
              <a:rPr lang="ru-RU" sz="1800" dirty="0"/>
              <a:t> (16,041), серебро – у американца </a:t>
            </a:r>
            <a:r>
              <a:rPr lang="ru-RU" sz="1800" dirty="0" err="1"/>
              <a:t>Данелла</a:t>
            </a:r>
            <a:r>
              <a:rPr lang="ru-RU" sz="1800" dirty="0"/>
              <a:t> </a:t>
            </a:r>
            <a:r>
              <a:rPr lang="ru-RU" sz="1800" dirty="0" err="1"/>
              <a:t>Лейвы</a:t>
            </a:r>
            <a:r>
              <a:rPr lang="ru-RU" sz="1800" dirty="0"/>
              <a:t> (15,900). </a:t>
            </a:r>
            <a:br>
              <a:rPr lang="ru-RU" sz="1800" dirty="0"/>
            </a:br>
            <a:br>
              <a:rPr lang="ru-RU" sz="1800" dirty="0"/>
            </a:br>
            <a:r>
              <a:rPr lang="ru-RU" sz="1800" dirty="0"/>
              <a:t>Российские гандболистки в 1/4 финала выиграли у сборной Анголы 31:27 </a:t>
            </a:r>
            <a:br>
              <a:rPr lang="ru-RU" sz="1800" dirty="0"/>
            </a:br>
            <a:br>
              <a:rPr lang="ru-RU" sz="1800" dirty="0"/>
            </a:br>
            <a:r>
              <a:rPr lang="ru-RU" sz="1800" dirty="0"/>
              <a:t>Российские </a:t>
            </a:r>
            <a:r>
              <a:rPr lang="ru-RU" sz="1800" dirty="0" err="1"/>
              <a:t>воллейболистки</a:t>
            </a:r>
            <a:r>
              <a:rPr lang="ru-RU" sz="1800" dirty="0"/>
              <a:t> в 1/4 финала проиграли сборной Сербии 0:3 (9:25, 22:25, 21:25) </a:t>
            </a:r>
            <a:br>
              <a:rPr lang="ru-RU" sz="2400" dirty="0"/>
            </a:br>
            <a:endParaRPr lang="ru-RU" sz="2400" dirty="0"/>
          </a:p>
        </p:txBody>
      </p:sp>
      <p:pic>
        <p:nvPicPr>
          <p:cNvPr id="3" name="Рисунок 2"/>
          <p:cNvPicPr>
            <a:picLocks noChangeAspect="1"/>
          </p:cNvPicPr>
          <p:nvPr/>
        </p:nvPicPr>
        <p:blipFill>
          <a:blip r:embed="rId1"/>
          <a:stretch>
            <a:fillRect/>
          </a:stretch>
        </p:blipFill>
        <p:spPr>
          <a:xfrm>
            <a:off x="3779912" y="3429000"/>
            <a:ext cx="2827581" cy="361302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941168"/>
            <a:ext cx="7924800" cy="1143000"/>
          </a:xfrm>
        </p:spPr>
        <p:txBody>
          <a:bodyPr/>
          <a:lstStyle/>
          <a:p>
            <a:r>
              <a:rPr lang="ru-RU" b="1" dirty="0"/>
              <a:t>15 августа 2016 года. </a:t>
            </a:r>
            <a:br>
              <a:rPr lang="ru-RU" b="1" dirty="0"/>
            </a:br>
            <a:br>
              <a:rPr lang="ru-RU" b="1" dirty="0"/>
            </a:br>
            <a:r>
              <a:rPr lang="ru-RU" b="1" dirty="0"/>
              <a:t>Россияне добавили в копилку пять медалей – две золотые, одну серебряную и две бронзовые.</a:t>
            </a:r>
            <a:br>
              <a:rPr lang="ru-RU" b="1" dirty="0"/>
            </a:br>
            <a:r>
              <a:rPr lang="ru-RU" dirty="0"/>
              <a:t>Золото России принесли борец греко-римского стиля Давит </a:t>
            </a:r>
            <a:r>
              <a:rPr lang="ru-RU" dirty="0" err="1"/>
              <a:t>Чакветадзе</a:t>
            </a:r>
            <a:r>
              <a:rPr lang="ru-RU" dirty="0"/>
              <a:t> (до 85 кг) и боксер Евгений Тищенко (до 91 кг). Гимнаст Денис </a:t>
            </a:r>
            <a:r>
              <a:rPr lang="ru-RU" dirty="0" err="1"/>
              <a:t>Аблязин</a:t>
            </a:r>
            <a:r>
              <a:rPr lang="ru-RU" dirty="0"/>
              <a:t> взял серебро в опорном прыжке и бронзу на кольцах, борец Сергей Семенов завоевал бронзу в весе до 130 кг. </a:t>
            </a: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2852936"/>
            <a:ext cx="8712968" cy="1143000"/>
          </a:xfrm>
        </p:spPr>
        <p:txBody>
          <a:bodyPr/>
          <a:lstStyle/>
          <a:p>
            <a:r>
              <a:rPr lang="ru-RU" sz="2000" b="1" dirty="0"/>
              <a:t>14 августа 2016 года. </a:t>
            </a:r>
            <a:br>
              <a:rPr lang="ru-RU" sz="2000" b="1" dirty="0"/>
            </a:br>
            <a:br>
              <a:rPr lang="ru-RU" sz="2000" b="1" dirty="0"/>
            </a:br>
            <a:r>
              <a:rPr lang="ru-RU" sz="2000" b="1" dirty="0"/>
              <a:t>В девятый соревновательный день российские спортсмены завоевали 3 золотые, 2 серебряные и 2 бронзовые медали.</a:t>
            </a:r>
            <a:br>
              <a:rPr lang="ru-RU" sz="2000" b="1" dirty="0"/>
            </a:br>
            <a:r>
              <a:rPr lang="ru-RU" sz="2000" dirty="0"/>
              <a:t>Золото России принесли борец греко-римского стиля Роман Власов (до 75 кг), гимнастка </a:t>
            </a:r>
            <a:r>
              <a:rPr lang="ru-RU" sz="2000" dirty="0" err="1"/>
              <a:t>Алия</a:t>
            </a:r>
            <a:r>
              <a:rPr lang="ru-RU" sz="2000" dirty="0"/>
              <a:t> Мустафина (брусья) и </a:t>
            </a:r>
            <a:r>
              <a:rPr lang="ru-RU" sz="2000" dirty="0" err="1"/>
              <a:t>теннисиски</a:t>
            </a:r>
            <a:r>
              <a:rPr lang="ru-RU" sz="2000" dirty="0"/>
              <a:t> Екатерина Макарова и Елена Веснина (парный разряд). Серебро завоевали гимнастка Мария Пасека (опорный прыжок) и стрелок Сергей Каменский (винтовка,50 м, три позиции), бронзу – велосипедист Денис Дмитриев (индивидуальный спринт) и яхтсменка Стефания </a:t>
            </a:r>
            <a:r>
              <a:rPr lang="ru-RU" sz="2000" dirty="0" err="1"/>
              <a:t>Елфутина</a:t>
            </a:r>
            <a:r>
              <a:rPr lang="ru-RU" sz="2000" dirty="0"/>
              <a:t> («RS:X»). </a:t>
            </a:r>
            <a:br>
              <a:rPr lang="ru-RU" dirty="0"/>
            </a:br>
            <a:endParaRPr lang="ru-RU" dirty="0"/>
          </a:p>
        </p:txBody>
      </p:sp>
      <p:pic>
        <p:nvPicPr>
          <p:cNvPr id="3" name="Рисунок 2"/>
          <p:cNvPicPr>
            <a:picLocks noChangeAspect="1"/>
          </p:cNvPicPr>
          <p:nvPr/>
        </p:nvPicPr>
        <p:blipFill>
          <a:blip r:embed="rId1"/>
          <a:stretch>
            <a:fillRect/>
          </a:stretch>
        </p:blipFill>
        <p:spPr>
          <a:xfrm>
            <a:off x="1932767" y="3573016"/>
            <a:ext cx="4824536" cy="3122791"/>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1800" b="1" dirty="0"/>
              <a:t>У России – первая медаль в парусном спорте с 1996 года. В классе «RS:X» (виндсёрфинг) </a:t>
            </a:r>
            <a:r>
              <a:rPr lang="ru-RU" sz="1800" b="1" dirty="0">
                <a:hlinkClick r:id="rId1"/>
              </a:rPr>
              <a:t>19-летняя Стефания </a:t>
            </a:r>
            <a:r>
              <a:rPr lang="ru-RU" sz="1800" b="1" dirty="0" err="1">
                <a:hlinkClick r:id="rId1"/>
              </a:rPr>
              <a:t>Елфутина</a:t>
            </a:r>
            <a:r>
              <a:rPr lang="ru-RU" sz="1800" b="1" dirty="0"/>
              <a:t> завоевала бронзу. </a:t>
            </a:r>
            <a:br>
              <a:rPr lang="ru-RU" b="1" dirty="0"/>
            </a:br>
            <a:endParaRPr lang="ru-RU" dirty="0"/>
          </a:p>
        </p:txBody>
      </p:sp>
      <p:sp>
        <p:nvSpPr>
          <p:cNvPr id="3" name="TextBox 2"/>
          <p:cNvSpPr txBox="1"/>
          <p:nvPr/>
        </p:nvSpPr>
        <p:spPr>
          <a:xfrm>
            <a:off x="17543" y="1124744"/>
            <a:ext cx="4194417" cy="5632311"/>
          </a:xfrm>
          <a:prstGeom prst="rect">
            <a:avLst/>
          </a:prstGeom>
          <a:noFill/>
        </p:spPr>
        <p:txBody>
          <a:bodyPr wrap="square" rtlCol="0">
            <a:spAutoFit/>
          </a:bodyPr>
          <a:lstStyle/>
          <a:p>
            <a:r>
              <a:rPr lang="ru-RU" dirty="0"/>
              <a:t>Олимпийской чемпионкой стала француженка </a:t>
            </a:r>
            <a:r>
              <a:rPr lang="ru-RU" dirty="0" err="1"/>
              <a:t>Шарлин</a:t>
            </a:r>
            <a:r>
              <a:rPr lang="ru-RU" dirty="0"/>
              <a:t> Пикон, серебро – у китаянки </a:t>
            </a:r>
            <a:r>
              <a:rPr lang="ru-RU" dirty="0" err="1"/>
              <a:t>Чен</a:t>
            </a:r>
            <a:r>
              <a:rPr lang="ru-RU" dirty="0"/>
              <a:t> </a:t>
            </a:r>
            <a:r>
              <a:rPr lang="ru-RU" dirty="0" err="1"/>
              <a:t>Пейн</a:t>
            </a:r>
            <a:r>
              <a:rPr lang="ru-RU" dirty="0"/>
              <a:t>. </a:t>
            </a:r>
            <a:br>
              <a:rPr lang="ru-RU" dirty="0"/>
            </a:br>
            <a:br>
              <a:rPr lang="ru-RU" dirty="0"/>
            </a:br>
            <a:r>
              <a:rPr lang="ru-RU" dirty="0"/>
              <a:t>Стефания </a:t>
            </a:r>
            <a:r>
              <a:rPr lang="ru-RU" dirty="0" err="1"/>
              <a:t>Елфутина</a:t>
            </a:r>
            <a:r>
              <a:rPr lang="ru-RU" dirty="0"/>
              <a:t> с первого же дня, 8 августа, включилась в борьбу за медали и ни разу не теряла контакта с лидерами. После первого соревновательного дня она шла второй, после половины запланированных рейсов – третьей, еще через день на расстояние в один балл приблизилась к лидеру регаты – Флавии </a:t>
            </a:r>
            <a:r>
              <a:rPr lang="ru-RU" dirty="0" err="1"/>
              <a:t>Тартальини</a:t>
            </a:r>
            <a:r>
              <a:rPr lang="ru-RU" dirty="0"/>
              <a:t> из Италии. По итогам предпоследнего гоночного дня </a:t>
            </a:r>
            <a:r>
              <a:rPr lang="ru-RU" dirty="0" err="1"/>
              <a:t>Елфутина</a:t>
            </a:r>
            <a:r>
              <a:rPr lang="ru-RU" dirty="0"/>
              <a:t> вышла в лидеры общего зачёта. Увы, после одного из многочисленных протестов </a:t>
            </a:r>
            <a:r>
              <a:rPr lang="ru-RU" dirty="0" err="1"/>
              <a:t>Тартальини</a:t>
            </a:r>
            <a:r>
              <a:rPr lang="ru-RU" dirty="0"/>
              <a:t> получила дополнительное очко и сравнялась с </a:t>
            </a:r>
            <a:r>
              <a:rPr lang="ru-RU" dirty="0" err="1"/>
              <a:t>Елфутиной</a:t>
            </a:r>
            <a:r>
              <a:rPr lang="ru-RU" dirty="0"/>
              <a:t>. А поскольку в её активе есть победа в одном из рейсов, а у россиянки нет, итальянка вернула лидирующую позицию.</a:t>
            </a:r>
            <a:endParaRPr lang="ru-RU" dirty="0"/>
          </a:p>
        </p:txBody>
      </p:sp>
      <p:pic>
        <p:nvPicPr>
          <p:cNvPr id="4" name="Рисунок 3"/>
          <p:cNvPicPr>
            <a:picLocks noChangeAspect="1"/>
          </p:cNvPicPr>
          <p:nvPr/>
        </p:nvPicPr>
        <p:blipFill>
          <a:blip r:embed="rId2"/>
          <a:stretch>
            <a:fillRect/>
          </a:stretch>
        </p:blipFill>
        <p:spPr>
          <a:xfrm>
            <a:off x="4499992" y="1037831"/>
            <a:ext cx="4323097" cy="5704625"/>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478863"/>
            <a:ext cx="8640960" cy="1143000"/>
          </a:xfrm>
        </p:spPr>
        <p:txBody>
          <a:bodyPr/>
          <a:lstStyle/>
          <a:p>
            <a:r>
              <a:rPr lang="ru-RU" sz="2400" dirty="0"/>
              <a:t>Расстановка перед </a:t>
            </a:r>
            <a:r>
              <a:rPr lang="ru-RU" sz="2400" dirty="0" err="1"/>
              <a:t>Medal</a:t>
            </a:r>
            <a:r>
              <a:rPr lang="ru-RU" sz="2400" dirty="0"/>
              <a:t> </a:t>
            </a:r>
            <a:r>
              <a:rPr lang="ru-RU" sz="2400" dirty="0" err="1"/>
              <a:t>Race</a:t>
            </a:r>
            <a:r>
              <a:rPr lang="ru-RU" sz="2400" dirty="0"/>
              <a:t> – «медальной гонкой», где все очки удваиваются, была следующей: </a:t>
            </a:r>
            <a:r>
              <a:rPr lang="ru-RU" sz="2400" dirty="0" err="1"/>
              <a:t>Тартальини</a:t>
            </a:r>
            <a:r>
              <a:rPr lang="ru-RU" sz="2400" dirty="0"/>
              <a:t> - первая (55 очков), </a:t>
            </a:r>
            <a:r>
              <a:rPr lang="ru-RU" sz="2400" dirty="0" err="1"/>
              <a:t>Елфутина</a:t>
            </a:r>
            <a:r>
              <a:rPr lang="ru-RU" sz="2400" dirty="0"/>
              <a:t> - вторая (55), с третьего по пятое места занимали китаянка </a:t>
            </a:r>
            <a:r>
              <a:rPr lang="ru-RU" sz="2400" dirty="0" err="1"/>
              <a:t>Чен</a:t>
            </a:r>
            <a:r>
              <a:rPr lang="ru-RU" sz="2400" dirty="0"/>
              <a:t>, француженка Пикон и израильтянка Давидович (по 60). Получилось, при плохом раскладе россиянка вообще могла остаться без медалей, особенно учитывая, что все очки она набрала за счет стабильности, ни разу за всю регату не выиграв ни одного </a:t>
            </a:r>
            <a:r>
              <a:rPr lang="ru-RU" sz="2400" dirty="0" smtClean="0"/>
              <a:t>рейса.</a:t>
            </a:r>
            <a:endParaRPr lang="ru-RU" sz="2400" dirty="0"/>
          </a:p>
        </p:txBody>
      </p:sp>
      <p:pic>
        <p:nvPicPr>
          <p:cNvPr id="3" name="Рисунок 2"/>
          <p:cNvPicPr>
            <a:picLocks noChangeAspect="1"/>
          </p:cNvPicPr>
          <p:nvPr/>
        </p:nvPicPr>
        <p:blipFill>
          <a:blip r:embed="rId1"/>
          <a:stretch>
            <a:fillRect/>
          </a:stretch>
        </p:blipFill>
        <p:spPr>
          <a:xfrm>
            <a:off x="2733654" y="3645024"/>
            <a:ext cx="2669084" cy="2964867"/>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2132856"/>
            <a:ext cx="8856984" cy="1791072"/>
          </a:xfrm>
        </p:spPr>
        <p:txBody>
          <a:bodyPr/>
          <a:lstStyle/>
          <a:p>
            <a:r>
              <a:rPr lang="ru-RU" sz="2000" dirty="0"/>
              <a:t>Официально женская </a:t>
            </a:r>
            <a:r>
              <a:rPr lang="ru-RU" sz="2000" dirty="0" err="1"/>
              <a:t>Medal</a:t>
            </a:r>
            <a:r>
              <a:rPr lang="ru-RU" sz="2000" dirty="0"/>
              <a:t> </a:t>
            </a:r>
            <a:r>
              <a:rPr lang="ru-RU" sz="2000" dirty="0" err="1"/>
              <a:t>Race</a:t>
            </a:r>
            <a:r>
              <a:rPr lang="ru-RU" sz="2000" dirty="0"/>
              <a:t> в классе «RS:X» должна была начаться в 14:05 по местному времени, но время шло, информация поступала противоречивая, а ничего не начиналось. Наконец в 15:35 старт был дан. Ветер был несильным – около 10 узлов (хорошим считается 15). Но перед </a:t>
            </a:r>
            <a:r>
              <a:rPr lang="ru-RU" sz="2000" dirty="0" err="1"/>
              <a:t>Елфутиной</a:t>
            </a:r>
            <a:r>
              <a:rPr lang="ru-RU" sz="2000" dirty="0"/>
              <a:t> был зажжён красный флаг. Все соперницы ушли в гонку, а россиянка только-только стартовала. </a:t>
            </a:r>
            <a:br>
              <a:rPr lang="ru-RU" sz="2000" dirty="0"/>
            </a:br>
            <a:br>
              <a:rPr lang="ru-RU" sz="2000" dirty="0"/>
            </a:br>
            <a:r>
              <a:rPr lang="ru-RU" sz="2000" dirty="0"/>
              <a:t>«Мне очень стыдно, но я до сих пор так и не поняла, за что мне дали предупреждение», - сказала уже после </a:t>
            </a:r>
            <a:r>
              <a:rPr lang="ru-RU" sz="2000" dirty="0" err="1"/>
              <a:t>Елфутина</a:t>
            </a:r>
            <a:r>
              <a:rPr lang="ru-RU" sz="2000" dirty="0"/>
              <a:t> журналистам: «Никаких претензий к судьям нет, значит, заслужила. Но что именно произошло – прямо сейчас я не знаю».</a:t>
            </a:r>
            <a:endParaRPr lang="ru-RU" sz="2000" dirty="0"/>
          </a:p>
        </p:txBody>
      </p:sp>
      <p:sp>
        <p:nvSpPr>
          <p:cNvPr id="3" name="TextBox 2"/>
          <p:cNvSpPr txBox="1"/>
          <p:nvPr/>
        </p:nvSpPr>
        <p:spPr>
          <a:xfrm>
            <a:off x="107504" y="4293096"/>
            <a:ext cx="8784976" cy="2308324"/>
          </a:xfrm>
          <a:prstGeom prst="rect">
            <a:avLst/>
          </a:prstGeom>
          <a:noFill/>
        </p:spPr>
        <p:txBody>
          <a:bodyPr wrap="square" rtlCol="0">
            <a:spAutoFit/>
          </a:bodyPr>
          <a:lstStyle/>
          <a:p>
            <a:r>
              <a:rPr lang="ru-RU" sz="2400" dirty="0"/>
              <a:t>Наверное, только она знает, что ей стоило за полчаса почти штиля подняться с последнего, десятого, на шестое место, обогнав фаворитку, </a:t>
            </a:r>
            <a:r>
              <a:rPr lang="ru-RU" sz="2400" dirty="0" err="1"/>
              <a:t>Тартальини</a:t>
            </a:r>
            <a:r>
              <a:rPr lang="ru-RU" sz="2400" dirty="0"/>
              <a:t>, и вырвать эту бронзу: «Я просто подумала, что у меня два варианта: сдаться и подождать ещё четыре года или всё-таки что-то предпринять. А потом решила: нет, четыре года – это слишком много, попробую сейчас». </a:t>
            </a:r>
            <a:endParaRPr lang="ru-RU" sz="2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1156" y="2852936"/>
            <a:ext cx="9005339" cy="1143000"/>
          </a:xfrm>
        </p:spPr>
        <p:txBody>
          <a:bodyPr/>
          <a:lstStyle/>
          <a:p>
            <a:r>
              <a:rPr lang="ru-RU" sz="2400" dirty="0"/>
              <a:t>Она отчаянно «глиссировала», пытаясь разогнаться и достать далеко ушедших соперниц! Конечно, повезло, что ветер был очень слабый: </a:t>
            </a:r>
            <a:r>
              <a:rPr lang="ru-RU" sz="2400" dirty="0" err="1"/>
              <a:t>Елфутина</a:t>
            </a:r>
            <a:r>
              <a:rPr lang="ru-RU" sz="2400" dirty="0"/>
              <a:t> хороша в такую погоду благодаря физической силе, и это позволяет ей поддерживать доску в «глиссировании» гораздо дольше соперниц (говорит, что спокойно совершает 20-25 подтягиваний, но может и больше). </a:t>
            </a:r>
            <a:br>
              <a:rPr lang="ru-RU" sz="2400" dirty="0"/>
            </a:br>
            <a:br>
              <a:rPr lang="ru-RU" sz="2400" dirty="0"/>
            </a:br>
            <a:r>
              <a:rPr lang="ru-RU" sz="2400" dirty="0"/>
              <a:t>Совершенно точно – этот момент войдёт в историю нашего парусного спорта.</a:t>
            </a:r>
            <a:endParaRPr lang="ru-RU" sz="2400" dirty="0"/>
          </a:p>
        </p:txBody>
      </p:sp>
      <p:pic>
        <p:nvPicPr>
          <p:cNvPr id="3" name="Рисунок 2"/>
          <p:cNvPicPr>
            <a:picLocks noChangeAspect="1"/>
          </p:cNvPicPr>
          <p:nvPr/>
        </p:nvPicPr>
        <p:blipFill>
          <a:blip r:embed="rId1"/>
          <a:stretch>
            <a:fillRect/>
          </a:stretch>
        </p:blipFill>
        <p:spPr>
          <a:xfrm>
            <a:off x="2411760" y="4149080"/>
            <a:ext cx="4033838" cy="243840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71400"/>
            <a:ext cx="7924800" cy="1143000"/>
          </a:xfrm>
        </p:spPr>
        <p:txBody>
          <a:bodyPr/>
          <a:lstStyle/>
          <a:p>
            <a:pPr algn="ctr"/>
            <a:r>
              <a:rPr lang="ru-RU" sz="2400" b="1" i="1" dirty="0"/>
              <a:t>По материалам </a:t>
            </a:r>
            <a:r>
              <a:rPr lang="ru-RU" sz="2400" b="1" i="1" dirty="0" err="1"/>
              <a:t>Е.Слюсаренко</a:t>
            </a:r>
            <a:r>
              <a:rPr lang="ru-RU" sz="2400" b="1" i="1" dirty="0"/>
              <a:t> "Чемпионат".</a:t>
            </a:r>
            <a:br>
              <a:rPr lang="ru-RU" sz="2400" b="1" i="1" dirty="0"/>
            </a:br>
            <a:r>
              <a:rPr lang="ru-RU" sz="2400" b="1" i="1" dirty="0"/>
              <a:t>Фото </a:t>
            </a:r>
            <a:r>
              <a:rPr lang="ru-RU" sz="2400" b="1" i="1" dirty="0" err="1"/>
              <a:t>Zimbio</a:t>
            </a:r>
            <a:r>
              <a:rPr lang="ru-RU" sz="2400" b="1" i="1" dirty="0"/>
              <a:t>.</a:t>
            </a:r>
            <a:endParaRPr lang="ru-RU" sz="2400" dirty="0"/>
          </a:p>
        </p:txBody>
      </p:sp>
      <p:sp>
        <p:nvSpPr>
          <p:cNvPr id="3" name="TextBox 2"/>
          <p:cNvSpPr txBox="1"/>
          <p:nvPr/>
        </p:nvSpPr>
        <p:spPr>
          <a:xfrm>
            <a:off x="107505" y="980728"/>
            <a:ext cx="5400599" cy="5632311"/>
          </a:xfrm>
          <a:prstGeom prst="rect">
            <a:avLst/>
          </a:prstGeom>
          <a:noFill/>
        </p:spPr>
        <p:txBody>
          <a:bodyPr wrap="square" rtlCol="0">
            <a:spAutoFit/>
          </a:bodyPr>
          <a:lstStyle/>
          <a:p>
            <a:r>
              <a:rPr lang="ru-RU" b="1" dirty="0" err="1">
                <a:hlinkClick r:id="rId1"/>
              </a:rPr>
              <a:t>Алия</a:t>
            </a:r>
            <a:r>
              <a:rPr lang="ru-RU" b="1" dirty="0">
                <a:hlinkClick r:id="rId1"/>
              </a:rPr>
              <a:t> Мустафина </a:t>
            </a:r>
            <a:r>
              <a:rPr lang="ru-RU" b="1" dirty="0"/>
              <a:t>- двукратная Олимпийская чемпионка. </a:t>
            </a:r>
            <a:endParaRPr lang="ru-RU" b="1" dirty="0"/>
          </a:p>
          <a:p>
            <a:r>
              <a:rPr lang="ru-RU" dirty="0"/>
              <a:t>Она опередила главную соперницу американку Мэдисон </a:t>
            </a:r>
            <a:r>
              <a:rPr lang="ru-RU" dirty="0" err="1"/>
              <a:t>Кочян</a:t>
            </a:r>
            <a:r>
              <a:rPr lang="ru-RU" dirty="0"/>
              <a:t> в упражнении на брусьях на 0,067 балла. Бронзовым призёром стала немка Софи </a:t>
            </a:r>
            <a:r>
              <a:rPr lang="ru-RU" dirty="0" err="1"/>
              <a:t>Шедер</a:t>
            </a:r>
            <a:r>
              <a:rPr lang="ru-RU" dirty="0"/>
              <a:t>. </a:t>
            </a:r>
            <a:br>
              <a:rPr lang="ru-RU" dirty="0"/>
            </a:br>
            <a:br>
              <a:rPr lang="ru-RU" dirty="0"/>
            </a:br>
            <a:r>
              <a:rPr lang="ru-RU" dirty="0"/>
              <a:t>"Всё прошло хорошо", - сказала </a:t>
            </a:r>
            <a:r>
              <a:rPr lang="ru-RU" dirty="0" err="1"/>
              <a:t>Алия</a:t>
            </a:r>
            <a:r>
              <a:rPr lang="ru-RU" dirty="0"/>
              <a:t> после выступления: "Более того, мне кажется это была моя лучшая комбинация из четырёх, сделанных на Олимпиаде. Она получилась чище остальных. Я эту комбинацию собрала по приезду сюда в Рио. Тренировала с базы 6,5, а выступала с базы 6,8. Пришла однажды в зал и поняла, что не хочу выступать с простой программой, что соберу все силы и сделаю сложную.</a:t>
            </a:r>
            <a:br>
              <a:rPr lang="ru-RU" dirty="0"/>
            </a:br>
            <a:br>
              <a:rPr lang="ru-RU" dirty="0"/>
            </a:br>
            <a:r>
              <a:rPr lang="ru-RU" dirty="0"/>
              <a:t>В многоборье я не показала свой максимум сразу на трех снарядах - на бревне, на брусьях и в вольных упражнениях. Но с другой стороны - американок обогнать мне было бы очень трудно, только в случае их ошибок это было возможно". </a:t>
            </a:r>
            <a:endParaRPr lang="ru-RU" dirty="0"/>
          </a:p>
        </p:txBody>
      </p:sp>
      <p:pic>
        <p:nvPicPr>
          <p:cNvPr id="4" name="Рисунок 3"/>
          <p:cNvPicPr>
            <a:picLocks noChangeAspect="1"/>
          </p:cNvPicPr>
          <p:nvPr/>
        </p:nvPicPr>
        <p:blipFill>
          <a:blip r:embed="rId2"/>
          <a:stretch>
            <a:fillRect/>
          </a:stretch>
        </p:blipFill>
        <p:spPr>
          <a:xfrm>
            <a:off x="5518335" y="1772816"/>
            <a:ext cx="3614622" cy="3804295"/>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80928"/>
            <a:ext cx="9036496" cy="1143000"/>
          </a:xfrm>
        </p:spPr>
        <p:txBody>
          <a:bodyPr/>
          <a:lstStyle/>
          <a:p>
            <a:r>
              <a:rPr lang="ru-RU" sz="2400" b="1" dirty="0"/>
              <a:t>13 августа 2016 года. </a:t>
            </a:r>
            <a:br>
              <a:rPr lang="ru-RU" sz="2400" b="1" dirty="0"/>
            </a:br>
            <a:br>
              <a:rPr lang="ru-RU" sz="2400" b="1" dirty="0"/>
            </a:br>
            <a:r>
              <a:rPr lang="ru-RU" sz="2400" b="1" dirty="0"/>
              <a:t>22-летняя </a:t>
            </a:r>
            <a:r>
              <a:rPr lang="ru-RU" sz="2400" b="1" dirty="0">
                <a:hlinkClick r:id="rId1"/>
              </a:rPr>
              <a:t>Яна </a:t>
            </a:r>
            <a:r>
              <a:rPr lang="ru-RU" sz="2400" b="1" dirty="0" err="1">
                <a:hlinkClick r:id="rId1"/>
              </a:rPr>
              <a:t>Егорян</a:t>
            </a:r>
            <a:r>
              <a:rPr lang="ru-RU" sz="2400" b="1" dirty="0"/>
              <a:t> стала двукратной Олимпийской чемпионкой в фехтовании.</a:t>
            </a:r>
            <a:br>
              <a:rPr lang="ru-RU" sz="2400" b="1" dirty="0"/>
            </a:br>
            <a:r>
              <a:rPr lang="ru-RU" sz="2400" b="1" dirty="0"/>
              <a:t>Женская сборная России по фехтованию на саблях (</a:t>
            </a:r>
            <a:r>
              <a:rPr lang="ru-RU" sz="2400" b="1" dirty="0">
                <a:hlinkClick r:id="rId2"/>
              </a:rPr>
              <a:t>Софья Великая,</a:t>
            </a:r>
            <a:r>
              <a:rPr lang="ru-RU" sz="2400" b="1" dirty="0"/>
              <a:t> Яна </a:t>
            </a:r>
            <a:r>
              <a:rPr lang="ru-RU" sz="2400" b="1" dirty="0" err="1"/>
              <a:t>Егорян</a:t>
            </a:r>
            <a:r>
              <a:rPr lang="ru-RU" sz="2400" b="1" dirty="0"/>
              <a:t>, Юлия Гаврилова, Екатерина Дьяченко) завоевала золотые медали в командном первенстве, победив в финале соперниц из Украины – 45:30.</a:t>
            </a:r>
            <a:br>
              <a:rPr lang="ru-RU" sz="2400" dirty="0"/>
            </a:br>
            <a:endParaRPr lang="ru-RU" sz="2400" dirty="0"/>
          </a:p>
        </p:txBody>
      </p:sp>
      <p:pic>
        <p:nvPicPr>
          <p:cNvPr id="3" name="Рисунок 2"/>
          <p:cNvPicPr>
            <a:picLocks noChangeAspect="1"/>
          </p:cNvPicPr>
          <p:nvPr/>
        </p:nvPicPr>
        <p:blipFill>
          <a:blip r:embed="rId3"/>
          <a:stretch>
            <a:fillRect/>
          </a:stretch>
        </p:blipFill>
        <p:spPr>
          <a:xfrm>
            <a:off x="1475657" y="3177838"/>
            <a:ext cx="5688632" cy="3566093"/>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7924800" cy="1210146"/>
          </a:xfrm>
        </p:spPr>
        <p:txBody>
          <a:bodyPr/>
          <a:lstStyle/>
          <a:p>
            <a:pPr algn="ctr"/>
            <a:r>
              <a:rPr lang="ru-RU" sz="2400" dirty="0" smtClean="0"/>
              <a:t>Все золотые медали России на олимпиаде – 2016 в Рио де Жанейро. кто из россиян стал олимпийским чемпионом в Рио.</a:t>
            </a:r>
            <a:endParaRPr lang="ru-RU" sz="2400" dirty="0"/>
          </a:p>
        </p:txBody>
      </p:sp>
      <p:pic>
        <p:nvPicPr>
          <p:cNvPr id="3" name="Рисунок 2"/>
          <p:cNvPicPr>
            <a:picLocks noChangeAspect="1"/>
          </p:cNvPicPr>
          <p:nvPr/>
        </p:nvPicPr>
        <p:blipFill>
          <a:blip r:embed="rId1"/>
          <a:stretch>
            <a:fillRect/>
          </a:stretch>
        </p:blipFill>
        <p:spPr>
          <a:xfrm>
            <a:off x="1115616" y="1651800"/>
            <a:ext cx="7099548" cy="501756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869160"/>
            <a:ext cx="7992888" cy="1503040"/>
          </a:xfrm>
        </p:spPr>
        <p:txBody>
          <a:bodyPr/>
          <a:lstStyle/>
          <a:p>
            <a:r>
              <a:rPr lang="ru-RU" sz="2000" dirty="0"/>
              <a:t>Шесть лет назад Яна </a:t>
            </a:r>
            <a:r>
              <a:rPr lang="ru-RU" sz="2000" dirty="0" err="1"/>
              <a:t>Егорян</a:t>
            </a:r>
            <a:r>
              <a:rPr lang="ru-RU" sz="2000" dirty="0"/>
              <a:t> победила на первых юношеских Олимпийских играх 2010 года в Сингапуре. После побед на юношеской Олимпиаде Яна заявила буквально следующее: «На Игры в Лондон я вряд ли попаду, так как там нет командного турнира, а в личном Соня Великая и Катя Дьяченко пока сильнее меня. Но к Рио уже буду в самом соку. Постараюсь устроить там настоящий "карнавал"».</a:t>
            </a:r>
            <a:br>
              <a:rPr lang="ru-RU" sz="2000" dirty="0"/>
            </a:br>
            <a:br>
              <a:rPr lang="ru-RU" sz="2000" dirty="0"/>
            </a:br>
            <a:r>
              <a:rPr lang="ru-RU" sz="2000" dirty="0"/>
              <a:t>«Как я рада за Соню Великую, вы даже представить себе не можете!» - сказала Яна после награждения на Олимпиаде в Рио-де-Жанейро: «Она достойна этой долгожданной медали! Наконец-то у неё тоже есть золото! В полуфинале с американками я заканчивала встречу, и это для меня было сложно – на мне лежала большая ответственность. Но, слава Богу, тренер знал что делает. Я заканчивала с Америкой, Соня – с Украиной, и мы пришли к победе. Мы со всеми общаемся. Часто переговариваемся и с американками, и с украинками – политика нас никак не касается. Мы даже это не обсуждаем. </a:t>
            </a:r>
            <a:endParaRPr lang="ru-RU" sz="20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80928"/>
            <a:ext cx="8788896" cy="1143000"/>
          </a:xfrm>
        </p:spPr>
        <p:txBody>
          <a:bodyPr/>
          <a:lstStyle/>
          <a:p>
            <a:r>
              <a:rPr lang="ru-RU" sz="2000" dirty="0"/>
              <a:t>Я молодая, продвинутая девушка в плане интернета, а золотая олимпийская медаль – настолько важное для меня событие, что я решила принципиально ответить всем. Не считая комментарии, в «</a:t>
            </a:r>
            <a:r>
              <a:rPr lang="ru-RU" sz="2000" dirty="0" err="1"/>
              <a:t>Инстаграме</a:t>
            </a:r>
            <a:r>
              <a:rPr lang="ru-RU" sz="2000" dirty="0"/>
              <a:t>» я получила более десяти тысяч поздравлений. Мне безумно приятно. Я всё читаю. Я счастлива, что вся страна на нас смотрела, болела, им не лень меня поздравлять. Уже завтра с нашими чемпионами-рапиристами, которых я тоже хочу поздравить с победой, летим домой. Мы сегодня весь день шутили с девочками: раз смогли мальчики – значит, и мы сможем. Но по накалу их медаль куда эмоциональнее, ведь они показали, что значит в стрессовой ситуации вырвать победу. Они её именно вырвали!». </a:t>
            </a:r>
            <a:endParaRPr lang="ru-RU" sz="2000" dirty="0"/>
          </a:p>
        </p:txBody>
      </p:sp>
      <p:pic>
        <p:nvPicPr>
          <p:cNvPr id="3" name="Рисунок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051720" y="3429000"/>
            <a:ext cx="6152412" cy="3140968"/>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7028" y="3501008"/>
            <a:ext cx="8856984" cy="1143000"/>
          </a:xfrm>
        </p:spPr>
        <p:txBody>
          <a:bodyPr/>
          <a:lstStyle/>
          <a:p>
            <a:r>
              <a:rPr lang="ru-RU" sz="2000" b="1" dirty="0"/>
              <a:t>20-летний белорус Владислав Гончаров завоевал золото Олимпиады-2016 в прыжках на батуте.</a:t>
            </a:r>
            <a:br>
              <a:rPr lang="ru-RU" sz="2000" b="1" dirty="0"/>
            </a:br>
            <a:r>
              <a:rPr lang="ru-RU" sz="2000" dirty="0"/>
              <a:t>В финале Владислав Гончаров получил оценку 61,745 балла и опередил двух китайцев — Дон Дона (60,535) и </a:t>
            </a:r>
            <a:r>
              <a:rPr lang="ru-RU" sz="2000" dirty="0" err="1"/>
              <a:t>Гао</a:t>
            </a:r>
            <a:r>
              <a:rPr lang="ru-RU" sz="2000" dirty="0"/>
              <a:t> </a:t>
            </a:r>
            <a:r>
              <a:rPr lang="ru-RU" sz="2000" dirty="0" err="1"/>
              <a:t>Лэя</a:t>
            </a:r>
            <a:r>
              <a:rPr lang="ru-RU" sz="2000" dirty="0"/>
              <a:t> (60,175). Белорусы впервые в истории сумели завоевать олимпийскую награду в прыжках на батуте.</a:t>
            </a:r>
            <a:br>
              <a:rPr lang="ru-RU" sz="2000" dirty="0"/>
            </a:br>
            <a:br>
              <a:rPr lang="ru-RU" sz="2000" dirty="0"/>
            </a:br>
            <a:r>
              <a:rPr lang="ru-RU" sz="2000" dirty="0"/>
              <a:t>Владислав Гончаров является дебютантом Олимпиад, но, несмотря на молодой возраст, считался одним из фаворитов Игр. Он ворвался в элиту прыжков на батуте в 2014 году. С тех пор юный талант из Витебска завоевал в олимпийской дисциплине по две награды чемпионатов мира (бронзу в 2014 и серебро в 2015) и чемпионатов Европы (золото в 2014 и в 2016). </a:t>
            </a:r>
            <a:br>
              <a:rPr lang="ru-RU" dirty="0"/>
            </a:br>
            <a:endParaRPr lang="ru-RU" dirty="0"/>
          </a:p>
        </p:txBody>
      </p:sp>
      <p:pic>
        <p:nvPicPr>
          <p:cNvPr id="3" name="Рисунок 2"/>
          <p:cNvPicPr>
            <a:picLocks noChangeAspect="1"/>
          </p:cNvPicPr>
          <p:nvPr/>
        </p:nvPicPr>
        <p:blipFill>
          <a:blip r:embed="rId1"/>
          <a:stretch>
            <a:fillRect/>
          </a:stretch>
        </p:blipFill>
        <p:spPr>
          <a:xfrm>
            <a:off x="2483768" y="4149080"/>
            <a:ext cx="3954423" cy="2445684"/>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5820" y="3140968"/>
            <a:ext cx="9078180" cy="1143000"/>
          </a:xfrm>
        </p:spPr>
        <p:txBody>
          <a:bodyPr/>
          <a:lstStyle/>
          <a:p>
            <a:r>
              <a:rPr lang="ru-RU" sz="2400" b="1" dirty="0"/>
              <a:t>12 августа 2016 года. </a:t>
            </a:r>
            <a:br>
              <a:rPr lang="ru-RU" sz="2400" b="1" dirty="0"/>
            </a:br>
            <a:br>
              <a:rPr lang="ru-RU" sz="2400" b="1" dirty="0"/>
            </a:br>
            <a:r>
              <a:rPr lang="ru-RU" sz="2400" b="1" dirty="0"/>
              <a:t>В плавании на 200 м на спине россиянка 18-летняя</a:t>
            </a:r>
            <a:r>
              <a:rPr lang="ru-RU" sz="2400" b="1" dirty="0">
                <a:hlinkClick r:id="rId1"/>
              </a:rPr>
              <a:t> Дарья Устинова </a:t>
            </a:r>
            <a:r>
              <a:rPr lang="ru-RU" sz="2400" b="1" dirty="0"/>
              <a:t>остановилась в шаге от пьедестала (2.07,89), уступив бронзовому призеру канадке Хилари </a:t>
            </a:r>
            <a:r>
              <a:rPr lang="ru-RU" sz="2400" b="1" dirty="0" err="1"/>
              <a:t>Колдуэлл</a:t>
            </a:r>
            <a:r>
              <a:rPr lang="ru-RU" sz="2400" b="1" dirty="0"/>
              <a:t> 0,35 секунды. </a:t>
            </a:r>
            <a:br>
              <a:rPr lang="ru-RU" sz="2400" b="1" dirty="0"/>
            </a:br>
            <a:r>
              <a:rPr lang="ru-RU" sz="2400" dirty="0"/>
              <a:t>Чемпионкой стала американка </a:t>
            </a:r>
            <a:r>
              <a:rPr lang="ru-RU" sz="2400" dirty="0" err="1"/>
              <a:t>Маделайн</a:t>
            </a:r>
            <a:r>
              <a:rPr lang="ru-RU" sz="2400" dirty="0"/>
              <a:t> </a:t>
            </a:r>
            <a:r>
              <a:rPr lang="ru-RU" sz="2400" dirty="0" err="1"/>
              <a:t>Дирадо</a:t>
            </a:r>
            <a:r>
              <a:rPr lang="ru-RU" sz="2400" dirty="0"/>
              <a:t> (2.05,99), вырвав у венгерки </a:t>
            </a:r>
            <a:r>
              <a:rPr lang="ru-RU" sz="2400" dirty="0" err="1"/>
              <a:t>Катинки</a:t>
            </a:r>
            <a:r>
              <a:rPr lang="ru-RU" sz="2400" dirty="0"/>
              <a:t> </a:t>
            </a:r>
            <a:r>
              <a:rPr lang="ru-RU" sz="2400" dirty="0" err="1"/>
              <a:t>Хошу</a:t>
            </a:r>
            <a:r>
              <a:rPr lang="ru-RU" sz="2400" dirty="0"/>
              <a:t> – 0,06. </a:t>
            </a:r>
            <a:r>
              <a:rPr lang="ru-RU" sz="2400" b="1" dirty="0"/>
              <a:t>Четвёртое золото в Рио завоевала американка </a:t>
            </a:r>
            <a:r>
              <a:rPr lang="ru-RU" sz="2400" b="1" dirty="0" err="1">
                <a:hlinkClick r:id="rId2"/>
              </a:rPr>
              <a:t>Кетлин</a:t>
            </a:r>
            <a:r>
              <a:rPr lang="ru-RU" sz="2400" b="1" dirty="0">
                <a:hlinkClick r:id="rId2"/>
              </a:rPr>
              <a:t> </a:t>
            </a:r>
            <a:r>
              <a:rPr lang="ru-RU" sz="2400" b="1" dirty="0" err="1">
                <a:hlinkClick r:id="rId2"/>
              </a:rPr>
              <a:t>Ледеки</a:t>
            </a:r>
            <a:r>
              <a:rPr lang="ru-RU" sz="2400" b="1" dirty="0"/>
              <a:t> в плавании на 800 м кролем с рекордом мира.</a:t>
            </a:r>
            <a:br>
              <a:rPr lang="ru-RU" sz="2400" b="1" dirty="0"/>
            </a:br>
            <a:endParaRPr lang="ru-RU" sz="2400" dirty="0"/>
          </a:p>
        </p:txBody>
      </p:sp>
      <p:pic>
        <p:nvPicPr>
          <p:cNvPr id="3" name="Рисунок 2"/>
          <p:cNvPicPr>
            <a:picLocks noChangeAspect="1"/>
          </p:cNvPicPr>
          <p:nvPr/>
        </p:nvPicPr>
        <p:blipFill>
          <a:blip r:embed="rId3"/>
          <a:stretch>
            <a:fillRect/>
          </a:stretch>
        </p:blipFill>
        <p:spPr>
          <a:xfrm>
            <a:off x="2267744" y="3933056"/>
            <a:ext cx="4212467" cy="2808312"/>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060848"/>
            <a:ext cx="8712968" cy="1143000"/>
          </a:xfrm>
        </p:spPr>
        <p:txBody>
          <a:bodyPr/>
          <a:lstStyle/>
          <a:p>
            <a:r>
              <a:rPr lang="ru-RU" sz="2000" b="1" dirty="0"/>
              <a:t>Победную серию американского пловца Майкла </a:t>
            </a:r>
            <a:r>
              <a:rPr lang="ru-RU" sz="2000" b="1" dirty="0" err="1"/>
              <a:t>Фелпса</a:t>
            </a:r>
            <a:r>
              <a:rPr lang="ru-RU" sz="2000" b="1" dirty="0"/>
              <a:t> на Олимпиаде в Рио-де-Жанейро прервал 12 августа 21-летний </a:t>
            </a:r>
            <a:r>
              <a:rPr lang="ru-RU" sz="2000" b="1" dirty="0" err="1"/>
              <a:t>сингапурец</a:t>
            </a:r>
            <a:r>
              <a:rPr lang="ru-RU" sz="2000" b="1" dirty="0"/>
              <a:t> </a:t>
            </a:r>
            <a:r>
              <a:rPr lang="ru-RU" sz="2000" b="1" dirty="0">
                <a:hlinkClick r:id="rId1"/>
              </a:rPr>
              <a:t>Джозеф </a:t>
            </a:r>
            <a:r>
              <a:rPr lang="ru-RU" sz="2000" b="1" dirty="0" err="1">
                <a:hlinkClick r:id="rId1"/>
              </a:rPr>
              <a:t>Скулинг</a:t>
            </a:r>
            <a:r>
              <a:rPr lang="ru-RU" sz="2000" b="1" dirty="0">
                <a:hlinkClick r:id="rId1"/>
              </a:rPr>
              <a:t>.</a:t>
            </a:r>
            <a:r>
              <a:rPr lang="ru-RU" sz="2000" b="1" dirty="0"/>
              <a:t> </a:t>
            </a:r>
            <a:br>
              <a:rPr lang="ru-RU" sz="2000" b="1" dirty="0"/>
            </a:br>
            <a:r>
              <a:rPr lang="ru-RU" sz="2000" dirty="0"/>
              <a:t>Он опередил легендарного </a:t>
            </a:r>
            <a:r>
              <a:rPr lang="ru-RU" sz="2000" dirty="0" err="1"/>
              <a:t>Фелпса</a:t>
            </a:r>
            <a:r>
              <a:rPr lang="ru-RU" sz="2000" dirty="0"/>
              <a:t> на дистанции 100 метров баттерфляем с олимпийским рекордом 50,39.</a:t>
            </a:r>
            <a:br>
              <a:rPr lang="ru-RU" sz="2000" dirty="0"/>
            </a:br>
            <a:br>
              <a:rPr lang="ru-RU" sz="2000" dirty="0"/>
            </a:br>
            <a:r>
              <a:rPr lang="ru-RU" sz="2000" dirty="0"/>
              <a:t>Сразу три пловца получили серебряные Олимпийские медали. Второе место с </a:t>
            </a:r>
            <a:r>
              <a:rPr lang="ru-RU" sz="2000" dirty="0" err="1"/>
              <a:t>Фелпсом</a:t>
            </a:r>
            <a:r>
              <a:rPr lang="ru-RU" sz="2000" dirty="0"/>
              <a:t> раздели южноафриканец Чад </a:t>
            </a:r>
            <a:r>
              <a:rPr lang="ru-RU" sz="2000" dirty="0" err="1"/>
              <a:t>Ле</a:t>
            </a:r>
            <a:r>
              <a:rPr lang="ru-RU" sz="2000" dirty="0"/>
              <a:t> </a:t>
            </a:r>
            <a:r>
              <a:rPr lang="ru-RU" sz="2000" dirty="0" err="1"/>
              <a:t>Кло</a:t>
            </a:r>
            <a:r>
              <a:rPr lang="ru-RU" sz="2000" dirty="0"/>
              <a:t> и венгр </a:t>
            </a:r>
            <a:r>
              <a:rPr lang="ru-RU" sz="2000" dirty="0" err="1"/>
              <a:t>Ласло</a:t>
            </a:r>
            <a:r>
              <a:rPr lang="ru-RU" sz="2000" dirty="0"/>
              <a:t> Чех с одинаковым результатом 51,14.</a:t>
            </a:r>
            <a:endParaRPr lang="ru-RU" sz="2000" dirty="0"/>
          </a:p>
        </p:txBody>
      </p:sp>
      <p:pic>
        <p:nvPicPr>
          <p:cNvPr id="3" name="Рисунок 2"/>
          <p:cNvPicPr>
            <a:picLocks noChangeAspect="1"/>
          </p:cNvPicPr>
          <p:nvPr/>
        </p:nvPicPr>
        <p:blipFill>
          <a:blip r:embed="rId2"/>
          <a:stretch>
            <a:fillRect/>
          </a:stretch>
        </p:blipFill>
        <p:spPr>
          <a:xfrm>
            <a:off x="2570381" y="3203704"/>
            <a:ext cx="3600400" cy="3379099"/>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4365104"/>
            <a:ext cx="5544616" cy="2192313"/>
          </a:xfrm>
        </p:spPr>
        <p:txBody>
          <a:bodyPr/>
          <a:lstStyle/>
          <a:p>
            <a:r>
              <a:rPr lang="ru-RU" sz="2000" b="1" dirty="0"/>
              <a:t>11 августа 2016 года. </a:t>
            </a:r>
            <a:br>
              <a:rPr lang="ru-RU" sz="2000" b="1" dirty="0"/>
            </a:br>
            <a:br>
              <a:rPr lang="ru-RU" sz="2000" b="1" dirty="0"/>
            </a:br>
            <a:r>
              <a:rPr lang="ru-RU" sz="2000" b="1" dirty="0">
                <a:hlinkClick r:id="rId1"/>
              </a:rPr>
              <a:t>Евгений Рылов</a:t>
            </a:r>
            <a:r>
              <a:rPr lang="ru-RU" sz="2000" b="1" dirty="0"/>
              <a:t> завоевал бронзу в плавании на 200 м на спине с рекордом Европы (1.53,97). </a:t>
            </a:r>
            <a:br>
              <a:rPr lang="ru-RU" sz="2000" b="1" dirty="0"/>
            </a:br>
            <a:r>
              <a:rPr lang="ru-RU" sz="2000" dirty="0"/>
              <a:t>Второе золото в Рио завоевал американец </a:t>
            </a:r>
            <a:r>
              <a:rPr lang="ru-RU" sz="2000" dirty="0" err="1"/>
              <a:t>Райан</a:t>
            </a:r>
            <a:r>
              <a:rPr lang="ru-RU" sz="2000" dirty="0"/>
              <a:t> </a:t>
            </a:r>
            <a:r>
              <a:rPr lang="ru-RU" sz="2000" dirty="0" err="1"/>
              <a:t>Мерфи</a:t>
            </a:r>
            <a:r>
              <a:rPr lang="ru-RU" sz="2000" dirty="0"/>
              <a:t> (1.53,62), серебро – у австралийца Митчелла Ларкина (1.53,96). </a:t>
            </a:r>
            <a:r>
              <a:rPr lang="ru-RU" sz="2000" b="1" dirty="0"/>
              <a:t>Дарья Касаткина в четвертьфинале одиночного разряда проиграла американке Мэдисон Кейс — 3/6, 1/6.</a:t>
            </a:r>
            <a:br>
              <a:rPr lang="ru-RU" sz="2000" b="1" dirty="0"/>
            </a:br>
            <a:r>
              <a:rPr lang="ru-RU" sz="2000" dirty="0"/>
              <a:t>В парном разряде в четвертьфинале Дарья Касаткина и Светлана Кузнецова (Россия) проиграли </a:t>
            </a:r>
            <a:r>
              <a:rPr lang="ru-RU" sz="2000" dirty="0" err="1"/>
              <a:t>Андреа</a:t>
            </a:r>
            <a:r>
              <a:rPr lang="ru-RU" sz="2000" dirty="0"/>
              <a:t> </a:t>
            </a:r>
            <a:r>
              <a:rPr lang="ru-RU" sz="2000" dirty="0" err="1"/>
              <a:t>Главацкова</a:t>
            </a:r>
            <a:r>
              <a:rPr lang="ru-RU" sz="2000" dirty="0"/>
              <a:t> и Люси </a:t>
            </a:r>
            <a:r>
              <a:rPr lang="ru-RU" sz="2000" dirty="0" err="1"/>
              <a:t>Градецка</a:t>
            </a:r>
            <a:r>
              <a:rPr lang="ru-RU" sz="2000" dirty="0"/>
              <a:t> (Чехия) 1/6, 6/4, 5/7. </a:t>
            </a:r>
            <a:br>
              <a:rPr lang="ru-RU" sz="2000" dirty="0"/>
            </a:br>
            <a:r>
              <a:rPr lang="ru-RU" sz="2000" b="1" dirty="0"/>
              <a:t>В личном гимнастическом многоборье победила 19-летняя американка Симона </a:t>
            </a:r>
            <a:r>
              <a:rPr lang="ru-RU" sz="2000" b="1" dirty="0" err="1"/>
              <a:t>Байлс</a:t>
            </a:r>
            <a:r>
              <a:rPr lang="ru-RU" sz="2000" b="1" dirty="0"/>
              <a:t> (62,198 балла).</a:t>
            </a:r>
            <a:br>
              <a:rPr lang="ru-RU" sz="2000" b="1" dirty="0"/>
            </a:br>
            <a:endParaRPr lang="ru-RU" sz="2000" dirty="0"/>
          </a:p>
        </p:txBody>
      </p:sp>
      <p:pic>
        <p:nvPicPr>
          <p:cNvPr id="31" name="Рисунок 30"/>
          <p:cNvPicPr>
            <a:picLocks noChangeAspect="1"/>
          </p:cNvPicPr>
          <p:nvPr/>
        </p:nvPicPr>
        <p:blipFill>
          <a:blip r:embed="rId2"/>
          <a:stretch>
            <a:fillRect/>
          </a:stretch>
        </p:blipFill>
        <p:spPr>
          <a:xfrm>
            <a:off x="5796136" y="1484784"/>
            <a:ext cx="3088608" cy="4136529"/>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9319" y="980728"/>
            <a:ext cx="8647081" cy="1143000"/>
          </a:xfrm>
        </p:spPr>
        <p:txBody>
          <a:bodyPr/>
          <a:lstStyle/>
          <a:p>
            <a:r>
              <a:rPr lang="ru-RU" sz="2400" dirty="0"/>
              <a:t>Второй стала другая гимнастка из США Александра </a:t>
            </a:r>
            <a:r>
              <a:rPr lang="ru-RU" sz="2400" dirty="0" err="1"/>
              <a:t>Райсман</a:t>
            </a:r>
            <a:r>
              <a:rPr lang="ru-RU" sz="2400" dirty="0"/>
              <a:t> (60,098). Россиянка </a:t>
            </a:r>
            <a:r>
              <a:rPr lang="ru-RU" sz="2400" dirty="0" err="1"/>
              <a:t>Алия</a:t>
            </a:r>
            <a:r>
              <a:rPr lang="ru-RU" sz="2400" dirty="0"/>
              <a:t> Мустафина завоевала бронзу (58,665), обойдя китаянку </a:t>
            </a:r>
            <a:r>
              <a:rPr lang="ru-RU" sz="2400" dirty="0" err="1"/>
              <a:t>Шан</a:t>
            </a:r>
            <a:r>
              <a:rPr lang="ru-RU" sz="2400" dirty="0"/>
              <a:t> </a:t>
            </a:r>
            <a:r>
              <a:rPr lang="ru-RU" sz="2400" dirty="0" err="1"/>
              <a:t>Чунсон</a:t>
            </a:r>
            <a:r>
              <a:rPr lang="ru-RU" sz="2400" dirty="0"/>
              <a:t> на 0,116 балла. Седа </a:t>
            </a:r>
            <a:r>
              <a:rPr lang="ru-RU" sz="2400" dirty="0" err="1"/>
              <a:t>Тутхалян</a:t>
            </a:r>
            <a:r>
              <a:rPr lang="ru-RU" sz="2400" dirty="0"/>
              <a:t> была 22-й. </a:t>
            </a:r>
            <a:endParaRPr lang="ru-RU" sz="2400" dirty="0"/>
          </a:p>
        </p:txBody>
      </p:sp>
      <p:sp>
        <p:nvSpPr>
          <p:cNvPr id="3" name="TextBox 2"/>
          <p:cNvSpPr txBox="1"/>
          <p:nvPr/>
        </p:nvSpPr>
        <p:spPr>
          <a:xfrm>
            <a:off x="249319" y="2231144"/>
            <a:ext cx="8496944" cy="1938992"/>
          </a:xfrm>
          <a:prstGeom prst="rect">
            <a:avLst/>
          </a:prstGeom>
          <a:noFill/>
        </p:spPr>
        <p:txBody>
          <a:bodyPr wrap="square" rtlCol="0">
            <a:spAutoFit/>
          </a:bodyPr>
          <a:lstStyle/>
          <a:p>
            <a:r>
              <a:rPr lang="ru-RU" sz="2400" b="1" dirty="0"/>
              <a:t>В регате по парусному спорту по итогам четырёх гоночных дней </a:t>
            </a:r>
            <a:r>
              <a:rPr lang="ru-RU" sz="2400" b="1" dirty="0">
                <a:hlinkClick r:id="rId1"/>
              </a:rPr>
              <a:t>Стефания </a:t>
            </a:r>
            <a:r>
              <a:rPr lang="ru-RU" sz="2400" b="1" dirty="0" err="1">
                <a:hlinkClick r:id="rId1"/>
              </a:rPr>
              <a:t>Елфутина</a:t>
            </a:r>
            <a:r>
              <a:rPr lang="ru-RU" sz="2400" b="1" dirty="0">
                <a:hlinkClick r:id="rId1"/>
              </a:rPr>
              <a:t>,</a:t>
            </a:r>
            <a:r>
              <a:rPr lang="ru-RU" sz="2400" b="1" dirty="0"/>
              <a:t> благодаря сегодняшним восьмому, четвёртому и шестому приходам после девяти гонок (из 13-и, включая медальную) сохранила третье место в общем зачёте и максимально приблизилась к лидеру.</a:t>
            </a:r>
            <a:endParaRPr lang="ru-RU" sz="2400" b="1" dirty="0"/>
          </a:p>
        </p:txBody>
      </p:sp>
      <p:pic>
        <p:nvPicPr>
          <p:cNvPr id="4" name="Рисунок 3"/>
          <p:cNvPicPr>
            <a:picLocks noChangeAspect="1"/>
          </p:cNvPicPr>
          <p:nvPr/>
        </p:nvPicPr>
        <p:blipFill>
          <a:blip r:embed="rId2"/>
          <a:stretch>
            <a:fillRect/>
          </a:stretch>
        </p:blipFill>
        <p:spPr>
          <a:xfrm>
            <a:off x="2771800" y="4109957"/>
            <a:ext cx="2608312" cy="2748043"/>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981075"/>
            <a:ext cx="7924800" cy="1143000"/>
          </a:xfrm>
        </p:spPr>
        <p:txBody>
          <a:bodyPr/>
          <a:lstStyle/>
          <a:p>
            <a:r>
              <a:rPr lang="ru-RU" b="1" dirty="0"/>
              <a:t>10 августа 2016 года. </a:t>
            </a:r>
            <a:br>
              <a:rPr lang="ru-RU" b="1" dirty="0"/>
            </a:br>
            <a:br>
              <a:rPr lang="ru-RU" b="1" dirty="0"/>
            </a:br>
            <a:r>
              <a:rPr lang="ru-RU" b="1" dirty="0"/>
              <a:t>19-летний пловец </a:t>
            </a:r>
            <a:r>
              <a:rPr lang="ru-RU" b="1" dirty="0">
                <a:hlinkClick r:id="rId1"/>
              </a:rPr>
              <a:t>Антон </a:t>
            </a:r>
            <a:r>
              <a:rPr lang="ru-RU" b="1" dirty="0" err="1">
                <a:hlinkClick r:id="rId1"/>
              </a:rPr>
              <a:t>Чупков</a:t>
            </a:r>
            <a:r>
              <a:rPr lang="ru-RU" b="1" dirty="0"/>
              <a:t> - бронзовый призёр Олимпийских игр на дистанции 200 метров брассом.</a:t>
            </a:r>
            <a:br>
              <a:rPr lang="ru-RU" b="1" dirty="0"/>
            </a:br>
            <a:endParaRPr lang="ru-RU" dirty="0"/>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98996" y="2780928"/>
            <a:ext cx="4411932" cy="3736421"/>
          </a:xfrm>
          <a:prstGeom prst="rect">
            <a:avLst/>
          </a:prstGeom>
        </p:spPr>
      </p:pic>
      <p:pic>
        <p:nvPicPr>
          <p:cNvPr id="4" name="Рисунок 3"/>
          <p:cNvPicPr>
            <a:picLocks noChangeAspect="1"/>
          </p:cNvPicPr>
          <p:nvPr/>
        </p:nvPicPr>
        <p:blipFill>
          <a:blip r:embed="rId3"/>
          <a:stretch>
            <a:fillRect/>
          </a:stretch>
        </p:blipFill>
        <p:spPr>
          <a:xfrm>
            <a:off x="251520" y="3311980"/>
            <a:ext cx="4220622" cy="2114169"/>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996952"/>
            <a:ext cx="8964488" cy="1143000"/>
          </a:xfrm>
        </p:spPr>
        <p:txBody>
          <a:bodyPr/>
          <a:lstStyle/>
          <a:p>
            <a:r>
              <a:rPr lang="ru-RU" sz="2000" b="1" dirty="0"/>
              <a:t>9 августа 2016 года. </a:t>
            </a:r>
            <a:br>
              <a:rPr lang="ru-RU" sz="2000" b="1" dirty="0"/>
            </a:br>
            <a:br>
              <a:rPr lang="ru-RU" sz="2000" b="1" dirty="0"/>
            </a:br>
            <a:r>
              <a:rPr lang="ru-RU" sz="2000" b="1" dirty="0"/>
              <a:t>В командном гимнастическом многоборье женская сборная России (Ангелина Мельникова, Дарья Спиридонова, </a:t>
            </a:r>
            <a:r>
              <a:rPr lang="ru-RU" sz="2000" b="1" dirty="0" err="1"/>
              <a:t>Алия</a:t>
            </a:r>
            <a:r>
              <a:rPr lang="ru-RU" sz="2000" b="1" dirty="0"/>
              <a:t> Мустафина, Седа </a:t>
            </a:r>
            <a:r>
              <a:rPr lang="ru-RU" sz="2000" b="1" dirty="0" err="1"/>
              <a:t>Тутхалян</a:t>
            </a:r>
            <a:r>
              <a:rPr lang="ru-RU" sz="2000" b="1" dirty="0"/>
              <a:t>, Мария Пасека) завоевала серебряные медали. </a:t>
            </a:r>
            <a:br>
              <a:rPr lang="ru-RU" sz="2000" b="1" dirty="0"/>
            </a:br>
            <a:r>
              <a:rPr lang="ru-RU" sz="2000" b="1" dirty="0"/>
              <a:t>Спортивная гимнастика. Женщины. Команды.</a:t>
            </a:r>
            <a:br>
              <a:rPr lang="ru-RU" sz="2000" dirty="0"/>
            </a:br>
            <a:br>
              <a:rPr lang="ru-RU" sz="2000" dirty="0"/>
            </a:br>
            <a:r>
              <a:rPr lang="ru-RU" sz="2000" dirty="0"/>
              <a:t>1. США – 184.897. </a:t>
            </a:r>
            <a:br>
              <a:rPr lang="ru-RU" sz="2000" dirty="0"/>
            </a:br>
            <a:r>
              <a:rPr lang="ru-RU" sz="2000" dirty="0"/>
              <a:t>2. Россия – 176,688. </a:t>
            </a:r>
            <a:br>
              <a:rPr lang="ru-RU" sz="2000" dirty="0"/>
            </a:br>
            <a:r>
              <a:rPr lang="ru-RU" sz="2000" dirty="0"/>
              <a:t>3. Китай – 176,003. </a:t>
            </a:r>
            <a:r>
              <a:rPr lang="ru-RU" sz="2000" b="1" dirty="0"/>
              <a:t>19-летний пловец Антон </a:t>
            </a:r>
            <a:r>
              <a:rPr lang="ru-RU" sz="2000" b="1" dirty="0" err="1"/>
              <a:t>Чупков</a:t>
            </a:r>
            <a:r>
              <a:rPr lang="ru-RU" sz="2000" b="1" dirty="0"/>
              <a:t> вышел в финал на дистанции 200 метров брассом с новым рекордом России!</a:t>
            </a:r>
            <a:br>
              <a:rPr lang="ru-RU" sz="2000" b="1" dirty="0"/>
            </a:br>
            <a:endParaRPr lang="ru-RU" sz="2000" dirty="0"/>
          </a:p>
        </p:txBody>
      </p:sp>
      <p:pic>
        <p:nvPicPr>
          <p:cNvPr id="3" name="Рисунок 2"/>
          <p:cNvPicPr>
            <a:picLocks noChangeAspect="1"/>
          </p:cNvPicPr>
          <p:nvPr/>
        </p:nvPicPr>
        <p:blipFill>
          <a:blip r:embed="rId1"/>
          <a:stretch>
            <a:fillRect/>
          </a:stretch>
        </p:blipFill>
        <p:spPr>
          <a:xfrm>
            <a:off x="2411760" y="3933056"/>
            <a:ext cx="4212467" cy="2808312"/>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5085184"/>
            <a:ext cx="5403629" cy="1503040"/>
          </a:xfrm>
        </p:spPr>
        <p:txBody>
          <a:bodyPr/>
          <a:lstStyle/>
          <a:p>
            <a:r>
              <a:rPr lang="ru-RU" sz="1600" b="1" dirty="0"/>
              <a:t>8 августа 2016 года. </a:t>
            </a:r>
            <a:br>
              <a:rPr lang="ru-RU" sz="1600" b="1" dirty="0"/>
            </a:br>
            <a:br>
              <a:rPr lang="ru-RU" sz="1600" b="1" dirty="0"/>
            </a:br>
            <a:r>
              <a:rPr lang="ru-RU" sz="1600" b="1" dirty="0"/>
              <a:t>19-летний гимнаст Никита Нагорный стал "серебряным" призёром в командных соревнованиях по спортивной гимнастике.</a:t>
            </a:r>
            <a:br>
              <a:rPr lang="ru-RU" sz="1600" b="1" dirty="0"/>
            </a:br>
            <a:r>
              <a:rPr lang="ru-RU" sz="1600" dirty="0"/>
              <a:t>Мужская сборная России по спортивной гимнастике в составе Дениса </a:t>
            </a:r>
            <a:r>
              <a:rPr lang="ru-RU" sz="1600" dirty="0" err="1"/>
              <a:t>Аблязина</a:t>
            </a:r>
            <a:r>
              <a:rPr lang="ru-RU" sz="1600" dirty="0"/>
              <a:t>, Ивана </a:t>
            </a:r>
            <a:r>
              <a:rPr lang="ru-RU" sz="1600" dirty="0" err="1"/>
              <a:t>Стретовича</a:t>
            </a:r>
            <a:r>
              <a:rPr lang="ru-RU" sz="1600" dirty="0"/>
              <a:t>, Николая </a:t>
            </a:r>
            <a:r>
              <a:rPr lang="ru-RU" sz="1600" dirty="0" err="1"/>
              <a:t>Куксенкова</a:t>
            </a:r>
            <a:r>
              <a:rPr lang="ru-RU" sz="1600" dirty="0"/>
              <a:t>, Давида Белявского и Никиты Нагорного заняла второе место в финале командного первенства на Играх в Рио-де-Жанейро, уступив только японцам. </a:t>
            </a:r>
            <a:br>
              <a:rPr lang="ru-RU" sz="1600" dirty="0"/>
            </a:br>
            <a:br>
              <a:rPr lang="ru-RU" sz="1600" dirty="0"/>
            </a:br>
            <a:r>
              <a:rPr lang="ru-RU" sz="1600" dirty="0"/>
              <a:t>«Медаль, которая висит у меня на груди, — это благодаря моему тренеру Нечепуренко Ольге Ивановне из Ростова, которая вырастила меня, а потом отдала тренеру Забелину Анатолию Исааковичу, который тоже меня к этому готовил. Им огромное спасибо. Благодаря им и моей семье, поддержке, сейчас у меня есть эта медаль. И спасибо команде — я сейчас понимаю, что для меня это не просто команда, а семья, с которой мы вместе прошли это. А это — как пройти войну», — сказал Никита Нагорный после награждения. </a:t>
            </a:r>
            <a:br>
              <a:rPr lang="ru-RU" sz="1600" dirty="0"/>
            </a:br>
            <a:endParaRPr lang="ru-RU" sz="1600" dirty="0"/>
          </a:p>
        </p:txBody>
      </p:sp>
      <p:pic>
        <p:nvPicPr>
          <p:cNvPr id="3" name="Рисунок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508104" y="1844824"/>
            <a:ext cx="3276575" cy="3773346"/>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16633"/>
            <a:ext cx="7924800" cy="2952327"/>
          </a:xfrm>
        </p:spPr>
        <p:txBody>
          <a:bodyPr/>
          <a:lstStyle/>
          <a:p>
            <a:pPr algn="ctr"/>
            <a:r>
              <a:rPr lang="ru-RU" sz="2400" b="1" dirty="0"/>
              <a:t>XXXI Летние Олимпийские игры 2016 года прошли с 5 по 21 августа в Рио-де-Жанейро, Бразилия. Это были первые Олимпийские игры, проходящие в Южной Америке, вторые в Латинской Америке после Олимпийских игр 1968 года в Мехико и первые с 2000 года, проходящие в южном полушарии. </a:t>
            </a:r>
            <a:br>
              <a:rPr lang="ru-RU" sz="2400" b="1" dirty="0"/>
            </a:br>
            <a:endParaRPr lang="ru-RU" dirty="0"/>
          </a:p>
        </p:txBody>
      </p:sp>
      <p:sp>
        <p:nvSpPr>
          <p:cNvPr id="3" name="TextBox 2"/>
          <p:cNvSpPr txBox="1"/>
          <p:nvPr/>
        </p:nvSpPr>
        <p:spPr>
          <a:xfrm>
            <a:off x="251520" y="2780928"/>
            <a:ext cx="8712968" cy="3108543"/>
          </a:xfrm>
          <a:prstGeom prst="rect">
            <a:avLst/>
          </a:prstGeom>
          <a:noFill/>
        </p:spPr>
        <p:txBody>
          <a:bodyPr wrap="square" rtlCol="0">
            <a:spAutoFit/>
          </a:bodyPr>
          <a:lstStyle/>
          <a:p>
            <a:pPr algn="just"/>
            <a:r>
              <a:rPr lang="ru-RU" sz="2800" dirty="0"/>
              <a:t>На Олимпиаде было разыграно рекордное количество комплектов медалей (306) и приняло участие рекордное число стран (207), в том числе впервые на Олимпийских играх выступили спортсмены из Косова и Южного Судана. Программа соревнований осталась примерно такой же, как на предыдущих Играх. В список олимпийских видов спорта вошли регби-7 (упрощённая версия регби) и гольф. </a:t>
            </a:r>
            <a:endParaRPr lang="ru-RU" sz="28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7095" y="980728"/>
            <a:ext cx="8869809" cy="1143000"/>
          </a:xfrm>
        </p:spPr>
        <p:txBody>
          <a:bodyPr/>
          <a:lstStyle/>
          <a:p>
            <a:r>
              <a:rPr lang="ru-RU" sz="2400" b="1" dirty="0"/>
              <a:t>Спортивная гимнастика. Мужчины. Команды.</a:t>
            </a:r>
            <a:br>
              <a:rPr lang="ru-RU" sz="2400" dirty="0"/>
            </a:br>
            <a:br>
              <a:rPr lang="ru-RU" sz="2400" dirty="0"/>
            </a:br>
            <a:r>
              <a:rPr lang="ru-RU" sz="2400" dirty="0"/>
              <a:t>1. Япония – 274,094. </a:t>
            </a:r>
            <a:br>
              <a:rPr lang="ru-RU" sz="2400" dirty="0"/>
            </a:br>
            <a:r>
              <a:rPr lang="ru-RU" sz="2400" dirty="0"/>
              <a:t>2. Россия – 271,453. </a:t>
            </a:r>
            <a:br>
              <a:rPr lang="ru-RU" sz="2400" dirty="0"/>
            </a:br>
            <a:r>
              <a:rPr lang="ru-RU" sz="2400" dirty="0"/>
              <a:t>3. Китай – 271,122. </a:t>
            </a:r>
            <a:endParaRPr lang="ru-RU" sz="2400" dirty="0"/>
          </a:p>
        </p:txBody>
      </p:sp>
      <p:pic>
        <p:nvPicPr>
          <p:cNvPr id="4" name="Рисунок 3"/>
          <p:cNvPicPr>
            <a:picLocks noChangeAspect="1"/>
          </p:cNvPicPr>
          <p:nvPr/>
        </p:nvPicPr>
        <p:blipFill>
          <a:blip r:embed="rId1"/>
          <a:stretch>
            <a:fillRect/>
          </a:stretch>
        </p:blipFill>
        <p:spPr>
          <a:xfrm>
            <a:off x="3749590" y="764704"/>
            <a:ext cx="4757464" cy="2540095"/>
          </a:xfrm>
          <a:prstGeom prst="rect">
            <a:avLst/>
          </a:prstGeom>
        </p:spPr>
      </p:pic>
      <p:pic>
        <p:nvPicPr>
          <p:cNvPr id="5" name="Рисунок 4"/>
          <p:cNvPicPr>
            <a:picLocks noChangeAspect="1"/>
          </p:cNvPicPr>
          <p:nvPr/>
        </p:nvPicPr>
        <p:blipFill>
          <a:blip r:embed="rId2"/>
          <a:stretch>
            <a:fillRect/>
          </a:stretch>
        </p:blipFill>
        <p:spPr>
          <a:xfrm>
            <a:off x="153999" y="3304799"/>
            <a:ext cx="3595464" cy="2540095"/>
          </a:xfrm>
          <a:prstGeom prst="rect">
            <a:avLst/>
          </a:prstGeom>
        </p:spPr>
      </p:pic>
      <p:pic>
        <p:nvPicPr>
          <p:cNvPr id="3" name="Рисунок 2"/>
          <p:cNvPicPr>
            <a:picLocks noChangeAspect="1"/>
          </p:cNvPicPr>
          <p:nvPr/>
        </p:nvPicPr>
        <p:blipFill>
          <a:blip r:embed="rId3"/>
          <a:stretch>
            <a:fillRect/>
          </a:stretch>
        </p:blipFill>
        <p:spPr>
          <a:xfrm>
            <a:off x="4716016" y="3501008"/>
            <a:ext cx="3121214" cy="3157367"/>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2276872"/>
            <a:ext cx="8896400" cy="1143000"/>
          </a:xfrm>
        </p:spPr>
        <p:txBody>
          <a:bodyPr/>
          <a:lstStyle/>
          <a:p>
            <a:r>
              <a:rPr lang="ru-RU" sz="2000" b="1" dirty="0"/>
              <a:t>19-летняя теннисистка Дарья Касаткина вышла в 1/8 финала, а так же вместе со Светланой Кузнецовой - в четвертьфинал парного разряда. </a:t>
            </a:r>
            <a:br>
              <a:rPr lang="ru-RU" sz="2000" b="1" dirty="0"/>
            </a:br>
            <a:r>
              <a:rPr lang="ru-RU" sz="2000" dirty="0"/>
              <a:t>Касаткина родилась 7 мая 1997 года в Тольятти — победительница одного турнира WTA в парном разряде; победительница одного юниорского турнира Большого шлема в одиночном разряде </a:t>
            </a:r>
            <a:r>
              <a:rPr lang="ru-RU" sz="2000" dirty="0">
                <a:hlinkClick r:id="rId1"/>
              </a:rPr>
              <a:t>(</a:t>
            </a:r>
            <a:r>
              <a:rPr lang="ru-RU" sz="2000" dirty="0" err="1">
                <a:hlinkClick r:id="rId1"/>
              </a:rPr>
              <a:t>Roland</a:t>
            </a:r>
            <a:r>
              <a:rPr lang="ru-RU" sz="2000" dirty="0">
                <a:hlinkClick r:id="rId1"/>
              </a:rPr>
              <a:t> Garros-2014)</a:t>
            </a:r>
            <a:r>
              <a:rPr lang="ru-RU" sz="2000" dirty="0"/>
              <a:t>; бывшая третья ракетка мира в юниорском рейтинге. Серебряный призёр Юношеских Олимпийских игр 2014 года (Нанкин, Китай). </a:t>
            </a:r>
            <a:br>
              <a:rPr lang="ru-RU" sz="2000" dirty="0"/>
            </a:br>
            <a:endParaRPr lang="ru-RU" sz="2000" dirty="0"/>
          </a:p>
        </p:txBody>
      </p:sp>
      <p:pic>
        <p:nvPicPr>
          <p:cNvPr id="3" name="Рисунок 2"/>
          <p:cNvPicPr>
            <a:picLocks noChangeAspect="1"/>
          </p:cNvPicPr>
          <p:nvPr/>
        </p:nvPicPr>
        <p:blipFill>
          <a:blip r:embed="rId2"/>
          <a:stretch>
            <a:fillRect/>
          </a:stretch>
        </p:blipFill>
        <p:spPr>
          <a:xfrm>
            <a:off x="1835696" y="3012192"/>
            <a:ext cx="5472608" cy="3648406"/>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6021288"/>
            <a:ext cx="6228184" cy="648072"/>
          </a:xfrm>
        </p:spPr>
        <p:txBody>
          <a:bodyPr/>
          <a:lstStyle/>
          <a:p>
            <a:r>
              <a:rPr lang="ru-RU" sz="1600" b="1" dirty="0"/>
              <a:t>7 августа 2016 года. </a:t>
            </a:r>
            <a:br>
              <a:rPr lang="ru-RU" sz="1600" b="1" dirty="0"/>
            </a:br>
            <a:br>
              <a:rPr lang="ru-RU" sz="1600" b="1" dirty="0"/>
            </a:br>
            <a:r>
              <a:rPr lang="ru-RU" sz="1600" b="1" dirty="0"/>
              <a:t>19-летняя </a:t>
            </a:r>
            <a:r>
              <a:rPr lang="ru-RU" sz="1600" b="1" dirty="0" err="1"/>
              <a:t>Виталина</a:t>
            </a:r>
            <a:r>
              <a:rPr lang="ru-RU" sz="1600" b="1" dirty="0"/>
              <a:t> </a:t>
            </a:r>
            <a:r>
              <a:rPr lang="ru-RU" sz="1600" b="1" dirty="0" err="1"/>
              <a:t>Бацарашкина</a:t>
            </a:r>
            <a:r>
              <a:rPr lang="ru-RU" sz="1600" b="1" dirty="0"/>
              <a:t> завоевала «серебро» в стрельбе из пневматического пистолета с 10 метров.</a:t>
            </a:r>
            <a:br>
              <a:rPr lang="ru-RU" sz="1600" b="1" dirty="0"/>
            </a:br>
            <a:r>
              <a:rPr lang="ru-RU" sz="1600" dirty="0" err="1"/>
              <a:t>Виталина</a:t>
            </a:r>
            <a:r>
              <a:rPr lang="ru-RU" sz="1600" dirty="0"/>
              <a:t> из Омска - мастер спорта международного класса, победитель Первенства Европы 2015 года, призёр Первенств мира и Европы.</a:t>
            </a:r>
            <a:br>
              <a:rPr lang="ru-RU" sz="1600" dirty="0"/>
            </a:br>
            <a:br>
              <a:rPr lang="ru-RU" sz="1600" dirty="0"/>
            </a:br>
            <a:r>
              <a:rPr lang="ru-RU" sz="1600" dirty="0"/>
              <a:t>Девушка начала профессионально заниматься стрельбой с 12 лет. До этого все попытки заниматься спортом продолжались не более месяца — не хватало терпения. Удивительно, но она предпочла пистолеты (малокалиберный и пневматический), а не винтовку. Дело в том, что с шести лет она ходила с дедом на охоту, стреляла по банкам, а в 10 лет получила от него в подарок пневматическую винтовку. Так что </a:t>
            </a:r>
            <a:r>
              <a:rPr lang="ru-RU" sz="1600" dirty="0" err="1"/>
              <a:t>Виталина</a:t>
            </a:r>
            <a:r>
              <a:rPr lang="ru-RU" sz="1600" dirty="0"/>
              <a:t> смело может говорить: «Спасибо деду за медаль», ведь именно он научил её обращаться с оружием, а не так давно подарил ружье 28-го калибра. По словам самой спортсменки, пистолеты она предпочла только потому, что они просто легче и с ними просто удобнее ездить на соревнования — достаточно сложить их в чемодан. Сейчас спортсменка стреляет лучше деда, но они по-прежнему вместе ходят на охоту и рыбалку и соревнуются в количестве уток и карпов.</a:t>
            </a:r>
            <a:br>
              <a:rPr lang="ru-RU" sz="1800" dirty="0"/>
            </a:br>
            <a:endParaRPr lang="ru-RU" sz="1800" dirty="0"/>
          </a:p>
        </p:txBody>
      </p:sp>
      <p:pic>
        <p:nvPicPr>
          <p:cNvPr id="3" name="Рисунок 2"/>
          <p:cNvPicPr>
            <a:picLocks noChangeAspect="1"/>
          </p:cNvPicPr>
          <p:nvPr/>
        </p:nvPicPr>
        <p:blipFill>
          <a:blip r:embed="rId1"/>
          <a:stretch>
            <a:fillRect/>
          </a:stretch>
        </p:blipFill>
        <p:spPr>
          <a:xfrm>
            <a:off x="6228184" y="1484784"/>
            <a:ext cx="2780491" cy="2752923"/>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836712"/>
            <a:ext cx="8640960" cy="1143000"/>
          </a:xfrm>
        </p:spPr>
        <p:txBody>
          <a:bodyPr/>
          <a:lstStyle/>
          <a:p>
            <a:r>
              <a:rPr lang="ru-RU" sz="1800" dirty="0"/>
              <a:t>"Можно сказать, меня в стрельбу привел дедушка, с которым я с шести лет ездила на охоту и рыбалку", - рассказывает девушка: "Где-то в десять лет я научилась стрелять из ружья, и дедушка отдал меня в стрельбу, решил, что мне нужно заняться этим видом спорта. Помню, сначала мне не понравилось в тире, а потом втянулась, азарт появился. Вообще, наверное, если у меня дедушка военный, а папа в прошлом милиционер, то кто еще мог из меня выйти?" </a:t>
            </a:r>
            <a:endParaRPr lang="ru-RU" sz="1800" dirty="0"/>
          </a:p>
        </p:txBody>
      </p:sp>
      <p:pic>
        <p:nvPicPr>
          <p:cNvPr id="3" name="Рисунок 2"/>
          <p:cNvPicPr>
            <a:picLocks noChangeAspect="1"/>
          </p:cNvPicPr>
          <p:nvPr/>
        </p:nvPicPr>
        <p:blipFill>
          <a:blip r:embed="rId1"/>
          <a:stretch>
            <a:fillRect/>
          </a:stretch>
        </p:blipFill>
        <p:spPr>
          <a:xfrm>
            <a:off x="5652120" y="2975878"/>
            <a:ext cx="3015910" cy="2074048"/>
          </a:xfrm>
          <a:prstGeom prst="rect">
            <a:avLst/>
          </a:prstGeom>
        </p:spPr>
      </p:pic>
      <p:sp>
        <p:nvSpPr>
          <p:cNvPr id="4" name="TextBox 3"/>
          <p:cNvSpPr txBox="1"/>
          <p:nvPr/>
        </p:nvSpPr>
        <p:spPr>
          <a:xfrm>
            <a:off x="179512" y="1988840"/>
            <a:ext cx="4824536" cy="4524315"/>
          </a:xfrm>
          <a:prstGeom prst="rect">
            <a:avLst/>
          </a:prstGeom>
          <a:noFill/>
        </p:spPr>
        <p:txBody>
          <a:bodyPr wrap="square" rtlCol="0">
            <a:spAutoFit/>
          </a:bodyPr>
          <a:lstStyle/>
          <a:p>
            <a:r>
              <a:rPr lang="ru-RU" dirty="0" err="1"/>
              <a:t>Виталина</a:t>
            </a:r>
            <a:r>
              <a:rPr lang="ru-RU" dirty="0"/>
              <a:t> не скрывает, что с детства всё в жизни любила делать очень быстро. Наверное, поэтому она столь быстро продвинулась и в спорте. Чемпионкой России </a:t>
            </a:r>
            <a:r>
              <a:rPr lang="ru-RU" dirty="0" err="1"/>
              <a:t>Виталина</a:t>
            </a:r>
            <a:r>
              <a:rPr lang="ru-RU" dirty="0"/>
              <a:t> стала в 15 лет, причём сразу после победы призналась, что ей просто повезло. «Я стреляла на очень высоком для себя уровне, тогда как главные претендентки на медаль выступили ниже среднего. В целом ничего выдающегося я не показала, мне просто повезло», — сказала </a:t>
            </a:r>
            <a:r>
              <a:rPr lang="ru-RU" dirty="0" err="1"/>
              <a:t>Бацарашкина</a:t>
            </a:r>
            <a:r>
              <a:rPr lang="ru-RU" dirty="0"/>
              <a:t>. Год спустя она уже бронзовый призёр первенства Европы, в 17 лет — серебряный призёр первенства мира, а в 18 — победительница первенства Европы. На юниорском уровне она добилась больших успехов, а в прошлом году завоевала олимпийскую лицензию. Можно сказать, что взлёт как у самолёта. </a:t>
            </a:r>
            <a:endParaRPr lang="ru-RU"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772816"/>
            <a:ext cx="7924800" cy="1143000"/>
          </a:xfrm>
        </p:spPr>
        <p:txBody>
          <a:bodyPr/>
          <a:lstStyle/>
          <a:p>
            <a:r>
              <a:rPr lang="ru-RU" b="1" i="1" dirty="0"/>
              <a:t>По материалам "Чемпионат.com"</a:t>
            </a:r>
            <a:br>
              <a:rPr lang="ru-RU" b="1" i="1" dirty="0"/>
            </a:br>
            <a:r>
              <a:rPr lang="ru-RU" b="1" i="1" dirty="0"/>
              <a:t>Фото </a:t>
            </a:r>
            <a:r>
              <a:rPr lang="ru-RU" b="1" i="1" dirty="0" err="1"/>
              <a:t>В.Бацарашкиной</a:t>
            </a:r>
            <a:r>
              <a:rPr lang="ru-RU" b="1" i="1" dirty="0"/>
              <a:t> </a:t>
            </a:r>
            <a:br>
              <a:rPr lang="ru-RU" dirty="0"/>
            </a:br>
            <a:br>
              <a:rPr lang="ru-RU" dirty="0"/>
            </a:br>
            <a:r>
              <a:rPr lang="ru-RU" b="1" dirty="0"/>
              <a:t>Стрельба пулевая. Женщины. Пистолет, 10 м. </a:t>
            </a:r>
            <a:br>
              <a:rPr lang="ru-RU" dirty="0"/>
            </a:br>
            <a:br>
              <a:rPr lang="ru-RU" dirty="0"/>
            </a:br>
            <a:r>
              <a:rPr lang="ru-RU" dirty="0"/>
              <a:t>1. </a:t>
            </a:r>
            <a:r>
              <a:rPr lang="ru-RU" dirty="0" err="1"/>
              <a:t>Чжан</a:t>
            </a:r>
            <a:r>
              <a:rPr lang="ru-RU" dirty="0"/>
              <a:t> </a:t>
            </a:r>
            <a:r>
              <a:rPr lang="ru-RU" dirty="0" err="1"/>
              <a:t>Менсю</a:t>
            </a:r>
            <a:r>
              <a:rPr lang="ru-RU" dirty="0"/>
              <a:t> (Китай) – 199,4. </a:t>
            </a:r>
            <a:br>
              <a:rPr lang="ru-RU" dirty="0"/>
            </a:br>
            <a:r>
              <a:rPr lang="ru-RU" dirty="0"/>
              <a:t>2. </a:t>
            </a:r>
            <a:r>
              <a:rPr lang="ru-RU" dirty="0" err="1"/>
              <a:t>Виталина</a:t>
            </a:r>
            <a:r>
              <a:rPr lang="ru-RU" dirty="0"/>
              <a:t> </a:t>
            </a:r>
            <a:r>
              <a:rPr lang="ru-RU" dirty="0" err="1"/>
              <a:t>Бацарашкина</a:t>
            </a:r>
            <a:r>
              <a:rPr lang="ru-RU" dirty="0"/>
              <a:t> (Россия) – 197,1.</a:t>
            </a:r>
            <a:br>
              <a:rPr lang="ru-RU" dirty="0"/>
            </a:br>
            <a:r>
              <a:rPr lang="ru-RU" dirty="0"/>
              <a:t>3. Анна </a:t>
            </a:r>
            <a:r>
              <a:rPr lang="ru-RU" dirty="0" err="1"/>
              <a:t>Коракаки</a:t>
            </a:r>
            <a:r>
              <a:rPr lang="ru-RU" dirty="0"/>
              <a:t> (Греция) – 177,7…</a:t>
            </a:r>
            <a:br>
              <a:rPr lang="ru-RU" dirty="0"/>
            </a:br>
            <a:br>
              <a:rPr lang="ru-RU" dirty="0"/>
            </a:br>
            <a:r>
              <a:rPr lang="ru-RU" dirty="0"/>
              <a:t>8. Екатерина Коршунова (Россия) – 73,5.</a:t>
            </a:r>
            <a:br>
              <a:rPr lang="ru-RU" dirty="0"/>
            </a:br>
            <a:br>
              <a:rPr lang="ru-RU" dirty="0"/>
            </a:br>
            <a:br>
              <a:rPr lang="ru-RU" dirty="0"/>
            </a:br>
            <a:r>
              <a:rPr lang="ru-RU" b="1" dirty="0"/>
              <a:t>19-летняя американская пловчиха </a:t>
            </a:r>
            <a:r>
              <a:rPr lang="ru-RU" b="1" dirty="0" err="1">
                <a:hlinkClick r:id="rId1"/>
              </a:rPr>
              <a:t>Кетлин</a:t>
            </a:r>
            <a:r>
              <a:rPr lang="ru-RU" b="1" dirty="0">
                <a:hlinkClick r:id="rId1"/>
              </a:rPr>
              <a:t> </a:t>
            </a:r>
            <a:r>
              <a:rPr lang="ru-RU" b="1" dirty="0" err="1">
                <a:hlinkClick r:id="rId1"/>
              </a:rPr>
              <a:t>Ледеки</a:t>
            </a:r>
            <a:r>
              <a:rPr lang="ru-RU" b="1" dirty="0"/>
              <a:t> - двукратная олимпийская чемпионка.</a:t>
            </a:r>
            <a:br>
              <a:rPr lang="ru-RU" b="1" dirty="0"/>
            </a:br>
            <a:r>
              <a:rPr lang="ru-RU" dirty="0"/>
              <a:t>На Олимпиаде в Рио-де-Жанейро Кети победила на дистанции 400 м. с новым мировым рекордом! </a:t>
            </a:r>
            <a:endParaRPr lang="ru-RU" dirty="0"/>
          </a:p>
        </p:txBody>
      </p:sp>
      <p:pic>
        <p:nvPicPr>
          <p:cNvPr id="3" name="Рисунок 2"/>
          <p:cNvPicPr>
            <a:picLocks noChangeAspect="1"/>
          </p:cNvPicPr>
          <p:nvPr/>
        </p:nvPicPr>
        <p:blipFill>
          <a:blip r:embed="rId2"/>
          <a:stretch>
            <a:fillRect/>
          </a:stretch>
        </p:blipFill>
        <p:spPr>
          <a:xfrm>
            <a:off x="4355976" y="2492896"/>
            <a:ext cx="4077072" cy="4077072"/>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008" y="3861048"/>
            <a:ext cx="6085184" cy="2880320"/>
          </a:xfrm>
        </p:spPr>
        <p:txBody>
          <a:bodyPr/>
          <a:lstStyle/>
          <a:p>
            <a:r>
              <a:rPr lang="ru-RU" sz="1600" b="1" dirty="0"/>
              <a:t>6 августа 2016 года. </a:t>
            </a:r>
            <a:br>
              <a:rPr lang="ru-RU" sz="1600" b="1" dirty="0"/>
            </a:br>
            <a:r>
              <a:rPr lang="ru-RU" sz="1600" b="1" dirty="0"/>
              <a:t>Первой Олимпийской чемпионкой в Рио стала 19-летняя американка Вирджиния </a:t>
            </a:r>
            <a:r>
              <a:rPr lang="ru-RU" sz="1600" b="1" dirty="0" err="1"/>
              <a:t>Трашер</a:t>
            </a:r>
            <a:r>
              <a:rPr lang="ru-RU" sz="1600" b="1" dirty="0"/>
              <a:t> в стрельбе из пневматической винтовки с 10 метров с олимпийским рекордом – 208 баллов!</a:t>
            </a:r>
            <a:br>
              <a:rPr lang="ru-RU" sz="1600" dirty="0"/>
            </a:br>
            <a:br>
              <a:rPr lang="ru-RU" sz="1600" dirty="0"/>
            </a:br>
            <a:r>
              <a:rPr lang="ru-RU" sz="1600" dirty="0" err="1"/>
              <a:t>Россяинка</a:t>
            </a:r>
            <a:r>
              <a:rPr lang="ru-RU" sz="1600" dirty="0"/>
              <a:t> Дарья Вдовина заняла пятое место.</a:t>
            </a:r>
            <a:br>
              <a:rPr lang="ru-RU" sz="1600" dirty="0"/>
            </a:br>
            <a:br>
              <a:rPr lang="ru-RU" sz="1600" dirty="0"/>
            </a:br>
            <a:r>
              <a:rPr lang="ru-RU" sz="1600" dirty="0"/>
              <a:t>Вирджиния сказала после победы: «Я рада, что сегодня мне удалось показать всё лучшее, на что способна. Очень тяжело было работать в таком шуме, но я старалась сосредоточиться на каждом выстреле. Когда я только ехала на соревнования, не строила никаких иллюзий, но точно знала, что мне по силам попасть в финал. И сегодня я стала лучше, чем олимпийские чемпионки. Но Ли </a:t>
            </a:r>
            <a:r>
              <a:rPr lang="ru-RU" sz="1600" dirty="0" err="1"/>
              <a:t>Ду</a:t>
            </a:r>
            <a:r>
              <a:rPr lang="ru-RU" sz="1600" dirty="0"/>
              <a:t> и </a:t>
            </a:r>
            <a:r>
              <a:rPr lang="ru-RU" sz="1600" dirty="0" err="1"/>
              <a:t>Йи</a:t>
            </a:r>
            <a:r>
              <a:rPr lang="ru-RU" sz="1600" dirty="0"/>
              <a:t> </a:t>
            </a:r>
            <a:r>
              <a:rPr lang="ru-RU" sz="1600" dirty="0" err="1"/>
              <a:t>Силинь</a:t>
            </a:r>
            <a:r>
              <a:rPr lang="ru-RU" sz="1600" dirty="0"/>
              <a:t> — настоящие профессионалы и замечательные стрелки. </a:t>
            </a:r>
            <a:br>
              <a:rPr lang="ru-RU" sz="1600" dirty="0"/>
            </a:br>
            <a:br>
              <a:rPr lang="ru-RU" sz="1600" dirty="0"/>
            </a:br>
            <a:r>
              <a:rPr lang="ru-RU" sz="1600" dirty="0"/>
              <a:t>Когда Дарья Вдовина меня обогнала, я не нервничала. Да, она хорошо стреляет, но, знаете, каждый раз, когда кто-то вырывается вперёд, тебя это очень сильно мотивирует. Мы с ней однажды встречались, но я не очень хорошо её знаю». </a:t>
            </a:r>
            <a:br>
              <a:rPr lang="ru-RU" dirty="0"/>
            </a:br>
            <a:endParaRPr lang="ru-RU" dirty="0"/>
          </a:p>
        </p:txBody>
      </p:sp>
      <p:pic>
        <p:nvPicPr>
          <p:cNvPr id="3" name="Рисунок 2"/>
          <p:cNvPicPr>
            <a:picLocks noChangeAspect="1"/>
          </p:cNvPicPr>
          <p:nvPr/>
        </p:nvPicPr>
        <p:blipFill>
          <a:blip r:embed="rId1"/>
          <a:stretch>
            <a:fillRect/>
          </a:stretch>
        </p:blipFill>
        <p:spPr>
          <a:xfrm>
            <a:off x="6175886" y="2636912"/>
            <a:ext cx="2878242" cy="1625360"/>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3" y="5380039"/>
            <a:ext cx="3816423" cy="1143000"/>
          </a:xfrm>
        </p:spPr>
        <p:txBody>
          <a:bodyPr/>
          <a:lstStyle/>
          <a:p>
            <a:r>
              <a:rPr lang="ru-RU" sz="1800" b="1" dirty="0"/>
              <a:t>16-летняя гимнастка Ангелина Мельникова - самая юная участница сборной России на Олимпиаде в Рио! </a:t>
            </a:r>
            <a:br>
              <a:rPr lang="ru-RU" sz="1800" b="1" dirty="0"/>
            </a:br>
            <a:r>
              <a:rPr lang="ru-RU" sz="1800" dirty="0"/>
              <a:t>Ангелина Мельникова родилась 18 июля 2000 года. Выступает за команду ГБОУ ДОД ВО СДЮШОР </a:t>
            </a:r>
            <a:r>
              <a:rPr lang="ru-RU" sz="1800" dirty="0" err="1"/>
              <a:t>им.Ю.Э.Штукмана</a:t>
            </a:r>
            <a:r>
              <a:rPr lang="ru-RU" sz="1800" dirty="0"/>
              <a:t> города Воронеж. Тренеры: Денисевич С. В., </a:t>
            </a:r>
            <a:r>
              <a:rPr lang="ru-RU" sz="1800" dirty="0" err="1"/>
              <a:t>Ишкова</a:t>
            </a:r>
            <a:r>
              <a:rPr lang="ru-RU" sz="1800" dirty="0"/>
              <a:t> Н. Н., Правдина Н.В. Мастер спорта России международного класса.</a:t>
            </a:r>
            <a:br>
              <a:rPr lang="ru-RU" sz="1800" dirty="0"/>
            </a:br>
            <a:br>
              <a:rPr lang="ru-RU" sz="1800" dirty="0"/>
            </a:br>
            <a:r>
              <a:rPr lang="ru-RU" sz="1800" b="1" dirty="0">
                <a:hlinkClick r:id="rId1"/>
              </a:rPr>
              <a:t>АНГЕЛИНА МЕЛЬНИКОВА</a:t>
            </a:r>
            <a:br>
              <a:rPr lang="ru-RU" sz="1800" dirty="0"/>
            </a:br>
            <a:br>
              <a:rPr lang="ru-RU" sz="1800" dirty="0"/>
            </a:br>
            <a:r>
              <a:rPr lang="ru-RU" sz="1800" dirty="0"/>
              <a:t>В резерве сборной по художественной гимнастике 15-летняя Ксения Полякова. 16 лет девушке исполнится сразу после Олимпиады - 25 августа</a:t>
            </a:r>
            <a:r>
              <a:rPr lang="ru-RU" dirty="0"/>
              <a:t>! </a:t>
            </a:r>
            <a:endParaRPr lang="ru-RU" dirty="0"/>
          </a:p>
        </p:txBody>
      </p:sp>
      <p:pic>
        <p:nvPicPr>
          <p:cNvPr id="3" name="Рисунок 2"/>
          <p:cNvPicPr>
            <a:picLocks noChangeAspect="1"/>
          </p:cNvPicPr>
          <p:nvPr/>
        </p:nvPicPr>
        <p:blipFill>
          <a:blip r:embed="rId2"/>
          <a:stretch>
            <a:fillRect/>
          </a:stretch>
        </p:blipFill>
        <p:spPr>
          <a:xfrm>
            <a:off x="4067944" y="2348880"/>
            <a:ext cx="4733946" cy="3586127"/>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4369296"/>
            <a:ext cx="4176464" cy="2228056"/>
          </a:xfrm>
        </p:spPr>
        <p:txBody>
          <a:bodyPr/>
          <a:lstStyle/>
          <a:p>
            <a:r>
              <a:rPr lang="ru-RU" sz="2200" dirty="0"/>
              <a:t>Желаем успешных стартов и 17-летней пловчихе Арине </a:t>
            </a:r>
            <a:r>
              <a:rPr lang="ru-RU" sz="2200" dirty="0" err="1"/>
              <a:t>Опёнышевой</a:t>
            </a:r>
            <a:r>
              <a:rPr lang="ru-RU" sz="2200" dirty="0"/>
              <a:t>.</a:t>
            </a:r>
            <a:br>
              <a:rPr lang="ru-RU" sz="2200" dirty="0"/>
            </a:br>
            <a:br>
              <a:rPr lang="ru-RU" sz="2200" dirty="0"/>
            </a:br>
            <a:r>
              <a:rPr lang="ru-RU" sz="2200" dirty="0"/>
              <a:t>Чемпионка России и первых Европейских игр, мастер спорта по плаванию Арина </a:t>
            </a:r>
            <a:r>
              <a:rPr lang="ru-RU" sz="2200" dirty="0" err="1"/>
              <a:t>Опёнышева</a:t>
            </a:r>
            <a:r>
              <a:rPr lang="ru-RU" sz="2200" dirty="0"/>
              <a:t> родилась 24 марта 1999 года в городе Зеленогорске Красноярского края. Плаванием занимается с 7 лет в зеленогорском СДЮСШОР «Олимп» и все годы у одного тренера - Владимира Михайловича Авдеева. </a:t>
            </a:r>
            <a:br>
              <a:rPr lang="ru-RU" sz="2200" dirty="0"/>
            </a:br>
            <a:br>
              <a:rPr lang="ru-RU" sz="2200" dirty="0"/>
            </a:br>
            <a:r>
              <a:rPr lang="ru-RU" sz="2200" b="1" dirty="0">
                <a:hlinkClick r:id="rId1"/>
              </a:rPr>
              <a:t>АРИНА ОПЁНЫШЕВА</a:t>
            </a:r>
            <a:endParaRPr lang="ru-RU" sz="2200" dirty="0"/>
          </a:p>
        </p:txBody>
      </p:sp>
      <p:pic>
        <p:nvPicPr>
          <p:cNvPr id="3" name="Рисунок 2"/>
          <p:cNvPicPr>
            <a:picLocks noChangeAspect="1"/>
          </p:cNvPicPr>
          <p:nvPr/>
        </p:nvPicPr>
        <p:blipFill>
          <a:blip r:embed="rId2"/>
          <a:stretch>
            <a:fillRect/>
          </a:stretch>
        </p:blipFill>
        <p:spPr>
          <a:xfrm>
            <a:off x="4644008" y="2780928"/>
            <a:ext cx="4097052" cy="2731368"/>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850904"/>
            <a:ext cx="6336704" cy="2007096"/>
          </a:xfrm>
        </p:spPr>
        <p:txBody>
          <a:bodyPr/>
          <a:lstStyle/>
          <a:p>
            <a:r>
              <a:rPr lang="ru-RU" sz="2000" b="1" dirty="0"/>
              <a:t>Международная ассоциация легкоатлетических федераций (IAAF) отклонила все заявки легкоатлетов РФ на участие в Олимпийских играх, кроме прыгуньи в длину Дарьи Клишиной. </a:t>
            </a:r>
            <a:br>
              <a:rPr lang="ru-RU" sz="2000" b="1" dirty="0"/>
            </a:br>
            <a:r>
              <a:rPr lang="ru-RU" sz="2000" dirty="0"/>
              <a:t>К большому сожалению, помимо российских олимпийцев, оказались отстранёнными от соревнований и юные спортсмены, которые никак не могли выполнить такие критерии, как нахождение вне территории Российской Федерации на протяжении длительного времени и малое количество </a:t>
            </a:r>
            <a:r>
              <a:rPr lang="ru-RU" sz="2000" dirty="0" err="1"/>
              <a:t>внесоревновательных</a:t>
            </a:r>
            <a:r>
              <a:rPr lang="ru-RU" sz="2000" dirty="0"/>
              <a:t> проб на допинг. </a:t>
            </a:r>
            <a:br>
              <a:rPr lang="ru-RU" sz="2000" dirty="0"/>
            </a:br>
            <a:br>
              <a:rPr lang="ru-RU" sz="2000" dirty="0"/>
            </a:br>
            <a:r>
              <a:rPr lang="ru-RU" sz="2000" b="1" dirty="0">
                <a:hlinkClick r:id="rId1"/>
              </a:rPr>
              <a:t>Дарья Клишина</a:t>
            </a:r>
            <a:r>
              <a:rPr lang="ru-RU" sz="2000" dirty="0"/>
              <a:t> родилась 15 января 1991 года в Твери. Двукратная чемпионка Европы в помещении (2011, 2013). Личный рекорд 7,05 м. (2011 год). С 2013 года живёт и тренируется в США. Для Дарьи это станут первые Олимпийские игры, на Олимпиаду-2012 в Лондоне она не прошла отбор. </a:t>
            </a:r>
            <a:br>
              <a:rPr lang="ru-RU" sz="2000" dirty="0"/>
            </a:br>
            <a:endParaRPr lang="ru-RU" sz="2000" dirty="0"/>
          </a:p>
        </p:txBody>
      </p:sp>
      <p:pic>
        <p:nvPicPr>
          <p:cNvPr id="3" name="Рисунок 2"/>
          <p:cNvPicPr>
            <a:picLocks noChangeAspect="1"/>
          </p:cNvPicPr>
          <p:nvPr/>
        </p:nvPicPr>
        <p:blipFill>
          <a:blip r:embed="rId2"/>
          <a:stretch>
            <a:fillRect/>
          </a:stretch>
        </p:blipFill>
        <p:spPr>
          <a:xfrm>
            <a:off x="6084168" y="2204864"/>
            <a:ext cx="2946752" cy="2212139"/>
          </a:xfrm>
          <a:prstGeom prst="rect">
            <a:avLst/>
          </a:prstGeo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5589240"/>
            <a:ext cx="5040560" cy="998984"/>
          </a:xfrm>
        </p:spPr>
        <p:txBody>
          <a:bodyPr/>
          <a:lstStyle/>
          <a:p>
            <a:r>
              <a:rPr lang="ru-RU" sz="2400" b="1" dirty="0"/>
              <a:t>21 апреля 2016 года на родине Олимпийских игр в Греции, в Храме Геры в Древней Олимпии состоялось зажжение огня Игр XXXI Олимпиады. </a:t>
            </a:r>
            <a:br>
              <a:rPr lang="ru-RU" sz="2400" b="1" dirty="0"/>
            </a:br>
            <a:r>
              <a:rPr lang="ru-RU" sz="2400" dirty="0"/>
              <a:t>В первые дни эстафета олимпийского огня пройдёт по территории Греции. 27 апреля огонь самолетом будет доставлен в столицу Бразилии, где 3 мая отправной точкой эстафеты станет рабочая резиденция президента страны - дворец </a:t>
            </a:r>
            <a:r>
              <a:rPr lang="ru-RU" sz="2400" dirty="0" err="1"/>
              <a:t>Планалту</a:t>
            </a:r>
            <a:r>
              <a:rPr lang="ru-RU" sz="2400" dirty="0"/>
              <a:t>.</a:t>
            </a:r>
            <a:br>
              <a:rPr lang="ru-RU" dirty="0"/>
            </a:br>
            <a:endParaRPr lang="ru-RU" dirty="0"/>
          </a:p>
        </p:txBody>
      </p:sp>
      <p:pic>
        <p:nvPicPr>
          <p:cNvPr id="3" name="Рисунок 2"/>
          <p:cNvPicPr>
            <a:picLocks noChangeAspect="1"/>
          </p:cNvPicPr>
          <p:nvPr/>
        </p:nvPicPr>
        <p:blipFill>
          <a:blip r:embed="rId1"/>
          <a:stretch>
            <a:fillRect/>
          </a:stretch>
        </p:blipFill>
        <p:spPr>
          <a:xfrm>
            <a:off x="5159498" y="1952392"/>
            <a:ext cx="3807676" cy="2952328"/>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548680"/>
            <a:ext cx="7924800" cy="5976664"/>
          </a:xfrm>
        </p:spPr>
        <p:txBody>
          <a:bodyPr/>
          <a:lstStyle/>
          <a:p>
            <a:r>
              <a:rPr lang="ru-RU" sz="2800" dirty="0"/>
              <a:t>До участия в Олимпиаде в Рио-де-Жанейро допущены 286 россиян, они будут представлены в 29 видах спорта из 34.</a:t>
            </a:r>
            <a:br>
              <a:rPr lang="ru-RU" sz="2800" dirty="0"/>
            </a:br>
            <a:br>
              <a:rPr lang="ru-RU" sz="2800" dirty="0"/>
            </a:br>
            <a:r>
              <a:rPr lang="ru-RU" sz="2800" dirty="0"/>
              <a:t>Талисманами Игр стали </a:t>
            </a:r>
            <a:r>
              <a:rPr lang="ru-RU" sz="2800" dirty="0" err="1"/>
              <a:t>Винисиус</a:t>
            </a:r>
            <a:r>
              <a:rPr lang="ru-RU" sz="2800" dirty="0"/>
              <a:t> и Том - два персонажа, олицетворяющие флору и фауну Бразилии. Образ бразильской фауны представлен в виде жёлтого зверя, который похож на кота. В собирательном образе флоры приветствует растение, выполненное в синем и зелёном цветах, в котором присутствуют черты как и цветка, так и дерева.</a:t>
            </a:r>
            <a:endParaRPr lang="ru-RU" sz="28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3789040"/>
            <a:ext cx="8784976" cy="2583160"/>
          </a:xfrm>
        </p:spPr>
        <p:txBody>
          <a:bodyPr/>
          <a:lstStyle/>
          <a:p>
            <a:r>
              <a:rPr lang="ru-RU" sz="2200" dirty="0"/>
              <a:t>По традиции эстафету начнёт атлет из страны-родоначальницы Олимпийских игр. Первым </a:t>
            </a:r>
            <a:r>
              <a:rPr lang="ru-RU" sz="2200" dirty="0" err="1"/>
              <a:t>факелоносцем</a:t>
            </a:r>
            <a:r>
              <a:rPr lang="ru-RU" sz="2200" dirty="0"/>
              <a:t> Олимпиады-2016 станет чемпион мира по спортивной гимнастике </a:t>
            </a:r>
            <a:r>
              <a:rPr lang="ru-RU" sz="2200" dirty="0" err="1"/>
              <a:t>Элефтериос</a:t>
            </a:r>
            <a:r>
              <a:rPr lang="ru-RU" sz="2200" dirty="0"/>
              <a:t> </a:t>
            </a:r>
            <a:r>
              <a:rPr lang="ru-RU" sz="2200" dirty="0" err="1"/>
              <a:t>Петруниас</a:t>
            </a:r>
            <a:r>
              <a:rPr lang="ru-RU" sz="2200" dirty="0"/>
              <a:t>, которому огонь передаст греческая Актриса Катерина Леху, выбранная для исполнения роли «Верховной жрицы». Следующим участником эстафеты станет бразильский волейболист, двукратный олимпийский чемпион </a:t>
            </a:r>
            <a:r>
              <a:rPr lang="ru-RU" sz="2200" dirty="0" err="1"/>
              <a:t>Джоване</a:t>
            </a:r>
            <a:r>
              <a:rPr lang="ru-RU" sz="2200" dirty="0"/>
              <a:t> </a:t>
            </a:r>
            <a:r>
              <a:rPr lang="ru-RU" sz="2200" dirty="0" err="1"/>
              <a:t>Гавио</a:t>
            </a:r>
            <a:r>
              <a:rPr lang="ru-RU" sz="2200" dirty="0"/>
              <a:t>.</a:t>
            </a:r>
            <a:br>
              <a:rPr lang="ru-RU" sz="2200" dirty="0"/>
            </a:br>
            <a:br>
              <a:rPr lang="ru-RU" sz="2200" dirty="0"/>
            </a:br>
            <a:r>
              <a:rPr lang="ru-RU" sz="2200" dirty="0"/>
              <a:t>За 95 дней эстафеты олимпийский огонь преодолеет расстояние в 20 тысяч километров по земле и 10 тысяч миль по воздуху, побывав в 329-ти населенных пунктах Бразилии.</a:t>
            </a:r>
            <a:br>
              <a:rPr lang="ru-RU" sz="2200" dirty="0"/>
            </a:br>
            <a:br>
              <a:rPr lang="ru-RU" sz="2200" dirty="0"/>
            </a:br>
            <a:r>
              <a:rPr lang="ru-RU" sz="2200" dirty="0"/>
              <a:t>Завершится эстафета олимпийского огня в Рио-де-Жанейро 5 августа, в день открытия Игр, на стадионе </a:t>
            </a:r>
            <a:r>
              <a:rPr lang="ru-RU" sz="2200" dirty="0" err="1"/>
              <a:t>Маракана</a:t>
            </a:r>
            <a:r>
              <a:rPr lang="ru-RU" sz="2200" dirty="0"/>
              <a:t>. Главный символ Олимпийских игр будет гореть в чаше знаменитой арены до окончания Игр XXXI Олимпиады. </a:t>
            </a:r>
            <a:endParaRPr lang="ru-RU" sz="2200"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056" y="2060848"/>
            <a:ext cx="8858944" cy="1143000"/>
          </a:xfrm>
        </p:spPr>
        <p:txBody>
          <a:bodyPr/>
          <a:lstStyle/>
          <a:p>
            <a:pPr algn="ctr"/>
            <a:r>
              <a:rPr lang="ru-RU" dirty="0" smtClean="0"/>
              <a:t>Спасибо за внимание!</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7924800" cy="5674642"/>
          </a:xfrm>
        </p:spPr>
        <p:txBody>
          <a:bodyPr/>
          <a:lstStyle/>
          <a:p>
            <a:r>
              <a:rPr lang="ru-RU" b="1" dirty="0"/>
              <a:t>107 российских спортсменов завоевали медали разного достоинства в 18-ти видах спорта (в 10-ти стали чемпионами). </a:t>
            </a:r>
            <a:br>
              <a:rPr lang="ru-RU" b="1" dirty="0"/>
            </a:br>
            <a:br>
              <a:rPr lang="ru-RU" b="1" dirty="0"/>
            </a:br>
            <a:r>
              <a:rPr lang="ru-RU" b="1" dirty="0"/>
              <a:t>Наибольшее количество наград на завершившихся Играх сборной России принесли борцы – 9 (4-3-2), фехтовальщики – 7 (4-1-2) и гимнасты – 8 (1-4-3). </a:t>
            </a:r>
            <a:br>
              <a:rPr lang="ru-RU" b="1" dirty="0"/>
            </a:b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7924800" cy="1512168"/>
          </a:xfrm>
        </p:spPr>
        <p:txBody>
          <a:bodyPr/>
          <a:lstStyle/>
          <a:p>
            <a:r>
              <a:rPr lang="ru-RU" sz="2000" dirty="0"/>
              <a:t>Чемпионам подарили белые внедорожники BMW X6, серебряные призеры получили BMW X4, а бронзовые — BMW X3. Кроме того, в соответствии с распоряжением правительства России, победители Игр 2016 года получат по четыре миллиона рублей, обладатели серебряных медалей — 2,5 миллиона, бронзовых — 1,7 миллиона</a:t>
            </a:r>
            <a:endParaRPr lang="ru-RU" sz="2000" dirty="0"/>
          </a:p>
        </p:txBody>
      </p:sp>
      <p:pic>
        <p:nvPicPr>
          <p:cNvPr id="3" name="Рисунок 2"/>
          <p:cNvPicPr>
            <a:picLocks noChangeAspect="1"/>
          </p:cNvPicPr>
          <p:nvPr/>
        </p:nvPicPr>
        <p:blipFill>
          <a:blip r:embed="rId1"/>
          <a:stretch>
            <a:fillRect/>
          </a:stretch>
        </p:blipFill>
        <p:spPr>
          <a:xfrm>
            <a:off x="179512" y="1988840"/>
            <a:ext cx="2338143" cy="2160240"/>
          </a:xfrm>
          <a:prstGeom prst="rect">
            <a:avLst/>
          </a:prstGeom>
        </p:spPr>
      </p:pic>
      <p:pic>
        <p:nvPicPr>
          <p:cNvPr id="4" name="Рисунок 3"/>
          <p:cNvPicPr>
            <a:picLocks noChangeAspect="1"/>
          </p:cNvPicPr>
          <p:nvPr/>
        </p:nvPicPr>
        <p:blipFill>
          <a:blip r:embed="rId2"/>
          <a:stretch>
            <a:fillRect/>
          </a:stretch>
        </p:blipFill>
        <p:spPr>
          <a:xfrm>
            <a:off x="2517655" y="1988840"/>
            <a:ext cx="4042212" cy="2160240"/>
          </a:xfrm>
          <a:prstGeom prst="rect">
            <a:avLst/>
          </a:prstGeom>
        </p:spPr>
      </p:pic>
      <p:pic>
        <p:nvPicPr>
          <p:cNvPr id="5" name="Рисунок 4"/>
          <p:cNvPicPr>
            <a:picLocks noChangeAspect="1"/>
          </p:cNvPicPr>
          <p:nvPr/>
        </p:nvPicPr>
        <p:blipFill>
          <a:blip r:embed="rId3"/>
          <a:stretch>
            <a:fillRect/>
          </a:stretch>
        </p:blipFill>
        <p:spPr>
          <a:xfrm>
            <a:off x="6559867" y="1988840"/>
            <a:ext cx="2266428" cy="2185615"/>
          </a:xfrm>
          <a:prstGeom prst="rect">
            <a:avLst/>
          </a:prstGeom>
        </p:spPr>
      </p:pic>
      <p:pic>
        <p:nvPicPr>
          <p:cNvPr id="6" name="Рисунок 5"/>
          <p:cNvPicPr>
            <a:picLocks noChangeAspect="1"/>
          </p:cNvPicPr>
          <p:nvPr/>
        </p:nvPicPr>
        <p:blipFill>
          <a:blip r:embed="rId4"/>
          <a:stretch>
            <a:fillRect/>
          </a:stretch>
        </p:blipFill>
        <p:spPr>
          <a:xfrm>
            <a:off x="179512" y="4174455"/>
            <a:ext cx="2324720" cy="2557574"/>
          </a:xfrm>
          <a:prstGeom prst="rect">
            <a:avLst/>
          </a:prstGeom>
        </p:spPr>
      </p:pic>
      <p:pic>
        <p:nvPicPr>
          <p:cNvPr id="7" name="Рисунок 6"/>
          <p:cNvPicPr>
            <a:picLocks noChangeAspect="1"/>
          </p:cNvPicPr>
          <p:nvPr/>
        </p:nvPicPr>
        <p:blipFill>
          <a:blip r:embed="rId5"/>
          <a:stretch>
            <a:fillRect/>
          </a:stretch>
        </p:blipFill>
        <p:spPr>
          <a:xfrm>
            <a:off x="2489869" y="4133055"/>
            <a:ext cx="3018235" cy="2582949"/>
          </a:xfrm>
          <a:prstGeom prst="rect">
            <a:avLst/>
          </a:prstGeom>
        </p:spPr>
      </p:pic>
      <p:pic>
        <p:nvPicPr>
          <p:cNvPr id="8" name="Рисунок 7"/>
          <p:cNvPicPr>
            <a:picLocks noChangeAspect="1"/>
          </p:cNvPicPr>
          <p:nvPr/>
        </p:nvPicPr>
        <p:blipFill>
          <a:blip r:embed="rId6"/>
          <a:stretch>
            <a:fillRect/>
          </a:stretch>
        </p:blipFill>
        <p:spPr>
          <a:xfrm>
            <a:off x="5508104" y="4174454"/>
            <a:ext cx="3427196" cy="2541549"/>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63688" y="-174413"/>
            <a:ext cx="5618584" cy="1143000"/>
          </a:xfrm>
        </p:spPr>
        <p:txBody>
          <a:bodyPr/>
          <a:lstStyle/>
          <a:p>
            <a:pPr algn="ctr"/>
            <a:r>
              <a:rPr lang="ru-RU" sz="2800" b="1" dirty="0"/>
              <a:t>МЕДАЛЬНЫЙ ЗАЧЁТ ИГР</a:t>
            </a:r>
            <a:br>
              <a:rPr lang="ru-RU" b="1" dirty="0"/>
            </a:br>
            <a:endParaRPr lang="ru-RU" dirty="0"/>
          </a:p>
        </p:txBody>
      </p:sp>
      <p:graphicFrame>
        <p:nvGraphicFramePr>
          <p:cNvPr id="4" name="Таблица 3"/>
          <p:cNvGraphicFramePr>
            <a:graphicFrameLocks noGrp="1"/>
          </p:cNvGraphicFramePr>
          <p:nvPr/>
        </p:nvGraphicFramePr>
        <p:xfrm>
          <a:off x="611560" y="737341"/>
          <a:ext cx="7776864" cy="5990328"/>
        </p:xfrm>
        <a:graphic>
          <a:graphicData uri="http://schemas.openxmlformats.org/drawingml/2006/table">
            <a:tbl>
              <a:tblPr firstRow="1" bandRow="1">
                <a:tableStyleId>{5C22544A-7EE6-4342-B048-85BDC9FD1C3A}</a:tableStyleId>
              </a:tblPr>
              <a:tblGrid>
                <a:gridCol w="1296144"/>
                <a:gridCol w="1296144"/>
                <a:gridCol w="1296144"/>
                <a:gridCol w="1296144"/>
                <a:gridCol w="1296144"/>
                <a:gridCol w="1296144"/>
              </a:tblGrid>
              <a:tr h="452232">
                <a:tc gridSpan="2">
                  <a:txBody>
                    <a:bodyPr/>
                    <a:lstStyle/>
                    <a:p>
                      <a:endParaRPr lang="ru-RU" dirty="0"/>
                    </a:p>
                  </a:txBody>
                  <a:tcPr/>
                </a:tc>
                <a:tc hMerge="1">
                  <a:tcPr/>
                </a:tc>
                <a:tc>
                  <a:txBody>
                    <a:bodyPr/>
                    <a:lstStyle/>
                    <a:p>
                      <a:endParaRPr lang="ru-RU" dirty="0"/>
                    </a:p>
                  </a:txBody>
                  <a:tcPr/>
                </a:tc>
                <a:tc>
                  <a:txBody>
                    <a:bodyPr/>
                    <a:lstStyle/>
                    <a:p>
                      <a:endParaRPr lang="ru-RU" dirty="0"/>
                    </a:p>
                  </a:txBody>
                  <a:tcPr/>
                </a:tc>
                <a:tc>
                  <a:txBody>
                    <a:bodyPr/>
                    <a:lstStyle/>
                    <a:p>
                      <a:endParaRPr lang="ru-RU" dirty="0"/>
                    </a:p>
                  </a:txBody>
                  <a:tcPr/>
                </a:tc>
                <a:tc>
                  <a:txBody>
                    <a:bodyPr/>
                    <a:lstStyle/>
                    <a:p>
                      <a:r>
                        <a:rPr lang="ru-RU" dirty="0" smtClean="0"/>
                        <a:t>всего</a:t>
                      </a:r>
                      <a:endParaRPr lang="ru-RU" dirty="0"/>
                    </a:p>
                  </a:txBody>
                  <a:tcPr/>
                </a:tc>
              </a:tr>
              <a:tr h="452232">
                <a:tc>
                  <a:txBody>
                    <a:bodyPr/>
                    <a:lstStyle/>
                    <a:p>
                      <a:pPr marL="0" indent="0">
                        <a:buFont typeface="+mj-lt"/>
                        <a:buNone/>
                      </a:pPr>
                      <a:r>
                        <a:rPr lang="ru-RU" dirty="0" smtClean="0"/>
                        <a:t>1.</a:t>
                      </a:r>
                      <a:endParaRPr lang="ru-RU" dirty="0"/>
                    </a:p>
                  </a:txBody>
                  <a:tcPr/>
                </a:tc>
                <a:tc>
                  <a:txBody>
                    <a:bodyPr/>
                    <a:lstStyle/>
                    <a:p>
                      <a:pPr algn="ctr"/>
                      <a:r>
                        <a:rPr lang="ru-RU" dirty="0" smtClean="0"/>
                        <a:t>США</a:t>
                      </a:r>
                      <a:endParaRPr lang="ru-RU" dirty="0"/>
                    </a:p>
                  </a:txBody>
                  <a:tcPr/>
                </a:tc>
                <a:tc>
                  <a:txBody>
                    <a:bodyPr/>
                    <a:lstStyle/>
                    <a:p>
                      <a:pPr algn="ctr"/>
                      <a:r>
                        <a:rPr lang="ru-RU" dirty="0" smtClean="0"/>
                        <a:t>46</a:t>
                      </a:r>
                      <a:endParaRPr lang="ru-RU" dirty="0"/>
                    </a:p>
                  </a:txBody>
                  <a:tcPr/>
                </a:tc>
                <a:tc>
                  <a:txBody>
                    <a:bodyPr/>
                    <a:lstStyle/>
                    <a:p>
                      <a:pPr algn="ctr"/>
                      <a:r>
                        <a:rPr lang="ru-RU" dirty="0" smtClean="0"/>
                        <a:t>37</a:t>
                      </a:r>
                      <a:endParaRPr lang="ru-RU" dirty="0"/>
                    </a:p>
                  </a:txBody>
                  <a:tcPr/>
                </a:tc>
                <a:tc>
                  <a:txBody>
                    <a:bodyPr/>
                    <a:lstStyle/>
                    <a:p>
                      <a:pPr algn="ctr"/>
                      <a:r>
                        <a:rPr lang="ru-RU" dirty="0" smtClean="0"/>
                        <a:t>38</a:t>
                      </a:r>
                      <a:endParaRPr lang="ru-RU" dirty="0"/>
                    </a:p>
                  </a:txBody>
                  <a:tcPr/>
                </a:tc>
                <a:tc>
                  <a:txBody>
                    <a:bodyPr/>
                    <a:lstStyle/>
                    <a:p>
                      <a:pPr algn="ctr"/>
                      <a:r>
                        <a:rPr lang="ru-RU" dirty="0" smtClean="0"/>
                        <a:t>121</a:t>
                      </a:r>
                      <a:endParaRPr lang="ru-RU" dirty="0"/>
                    </a:p>
                  </a:txBody>
                  <a:tcPr/>
                </a:tc>
              </a:tr>
              <a:tr h="452232">
                <a:tc>
                  <a:txBody>
                    <a:bodyPr/>
                    <a:lstStyle/>
                    <a:p>
                      <a:r>
                        <a:rPr lang="ru-RU" dirty="0" smtClean="0"/>
                        <a:t>2.</a:t>
                      </a:r>
                      <a:endParaRPr lang="ru-RU" dirty="0"/>
                    </a:p>
                  </a:txBody>
                  <a:tcPr/>
                </a:tc>
                <a:tc>
                  <a:txBody>
                    <a:bodyPr/>
                    <a:lstStyle/>
                    <a:p>
                      <a:pPr algn="ctr"/>
                      <a:r>
                        <a:rPr lang="ru-RU" dirty="0" smtClean="0"/>
                        <a:t>Великобритания</a:t>
                      </a:r>
                      <a:endParaRPr lang="ru-RU" dirty="0"/>
                    </a:p>
                  </a:txBody>
                  <a:tcPr/>
                </a:tc>
                <a:tc>
                  <a:txBody>
                    <a:bodyPr/>
                    <a:lstStyle/>
                    <a:p>
                      <a:pPr algn="ctr"/>
                      <a:r>
                        <a:rPr lang="ru-RU" dirty="0" smtClean="0"/>
                        <a:t>27</a:t>
                      </a:r>
                      <a:endParaRPr lang="ru-RU" dirty="0"/>
                    </a:p>
                  </a:txBody>
                  <a:tcPr/>
                </a:tc>
                <a:tc>
                  <a:txBody>
                    <a:bodyPr/>
                    <a:lstStyle/>
                    <a:p>
                      <a:pPr algn="ctr"/>
                      <a:r>
                        <a:rPr lang="ru-RU" dirty="0" smtClean="0"/>
                        <a:t>23</a:t>
                      </a:r>
                      <a:endParaRPr lang="ru-RU" dirty="0"/>
                    </a:p>
                  </a:txBody>
                  <a:tcPr/>
                </a:tc>
                <a:tc>
                  <a:txBody>
                    <a:bodyPr/>
                    <a:lstStyle/>
                    <a:p>
                      <a:pPr algn="ctr"/>
                      <a:r>
                        <a:rPr lang="ru-RU" dirty="0" smtClean="0"/>
                        <a:t>17</a:t>
                      </a:r>
                      <a:endParaRPr lang="ru-RU" dirty="0"/>
                    </a:p>
                  </a:txBody>
                  <a:tcPr/>
                </a:tc>
                <a:tc>
                  <a:txBody>
                    <a:bodyPr/>
                    <a:lstStyle/>
                    <a:p>
                      <a:pPr algn="ctr"/>
                      <a:r>
                        <a:rPr lang="ru-RU" dirty="0" smtClean="0"/>
                        <a:t>67</a:t>
                      </a:r>
                      <a:endParaRPr lang="ru-RU" dirty="0"/>
                    </a:p>
                  </a:txBody>
                  <a:tcPr/>
                </a:tc>
              </a:tr>
              <a:tr h="452232">
                <a:tc>
                  <a:txBody>
                    <a:bodyPr/>
                    <a:lstStyle/>
                    <a:p>
                      <a:r>
                        <a:rPr lang="ru-RU" dirty="0" smtClean="0"/>
                        <a:t>3.</a:t>
                      </a:r>
                      <a:endParaRPr lang="ru-RU" dirty="0"/>
                    </a:p>
                  </a:txBody>
                  <a:tcPr/>
                </a:tc>
                <a:tc>
                  <a:txBody>
                    <a:bodyPr/>
                    <a:lstStyle/>
                    <a:p>
                      <a:pPr algn="ctr"/>
                      <a:r>
                        <a:rPr lang="ru-RU" dirty="0" smtClean="0"/>
                        <a:t>Китай</a:t>
                      </a:r>
                      <a:endParaRPr lang="ru-RU" dirty="0"/>
                    </a:p>
                  </a:txBody>
                  <a:tcPr/>
                </a:tc>
                <a:tc>
                  <a:txBody>
                    <a:bodyPr/>
                    <a:lstStyle/>
                    <a:p>
                      <a:pPr algn="ctr"/>
                      <a:r>
                        <a:rPr lang="ru-RU" dirty="0" smtClean="0"/>
                        <a:t>26</a:t>
                      </a:r>
                      <a:endParaRPr lang="ru-RU" dirty="0"/>
                    </a:p>
                  </a:txBody>
                  <a:tcPr/>
                </a:tc>
                <a:tc>
                  <a:txBody>
                    <a:bodyPr/>
                    <a:lstStyle/>
                    <a:p>
                      <a:pPr algn="ctr"/>
                      <a:r>
                        <a:rPr lang="ru-RU" dirty="0" smtClean="0"/>
                        <a:t>18</a:t>
                      </a:r>
                      <a:endParaRPr lang="ru-RU" dirty="0"/>
                    </a:p>
                  </a:txBody>
                  <a:tcPr/>
                </a:tc>
                <a:tc>
                  <a:txBody>
                    <a:bodyPr/>
                    <a:lstStyle/>
                    <a:p>
                      <a:pPr algn="ctr"/>
                      <a:r>
                        <a:rPr lang="ru-RU" dirty="0" smtClean="0"/>
                        <a:t>26</a:t>
                      </a:r>
                      <a:endParaRPr lang="ru-RU" dirty="0"/>
                    </a:p>
                  </a:txBody>
                  <a:tcPr/>
                </a:tc>
                <a:tc>
                  <a:txBody>
                    <a:bodyPr/>
                    <a:lstStyle/>
                    <a:p>
                      <a:pPr algn="ctr"/>
                      <a:r>
                        <a:rPr lang="ru-RU" dirty="0" smtClean="0"/>
                        <a:t>70</a:t>
                      </a:r>
                      <a:endParaRPr lang="ru-RU" dirty="0"/>
                    </a:p>
                  </a:txBody>
                  <a:tcPr/>
                </a:tc>
              </a:tr>
              <a:tr h="452232">
                <a:tc>
                  <a:txBody>
                    <a:bodyPr/>
                    <a:lstStyle/>
                    <a:p>
                      <a:r>
                        <a:rPr lang="ru-RU" dirty="0" smtClean="0"/>
                        <a:t>4.</a:t>
                      </a:r>
                      <a:endParaRPr lang="ru-RU" dirty="0"/>
                    </a:p>
                  </a:txBody>
                  <a:tcPr/>
                </a:tc>
                <a:tc>
                  <a:txBody>
                    <a:bodyPr/>
                    <a:lstStyle/>
                    <a:p>
                      <a:pPr algn="ctr"/>
                      <a:r>
                        <a:rPr lang="ru-RU" dirty="0" smtClean="0"/>
                        <a:t>Россия</a:t>
                      </a:r>
                      <a:endParaRPr lang="ru-RU" dirty="0"/>
                    </a:p>
                  </a:txBody>
                  <a:tcPr/>
                </a:tc>
                <a:tc>
                  <a:txBody>
                    <a:bodyPr/>
                    <a:lstStyle/>
                    <a:p>
                      <a:pPr algn="ctr"/>
                      <a:r>
                        <a:rPr lang="ru-RU" dirty="0" smtClean="0"/>
                        <a:t>19</a:t>
                      </a:r>
                      <a:endParaRPr lang="ru-RU" dirty="0"/>
                    </a:p>
                  </a:txBody>
                  <a:tcPr/>
                </a:tc>
                <a:tc>
                  <a:txBody>
                    <a:bodyPr/>
                    <a:lstStyle/>
                    <a:p>
                      <a:pPr algn="ctr"/>
                      <a:r>
                        <a:rPr lang="ru-RU" dirty="0" smtClean="0"/>
                        <a:t>18</a:t>
                      </a:r>
                      <a:endParaRPr lang="ru-RU" dirty="0"/>
                    </a:p>
                  </a:txBody>
                  <a:tcPr/>
                </a:tc>
                <a:tc>
                  <a:txBody>
                    <a:bodyPr/>
                    <a:lstStyle/>
                    <a:p>
                      <a:pPr algn="ctr"/>
                      <a:r>
                        <a:rPr lang="ru-RU" dirty="0" smtClean="0"/>
                        <a:t>19</a:t>
                      </a:r>
                      <a:endParaRPr lang="ru-RU" dirty="0"/>
                    </a:p>
                  </a:txBody>
                  <a:tcPr/>
                </a:tc>
                <a:tc>
                  <a:txBody>
                    <a:bodyPr/>
                    <a:lstStyle/>
                    <a:p>
                      <a:pPr algn="ctr"/>
                      <a:r>
                        <a:rPr lang="ru-RU" dirty="0" smtClean="0"/>
                        <a:t>56</a:t>
                      </a:r>
                      <a:endParaRPr lang="ru-RU" dirty="0"/>
                    </a:p>
                  </a:txBody>
                  <a:tcPr/>
                </a:tc>
              </a:tr>
              <a:tr h="452232">
                <a:tc>
                  <a:txBody>
                    <a:bodyPr/>
                    <a:lstStyle/>
                    <a:p>
                      <a:r>
                        <a:rPr lang="ru-RU" dirty="0" smtClean="0"/>
                        <a:t>5.</a:t>
                      </a:r>
                      <a:endParaRPr lang="ru-RU" dirty="0"/>
                    </a:p>
                  </a:txBody>
                  <a:tcPr/>
                </a:tc>
                <a:tc>
                  <a:txBody>
                    <a:bodyPr/>
                    <a:lstStyle/>
                    <a:p>
                      <a:pPr algn="ctr"/>
                      <a:r>
                        <a:rPr lang="ru-RU" dirty="0" smtClean="0"/>
                        <a:t>Германия</a:t>
                      </a:r>
                      <a:endParaRPr lang="ru-RU" dirty="0"/>
                    </a:p>
                  </a:txBody>
                  <a:tcPr/>
                </a:tc>
                <a:tc>
                  <a:txBody>
                    <a:bodyPr/>
                    <a:lstStyle/>
                    <a:p>
                      <a:pPr algn="ctr"/>
                      <a:r>
                        <a:rPr lang="ru-RU" dirty="0" smtClean="0"/>
                        <a:t>17</a:t>
                      </a:r>
                      <a:endParaRPr lang="ru-RU" dirty="0"/>
                    </a:p>
                  </a:txBody>
                  <a:tcPr/>
                </a:tc>
                <a:tc>
                  <a:txBody>
                    <a:bodyPr/>
                    <a:lstStyle/>
                    <a:p>
                      <a:pPr algn="ctr"/>
                      <a:r>
                        <a:rPr lang="ru-RU" dirty="0" smtClean="0"/>
                        <a:t>10</a:t>
                      </a:r>
                      <a:endParaRPr lang="ru-RU" dirty="0"/>
                    </a:p>
                  </a:txBody>
                  <a:tcPr/>
                </a:tc>
                <a:tc>
                  <a:txBody>
                    <a:bodyPr/>
                    <a:lstStyle/>
                    <a:p>
                      <a:pPr algn="ctr"/>
                      <a:r>
                        <a:rPr lang="ru-RU" dirty="0" smtClean="0"/>
                        <a:t>15</a:t>
                      </a:r>
                      <a:endParaRPr lang="ru-RU" dirty="0"/>
                    </a:p>
                  </a:txBody>
                  <a:tcPr/>
                </a:tc>
                <a:tc>
                  <a:txBody>
                    <a:bodyPr/>
                    <a:lstStyle/>
                    <a:p>
                      <a:pPr algn="ctr"/>
                      <a:r>
                        <a:rPr lang="ru-RU" dirty="0" smtClean="0"/>
                        <a:t>42</a:t>
                      </a:r>
                      <a:endParaRPr lang="ru-RU" dirty="0"/>
                    </a:p>
                  </a:txBody>
                  <a:tcPr/>
                </a:tc>
              </a:tr>
              <a:tr h="452232">
                <a:tc>
                  <a:txBody>
                    <a:bodyPr/>
                    <a:lstStyle/>
                    <a:p>
                      <a:r>
                        <a:rPr lang="ru-RU" dirty="0" smtClean="0"/>
                        <a:t>6.</a:t>
                      </a:r>
                      <a:endParaRPr lang="ru-RU" dirty="0"/>
                    </a:p>
                  </a:txBody>
                  <a:tcPr/>
                </a:tc>
                <a:tc>
                  <a:txBody>
                    <a:bodyPr/>
                    <a:lstStyle/>
                    <a:p>
                      <a:pPr algn="ctr"/>
                      <a:r>
                        <a:rPr lang="ru-RU" dirty="0" smtClean="0"/>
                        <a:t>Япония</a:t>
                      </a:r>
                      <a:endParaRPr lang="ru-RU" dirty="0"/>
                    </a:p>
                  </a:txBody>
                  <a:tcPr/>
                </a:tc>
                <a:tc>
                  <a:txBody>
                    <a:bodyPr/>
                    <a:lstStyle/>
                    <a:p>
                      <a:pPr algn="ctr"/>
                      <a:r>
                        <a:rPr lang="ru-RU" dirty="0" smtClean="0"/>
                        <a:t>12</a:t>
                      </a:r>
                      <a:endParaRPr lang="ru-RU" dirty="0"/>
                    </a:p>
                  </a:txBody>
                  <a:tcPr/>
                </a:tc>
                <a:tc>
                  <a:txBody>
                    <a:bodyPr/>
                    <a:lstStyle/>
                    <a:p>
                      <a:pPr algn="ctr"/>
                      <a:r>
                        <a:rPr lang="ru-RU" dirty="0" smtClean="0"/>
                        <a:t>8</a:t>
                      </a:r>
                      <a:endParaRPr lang="ru-RU" dirty="0"/>
                    </a:p>
                  </a:txBody>
                  <a:tcPr/>
                </a:tc>
                <a:tc>
                  <a:txBody>
                    <a:bodyPr/>
                    <a:lstStyle/>
                    <a:p>
                      <a:pPr algn="ctr"/>
                      <a:r>
                        <a:rPr lang="ru-RU" dirty="0" smtClean="0"/>
                        <a:t>21</a:t>
                      </a:r>
                      <a:endParaRPr lang="ru-RU" dirty="0"/>
                    </a:p>
                  </a:txBody>
                  <a:tcPr/>
                </a:tc>
                <a:tc>
                  <a:txBody>
                    <a:bodyPr/>
                    <a:lstStyle/>
                    <a:p>
                      <a:pPr algn="ctr"/>
                      <a:r>
                        <a:rPr lang="ru-RU" dirty="0" smtClean="0"/>
                        <a:t>41</a:t>
                      </a:r>
                      <a:endParaRPr lang="ru-RU" dirty="0"/>
                    </a:p>
                  </a:txBody>
                  <a:tcPr/>
                </a:tc>
              </a:tr>
              <a:tr h="452232">
                <a:tc>
                  <a:txBody>
                    <a:bodyPr/>
                    <a:lstStyle/>
                    <a:p>
                      <a:r>
                        <a:rPr lang="ru-RU" dirty="0" smtClean="0"/>
                        <a:t>7.</a:t>
                      </a:r>
                      <a:endParaRPr lang="ru-RU" dirty="0"/>
                    </a:p>
                  </a:txBody>
                  <a:tcPr/>
                </a:tc>
                <a:tc>
                  <a:txBody>
                    <a:bodyPr/>
                    <a:lstStyle/>
                    <a:p>
                      <a:pPr algn="ctr"/>
                      <a:r>
                        <a:rPr lang="ru-RU" dirty="0" smtClean="0"/>
                        <a:t>Франция</a:t>
                      </a:r>
                      <a:endParaRPr lang="ru-RU" dirty="0"/>
                    </a:p>
                  </a:txBody>
                  <a:tcPr/>
                </a:tc>
                <a:tc>
                  <a:txBody>
                    <a:bodyPr/>
                    <a:lstStyle/>
                    <a:p>
                      <a:pPr algn="ctr"/>
                      <a:r>
                        <a:rPr lang="ru-RU" dirty="0" smtClean="0"/>
                        <a:t>10</a:t>
                      </a:r>
                      <a:endParaRPr lang="ru-RU" dirty="0"/>
                    </a:p>
                  </a:txBody>
                  <a:tcPr/>
                </a:tc>
                <a:tc>
                  <a:txBody>
                    <a:bodyPr/>
                    <a:lstStyle/>
                    <a:p>
                      <a:pPr algn="ctr"/>
                      <a:r>
                        <a:rPr lang="ru-RU" dirty="0" smtClean="0"/>
                        <a:t>18</a:t>
                      </a:r>
                      <a:endParaRPr lang="ru-RU" dirty="0"/>
                    </a:p>
                  </a:txBody>
                  <a:tcPr/>
                </a:tc>
                <a:tc>
                  <a:txBody>
                    <a:bodyPr/>
                    <a:lstStyle/>
                    <a:p>
                      <a:pPr algn="ctr"/>
                      <a:r>
                        <a:rPr lang="ru-RU" dirty="0" smtClean="0"/>
                        <a:t>14</a:t>
                      </a:r>
                      <a:endParaRPr lang="ru-RU" dirty="0"/>
                    </a:p>
                  </a:txBody>
                  <a:tcPr/>
                </a:tc>
                <a:tc>
                  <a:txBody>
                    <a:bodyPr/>
                    <a:lstStyle/>
                    <a:p>
                      <a:pPr algn="ctr"/>
                      <a:r>
                        <a:rPr lang="ru-RU" dirty="0" smtClean="0"/>
                        <a:t>42</a:t>
                      </a:r>
                      <a:endParaRPr lang="ru-RU" dirty="0"/>
                    </a:p>
                  </a:txBody>
                  <a:tcPr/>
                </a:tc>
              </a:tr>
              <a:tr h="452232">
                <a:tc>
                  <a:txBody>
                    <a:bodyPr/>
                    <a:lstStyle/>
                    <a:p>
                      <a:r>
                        <a:rPr lang="ru-RU" dirty="0" smtClean="0"/>
                        <a:t>8.</a:t>
                      </a:r>
                      <a:endParaRPr lang="ru-RU" dirty="0"/>
                    </a:p>
                  </a:txBody>
                  <a:tcPr/>
                </a:tc>
                <a:tc>
                  <a:txBody>
                    <a:bodyPr/>
                    <a:lstStyle/>
                    <a:p>
                      <a:pPr algn="ctr"/>
                      <a:r>
                        <a:rPr lang="ru-RU" dirty="0" smtClean="0"/>
                        <a:t>Южная Корея</a:t>
                      </a:r>
                      <a:endParaRPr lang="ru-RU" dirty="0"/>
                    </a:p>
                  </a:txBody>
                  <a:tcPr/>
                </a:tc>
                <a:tc>
                  <a:txBody>
                    <a:bodyPr/>
                    <a:lstStyle/>
                    <a:p>
                      <a:pPr algn="ctr"/>
                      <a:r>
                        <a:rPr lang="ru-RU" dirty="0" smtClean="0"/>
                        <a:t>9</a:t>
                      </a:r>
                      <a:endParaRPr lang="ru-RU" dirty="0"/>
                    </a:p>
                  </a:txBody>
                  <a:tcPr/>
                </a:tc>
                <a:tc>
                  <a:txBody>
                    <a:bodyPr/>
                    <a:lstStyle/>
                    <a:p>
                      <a:pPr algn="ctr"/>
                      <a:r>
                        <a:rPr lang="ru-RU" dirty="0" smtClean="0"/>
                        <a:t>3</a:t>
                      </a:r>
                      <a:endParaRPr lang="ru-RU" dirty="0"/>
                    </a:p>
                  </a:txBody>
                  <a:tcPr/>
                </a:tc>
                <a:tc>
                  <a:txBody>
                    <a:bodyPr/>
                    <a:lstStyle/>
                    <a:p>
                      <a:pPr algn="ctr"/>
                      <a:r>
                        <a:rPr lang="ru-RU" dirty="0" smtClean="0"/>
                        <a:t>9</a:t>
                      </a:r>
                      <a:endParaRPr lang="ru-RU" dirty="0"/>
                    </a:p>
                  </a:txBody>
                  <a:tcPr/>
                </a:tc>
                <a:tc>
                  <a:txBody>
                    <a:bodyPr/>
                    <a:lstStyle/>
                    <a:p>
                      <a:pPr algn="ctr"/>
                      <a:r>
                        <a:rPr lang="ru-RU" dirty="0" smtClean="0"/>
                        <a:t>21</a:t>
                      </a:r>
                      <a:endParaRPr lang="ru-RU" dirty="0"/>
                    </a:p>
                  </a:txBody>
                  <a:tcPr/>
                </a:tc>
              </a:tr>
              <a:tr h="452232">
                <a:tc>
                  <a:txBody>
                    <a:bodyPr/>
                    <a:lstStyle/>
                    <a:p>
                      <a:r>
                        <a:rPr lang="ru-RU" dirty="0" smtClean="0"/>
                        <a:t>9.</a:t>
                      </a:r>
                      <a:endParaRPr lang="ru-RU" dirty="0"/>
                    </a:p>
                  </a:txBody>
                  <a:tcPr/>
                </a:tc>
                <a:tc>
                  <a:txBody>
                    <a:bodyPr/>
                    <a:lstStyle/>
                    <a:p>
                      <a:pPr algn="ctr"/>
                      <a:r>
                        <a:rPr lang="ru-RU" dirty="0" smtClean="0"/>
                        <a:t>Италия</a:t>
                      </a:r>
                      <a:endParaRPr lang="ru-RU" dirty="0"/>
                    </a:p>
                  </a:txBody>
                  <a:tcPr/>
                </a:tc>
                <a:tc>
                  <a:txBody>
                    <a:bodyPr/>
                    <a:lstStyle/>
                    <a:p>
                      <a:pPr algn="ctr"/>
                      <a:r>
                        <a:rPr lang="ru-RU" dirty="0" smtClean="0"/>
                        <a:t>8</a:t>
                      </a:r>
                      <a:endParaRPr lang="ru-RU" dirty="0"/>
                    </a:p>
                  </a:txBody>
                  <a:tcPr/>
                </a:tc>
                <a:tc>
                  <a:txBody>
                    <a:bodyPr/>
                    <a:lstStyle/>
                    <a:p>
                      <a:pPr algn="ctr"/>
                      <a:r>
                        <a:rPr lang="ru-RU" dirty="0" smtClean="0"/>
                        <a:t>12</a:t>
                      </a:r>
                      <a:endParaRPr lang="ru-RU" dirty="0"/>
                    </a:p>
                  </a:txBody>
                  <a:tcPr/>
                </a:tc>
                <a:tc>
                  <a:txBody>
                    <a:bodyPr/>
                    <a:lstStyle/>
                    <a:p>
                      <a:pPr algn="ctr"/>
                      <a:r>
                        <a:rPr lang="ru-RU" dirty="0" smtClean="0"/>
                        <a:t>8</a:t>
                      </a:r>
                      <a:endParaRPr lang="ru-RU" dirty="0"/>
                    </a:p>
                  </a:txBody>
                  <a:tcPr/>
                </a:tc>
                <a:tc>
                  <a:txBody>
                    <a:bodyPr/>
                    <a:lstStyle/>
                    <a:p>
                      <a:pPr algn="ctr"/>
                      <a:r>
                        <a:rPr lang="ru-RU" dirty="0" smtClean="0"/>
                        <a:t>28</a:t>
                      </a:r>
                      <a:endParaRPr lang="ru-RU" dirty="0"/>
                    </a:p>
                  </a:txBody>
                  <a:tcPr/>
                </a:tc>
              </a:tr>
              <a:tr h="452232">
                <a:tc>
                  <a:txBody>
                    <a:bodyPr/>
                    <a:lstStyle/>
                    <a:p>
                      <a:r>
                        <a:rPr lang="ru-RU" dirty="0" smtClean="0"/>
                        <a:t>10.</a:t>
                      </a:r>
                      <a:endParaRPr lang="ru-RU" dirty="0"/>
                    </a:p>
                  </a:txBody>
                  <a:tcPr/>
                </a:tc>
                <a:tc>
                  <a:txBody>
                    <a:bodyPr/>
                    <a:lstStyle/>
                    <a:p>
                      <a:pPr algn="ctr"/>
                      <a:r>
                        <a:rPr lang="ru-RU" dirty="0" smtClean="0"/>
                        <a:t>Австралия</a:t>
                      </a:r>
                      <a:endParaRPr lang="ru-RU" dirty="0"/>
                    </a:p>
                  </a:txBody>
                  <a:tcPr/>
                </a:tc>
                <a:tc>
                  <a:txBody>
                    <a:bodyPr/>
                    <a:lstStyle/>
                    <a:p>
                      <a:pPr algn="ctr"/>
                      <a:r>
                        <a:rPr lang="ru-RU" dirty="0" smtClean="0"/>
                        <a:t>8</a:t>
                      </a:r>
                      <a:endParaRPr lang="ru-RU" dirty="0"/>
                    </a:p>
                  </a:txBody>
                  <a:tcPr/>
                </a:tc>
                <a:tc>
                  <a:txBody>
                    <a:bodyPr/>
                    <a:lstStyle/>
                    <a:p>
                      <a:pPr algn="ctr"/>
                      <a:r>
                        <a:rPr lang="ru-RU" dirty="0" smtClean="0"/>
                        <a:t>11</a:t>
                      </a:r>
                      <a:endParaRPr lang="ru-RU" dirty="0"/>
                    </a:p>
                  </a:txBody>
                  <a:tcPr/>
                </a:tc>
                <a:tc>
                  <a:txBody>
                    <a:bodyPr/>
                    <a:lstStyle/>
                    <a:p>
                      <a:pPr algn="ctr"/>
                      <a:r>
                        <a:rPr lang="ru-RU" dirty="0" smtClean="0"/>
                        <a:t>10</a:t>
                      </a:r>
                      <a:endParaRPr lang="ru-RU" dirty="0"/>
                    </a:p>
                  </a:txBody>
                  <a:tcPr/>
                </a:tc>
                <a:tc>
                  <a:txBody>
                    <a:bodyPr/>
                    <a:lstStyle/>
                    <a:p>
                      <a:pPr algn="ctr"/>
                      <a:r>
                        <a:rPr lang="ru-RU" dirty="0" smtClean="0"/>
                        <a:t>29</a:t>
                      </a:r>
                      <a:endParaRPr lang="ru-RU" dirty="0"/>
                    </a:p>
                  </a:txBody>
                  <a:tcPr/>
                </a:tc>
              </a:tr>
              <a:tr h="452232">
                <a:tc>
                  <a:txBody>
                    <a:bodyPr/>
                    <a:lstStyle/>
                    <a:p>
                      <a:r>
                        <a:rPr lang="ru-RU" dirty="0" smtClean="0"/>
                        <a:t>11.</a:t>
                      </a:r>
                      <a:endParaRPr lang="ru-RU" dirty="0"/>
                    </a:p>
                  </a:txBody>
                  <a:tcPr/>
                </a:tc>
                <a:tc>
                  <a:txBody>
                    <a:bodyPr/>
                    <a:lstStyle/>
                    <a:p>
                      <a:pPr algn="ctr"/>
                      <a:r>
                        <a:rPr lang="ru-RU" dirty="0" smtClean="0"/>
                        <a:t>Нидерланды</a:t>
                      </a:r>
                      <a:endParaRPr lang="ru-RU" dirty="0"/>
                    </a:p>
                  </a:txBody>
                  <a:tcPr/>
                </a:tc>
                <a:tc>
                  <a:txBody>
                    <a:bodyPr/>
                    <a:lstStyle/>
                    <a:p>
                      <a:pPr algn="ctr"/>
                      <a:r>
                        <a:rPr lang="ru-RU" dirty="0" smtClean="0"/>
                        <a:t>8</a:t>
                      </a:r>
                      <a:endParaRPr lang="ru-RU" dirty="0"/>
                    </a:p>
                  </a:txBody>
                  <a:tcPr/>
                </a:tc>
                <a:tc>
                  <a:txBody>
                    <a:bodyPr/>
                    <a:lstStyle/>
                    <a:p>
                      <a:pPr algn="ctr"/>
                      <a:r>
                        <a:rPr lang="ru-RU" dirty="0" smtClean="0"/>
                        <a:t>7</a:t>
                      </a:r>
                      <a:endParaRPr lang="ru-RU" dirty="0"/>
                    </a:p>
                  </a:txBody>
                  <a:tcPr/>
                </a:tc>
                <a:tc>
                  <a:txBody>
                    <a:bodyPr/>
                    <a:lstStyle/>
                    <a:p>
                      <a:pPr algn="ctr"/>
                      <a:r>
                        <a:rPr lang="ru-RU" dirty="0" smtClean="0"/>
                        <a:t>4</a:t>
                      </a:r>
                      <a:endParaRPr lang="ru-RU" dirty="0"/>
                    </a:p>
                  </a:txBody>
                  <a:tcPr/>
                </a:tc>
                <a:tc>
                  <a:txBody>
                    <a:bodyPr/>
                    <a:lstStyle/>
                    <a:p>
                      <a:pPr algn="ctr"/>
                      <a:r>
                        <a:rPr lang="ru-RU" dirty="0" smtClean="0"/>
                        <a:t>19</a:t>
                      </a:r>
                      <a:endParaRPr lang="ru-RU" dirty="0"/>
                    </a:p>
                  </a:txBody>
                  <a:tcPr/>
                </a:tc>
              </a:tr>
            </a:tbl>
          </a:graphicData>
        </a:graphic>
      </p:graphicFrame>
      <p:pic>
        <p:nvPicPr>
          <p:cNvPr id="6" name="Рисунок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135781" y="681279"/>
            <a:ext cx="582835" cy="483327"/>
          </a:xfrm>
          <a:prstGeom prst="rect">
            <a:avLst/>
          </a:prstGeom>
        </p:spPr>
      </p:pic>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59079" y="715668"/>
            <a:ext cx="555134" cy="460355"/>
          </a:xfrm>
          <a:prstGeom prst="rect">
            <a:avLst/>
          </a:prstGeom>
        </p:spPr>
      </p:pic>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63888" y="704111"/>
            <a:ext cx="555303" cy="46049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980728"/>
            <a:ext cx="8717485" cy="2592288"/>
          </a:xfrm>
        </p:spPr>
        <p:txBody>
          <a:bodyPr/>
          <a:lstStyle/>
          <a:p>
            <a:r>
              <a:rPr lang="ru-RU" sz="2000" b="1" dirty="0"/>
              <a:t>20 августа 2016 года. </a:t>
            </a:r>
            <a:br>
              <a:rPr lang="ru-RU" sz="2000" b="1" dirty="0"/>
            </a:br>
            <a:br>
              <a:rPr lang="ru-RU" sz="2000" b="1" dirty="0"/>
            </a:br>
            <a:r>
              <a:rPr lang="ru-RU" sz="1600" b="1" dirty="0"/>
              <a:t>Маргарита </a:t>
            </a:r>
            <a:r>
              <a:rPr lang="ru-RU" sz="1600" b="1" dirty="0" err="1"/>
              <a:t>Мамун</a:t>
            </a:r>
            <a:r>
              <a:rPr lang="ru-RU" sz="1600" b="1" dirty="0"/>
              <a:t> – олимпийская чемпионка по художественной гимнастике в личном многоборье. </a:t>
            </a:r>
            <a:r>
              <a:rPr lang="ru-RU" sz="1600" b="1" dirty="0">
                <a:hlinkClick r:id="rId1"/>
              </a:rPr>
              <a:t>Яна </a:t>
            </a:r>
            <a:r>
              <a:rPr lang="ru-RU" sz="1600" b="1" dirty="0">
                <a:solidFill>
                  <a:schemeClr val="bg1"/>
                </a:solidFill>
                <a:hlinkClick r:id="rId1"/>
              </a:rPr>
              <a:t>Кудрявцев</a:t>
            </a:r>
            <a:r>
              <a:rPr lang="ru-RU" sz="1600" b="1" dirty="0">
                <a:hlinkClick r:id="rId1"/>
              </a:rPr>
              <a:t>а</a:t>
            </a:r>
            <a:r>
              <a:rPr lang="ru-RU" sz="1600" b="1" dirty="0"/>
              <a:t> – серебряный призёр.</a:t>
            </a:r>
            <a:br>
              <a:rPr lang="ru-RU" sz="1600" b="1" dirty="0"/>
            </a:br>
            <a:r>
              <a:rPr lang="ru-RU" sz="1600" dirty="0"/>
              <a:t>Российская гимнастка Маргарита </a:t>
            </a:r>
            <a:r>
              <a:rPr lang="ru-RU" sz="1600" dirty="0" err="1"/>
              <a:t>Мамун</a:t>
            </a:r>
            <a:r>
              <a:rPr lang="ru-RU" sz="1600" dirty="0"/>
              <a:t> родилась 1 ноября 1995 в Москве. Маргарита семикратная чемпионка мира по художественной гимнастике (2013, 2014, 2015), четырёхкратная чемпионка Европы (2013, 2015), четырёхкратная победительница Универсиады в Казани (2013), чемпионка Первых Европейских игр 2015 года в Баку, многократная победительница Гран-При и этапов Кубка мира. Трёхкратная абсолютная чемпионка России по художественной гимнастике (2011, 2012, 2013), а также двукратный серебряный призёр национального чемпионата (2014, 2016). </a:t>
            </a:r>
            <a:br>
              <a:rPr lang="ru-RU" sz="2000" dirty="0"/>
            </a:br>
            <a:endParaRPr lang="ru-RU" sz="2000" dirty="0"/>
          </a:p>
        </p:txBody>
      </p:sp>
      <p:pic>
        <p:nvPicPr>
          <p:cNvPr id="3" name="Рисунок 2"/>
          <p:cNvPicPr>
            <a:picLocks noChangeAspect="1"/>
          </p:cNvPicPr>
          <p:nvPr/>
        </p:nvPicPr>
        <p:blipFill>
          <a:blip r:embed="rId2"/>
          <a:stretch>
            <a:fillRect/>
          </a:stretch>
        </p:blipFill>
        <p:spPr>
          <a:xfrm>
            <a:off x="2555776" y="3156208"/>
            <a:ext cx="3240360" cy="3528392"/>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992" y="3020056"/>
            <a:ext cx="8856984" cy="1287016"/>
          </a:xfrm>
        </p:spPr>
        <p:txBody>
          <a:bodyPr/>
          <a:lstStyle/>
          <a:p>
            <a:r>
              <a:rPr lang="ru-RU" sz="2000" dirty="0"/>
              <a:t>Болельщики называют Маргариту "Бенгальской тигрицей", так свою подопечную нарекла Ирина Винер, которая тренирует </a:t>
            </a:r>
            <a:r>
              <a:rPr lang="ru-RU" sz="2000" dirty="0" err="1"/>
              <a:t>Мамун</a:t>
            </a:r>
            <a:r>
              <a:rPr lang="ru-RU" sz="2000" dirty="0"/>
              <a:t> в сборной. Студентка кафедры теории и методики гимнастики Университета имени </a:t>
            </a:r>
            <a:r>
              <a:rPr lang="ru-RU" sz="2000" dirty="0" err="1"/>
              <a:t>П.Ф.Лесгафта</a:t>
            </a:r>
            <a:r>
              <a:rPr lang="ru-RU" sz="2000" dirty="0"/>
              <a:t> Санкт-Петербург.</a:t>
            </a:r>
            <a:br>
              <a:rPr lang="ru-RU" sz="2000" dirty="0"/>
            </a:br>
            <a:br>
              <a:rPr lang="ru-RU" sz="2000" dirty="0"/>
            </a:br>
            <a:r>
              <a:rPr lang="ru-RU" sz="2000" dirty="0"/>
              <a:t>Отец Маргариты Абдулла Аль-</a:t>
            </a:r>
            <a:r>
              <a:rPr lang="ru-RU" sz="2000" dirty="0" err="1"/>
              <a:t>Мамун</a:t>
            </a:r>
            <a:r>
              <a:rPr lang="ru-RU" sz="2000" dirty="0"/>
              <a:t> родился и вырос в Бангладеш, а учился в университете в Астрахани. Там он познакомился с русской девушкой Анной, которая впоследствии стала матерью Маргариты.</a:t>
            </a:r>
            <a:br>
              <a:rPr lang="ru-RU" sz="2000" dirty="0"/>
            </a:br>
            <a:br>
              <a:rPr lang="ru-RU" sz="2000" dirty="0"/>
            </a:br>
            <a:r>
              <a:rPr lang="ru-RU" sz="2000" dirty="0"/>
              <a:t>До 10-летнего возраста Маргарита часто бывала на родине отца. Она представляла Бангладеш на одном соревновании среди гимнасток-юниоров. </a:t>
            </a:r>
            <a:endParaRPr lang="ru-RU" sz="2000" dirty="0"/>
          </a:p>
        </p:txBody>
      </p:sp>
      <p:pic>
        <p:nvPicPr>
          <p:cNvPr id="3" name="Рисунок 2"/>
          <p:cNvPicPr>
            <a:picLocks noChangeAspect="1"/>
          </p:cNvPicPr>
          <p:nvPr/>
        </p:nvPicPr>
        <p:blipFill>
          <a:blip r:embed="rId1"/>
          <a:stretch>
            <a:fillRect/>
          </a:stretch>
        </p:blipFill>
        <p:spPr>
          <a:xfrm>
            <a:off x="2915816" y="4005064"/>
            <a:ext cx="3180332" cy="2826505"/>
          </a:xfrm>
          <a:prstGeom prst="rect">
            <a:avLst/>
          </a:prstGeom>
        </p:spPr>
      </p:pic>
    </p:spTree>
  </p:cSld>
  <p:clrMapOvr>
    <a:masterClrMapping/>
  </p:clrMapOvr>
</p:sld>
</file>

<file path=ppt/theme/theme1.xml><?xml version="1.0" encoding="utf-8"?>
<a:theme xmlns:a="http://schemas.openxmlformats.org/drawingml/2006/main" name="Горизонт">
  <a:themeElements>
    <a:clrScheme name="Горизонт">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Горизонт">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Горизонт">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Horizon</Template>
  <TotalTime>0</TotalTime>
  <Words>21304</Words>
  <Application>WPS Presentation</Application>
  <PresentationFormat>Экран (4:3)</PresentationFormat>
  <Paragraphs>235</Paragraphs>
  <Slides>41</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41</vt:i4>
      </vt:variant>
    </vt:vector>
  </HeadingPairs>
  <TitlesOfParts>
    <vt:vector size="51" baseType="lpstr">
      <vt:lpstr>Arial</vt:lpstr>
      <vt:lpstr>SimSun</vt:lpstr>
      <vt:lpstr>Wingdings</vt:lpstr>
      <vt:lpstr>Arial Narrow</vt:lpstr>
      <vt:lpstr>Microsoft YaHei</vt:lpstr>
      <vt:lpstr/>
      <vt:lpstr>Arial Unicode MS</vt:lpstr>
      <vt:lpstr>Calibri</vt:lpstr>
      <vt:lpstr>Segoe Print</vt:lpstr>
      <vt:lpstr>Горизонт</vt:lpstr>
      <vt:lpstr>Российские спортсмены – участники Олимпийских Игр 2016, виды спорта и их достижения</vt:lpstr>
      <vt:lpstr>Все золотые медали России на олимпиаде – 2016 в Рио де Жанейро. кто из россиян стал олимпийским чемпионом в Рио.</vt:lpstr>
      <vt:lpstr>XXXI Летние Олимпийские игры 2016 года прошли с 5 по 21 августа в Рио-де-Жанейро, Бразилия. Это были первые Олимпийские игры, проходящие в Южной Америке, вторые в Латинской Америке после Олимпийских игр 1968 года в Мехико и первые с 2000 года, проходящие в южном полушарии.  </vt:lpstr>
      <vt:lpstr>До участия в Олимпиаде в Рио-де-Жанейро допущены 286 россиян, они будут представлены в 29 видах спорта из 34.  Талисманами Игр стали Винисиус и Том - два персонажа, олицетворяющие флору и фауну Бразилии. Образ бразильской фауны представлен в виде жёлтого зверя, который похож на кота. В собирательном образе флоры приветствует растение, выполненное в синем и зелёном цветах, в котором присутствуют черты как и цветка, так и дерева.</vt:lpstr>
      <vt:lpstr>107 российских спортсменов завоевали медали разного достоинства в 18-ти видах спорта (в 10-ти стали чемпионами).   Наибольшее количество наград на завершившихся Играх сборной России принесли борцы – 9 (4-3-2), фехтовальщики – 7 (4-1-2) и гимнасты – 8 (1-4-3).  </vt:lpstr>
      <vt:lpstr>Чемпионам подарили белые внедорожники BMW X6, серебряные призеры получили BMW X4, а бронзовые — BMW X3. Кроме того, в соответствии с распоряжением правительства России, победители Игр 2016 года получат по четыре миллиона рублей, обладатели серебряных медалей — 2,5 миллиона, бронзовых — 1,7 миллиона</vt:lpstr>
      <vt:lpstr>МЕДАЛЬНЫЙ ЗАЧЁТ ИГР </vt:lpstr>
      <vt:lpstr>20 августа 2016 года.   Маргарита Мамун – олимпийская чемпионка по художественной гимнастике в личном многоборье. Яна Кудрявцева – серебряный призёр. Российская гимнастка Маргарита Мамун родилась 1 ноября 1995 в Москве. Маргарита семикратная чемпионка мира по художественной гимнастике (2013, 2014, 2015), четырёхкратная чемпионка Европы (2013, 2015), четырёхкратная победительница Универсиады в Казани (2013), чемпионка Первых Европейских игр 2015 года в Баку, многократная победительница Гран-При и этапов Кубка мира. Трёхкратная абсолютная чемпионка России по художественной гимнастике (2011, 2012, 2013), а также двукратный серебряный призёр национального чемпионата (2014, 2016).  </vt:lpstr>
      <vt:lpstr>Болельщики называют Маргариту "Бенгальской тигрицей", так свою подопечную нарекла Ирина Винер, которая тренирует Мамун в сборной. Студентка кафедры теории и методики гимнастики Университета имени П.Ф.Лесгафта Санкт-Петербург.  Отец Маргариты Абдулла Аль-Мамун родился и вырос в Бангладеш, а учился в университете в Астрахани. Там он познакомился с русской девушкой Анной, которая впоследствии стала матерью Маргариты.  До 10-летнего возраста Маргарита часто бывала на родине отца. Она представляла Бангладеш на одном соревновании среди гимнасток-юниоров. </vt:lpstr>
      <vt:lpstr>17 августа 2016 года.   Серебро России в спортивной борьбе принесли Валерия Коблова (до 58 кг) и Наталья Воробьева (до 69 кг), бронзу – боксер Анастасия Белякова (до 60 кг). 19-летняя Ярослава Бондаренко вышла в полуфинал в велоспорте-BMX с 11-м результатом.</vt:lpstr>
      <vt:lpstr>16 августа 2016 года.   Россияне завоевали одно золото и две бронзы. Золото России в дуэте принесли синхронистки Наталья Ищенко и Светлана Ромашина. Бронзу взял байдарочник Роман Аношкин в одиночке на 1000 м. Гимнаст Давид Белявский стал бронзовым призёром в упражнении на брусьях с суммой 15,783 балла. Олимпийским чемпионом стал 22-летний украинец Олег Верняев (16,041), серебро – у американца Данелла Лейвы (15,900).   Российские гандболистки в 1/4 финала выиграли у сборной Анголы 31:27   Российские воллейболистки в 1/4 финала проиграли сборной Сербии 0:3 (9:25, 22:25, 21:25)  </vt:lpstr>
      <vt:lpstr>15 августа 2016 года.   Россияне добавили в копилку пять медалей – две золотые, одну серебряную и две бронзовые. Золото России принесли борец греко-римского стиля Давит Чакветадзе (до 85 кг) и боксер Евгений Тищенко (до 91 кг). Гимнаст Денис Аблязин взял серебро в опорном прыжке и бронзу на кольцах, борец Сергей Семенов завоевал бронзу в весе до 130 кг. </vt:lpstr>
      <vt:lpstr>14 августа 2016 года.   В девятый соревновательный день российские спортсмены завоевали 3 золотые, 2 серебряные и 2 бронзовые медали. Золото России принесли борец греко-римского стиля Роман Власов (до 75 кг), гимнастка Алия Мустафина (брусья) и теннисиски Екатерина Макарова и Елена Веснина (парный разряд). Серебро завоевали гимнастка Мария Пасека (опорный прыжок) и стрелок Сергей Каменский (винтовка,50 м, три позиции), бронзу – велосипедист Денис Дмитриев (индивидуальный спринт) и яхтсменка Стефания Елфутина («RS:X»).  </vt:lpstr>
      <vt:lpstr>У России – первая медаль в парусном спорте с 1996 года. В классе «RS:X» (виндсёрфинг) 19-летняя Стефания Елфутина завоевала бронзу.  </vt:lpstr>
      <vt:lpstr>Расстановка перед Medal Race – «медальной гонкой», где все очки удваиваются, была следующей: Тартальини - первая (55 очков), Елфутина - вторая (55), с третьего по пятое места занимали китаянка Чен, француженка Пикон и израильтянка Давидович (по 60). Получилось, при плохом раскладе россиянка вообще могла остаться без медалей, особенно учитывая, что все очки она набрала за счет стабильности, ни разу за всю регату не выиграв ни одного рейса.</vt:lpstr>
      <vt:lpstr>Официально женская Medal Race в классе «RS:X» должна была начаться в 14:05 по местному времени, но время шло, информация поступала противоречивая, а ничего не начиналось. Наконец в 15:35 старт был дан. Ветер был несильным – около 10 узлов (хорошим считается 15). Но перед Елфутиной был зажжён красный флаг. Все соперницы ушли в гонку, а россиянка только-только стартовала.   «Мне очень стыдно, но я до сих пор так и не поняла, за что мне дали предупреждение», - сказала уже после Елфутина журналистам: «Никаких претензий к судьям нет, значит, заслужила. Но что именно произошло – прямо сейчас я не знаю».</vt:lpstr>
      <vt:lpstr>Она отчаянно «глиссировала», пытаясь разогнаться и достать далеко ушедших соперниц! Конечно, повезло, что ветер был очень слабый: Елфутина хороша в такую погоду благодаря физической силе, и это позволяет ей поддерживать доску в «глиссировании» гораздо дольше соперниц (говорит, что спокойно совершает 20-25 подтягиваний, но может и больше).   Совершенно точно – этот момент войдёт в историю нашего парусного спорта.</vt:lpstr>
      <vt:lpstr>По материалам Е.Слюсаренко "Чемпионат". Фото Zimbio.</vt:lpstr>
      <vt:lpstr>13 августа 2016 года.   22-летняя Яна Егорян стала двукратной Олимпийской чемпионкой в фехтовании. Женская сборная России по фехтованию на саблях (Софья Великая, Яна Егорян, Юлия Гаврилова, Екатерина Дьяченко) завоевала золотые медали в командном первенстве, победив в финале соперниц из Украины – 45:30. </vt:lpstr>
      <vt:lpstr>Шесть лет назад Яна Егорян победила на первых юношеских Олимпийских играх 2010 года в Сингапуре. После побед на юношеской Олимпиаде Яна заявила буквально следующее: «На Игры в Лондон я вряд ли попаду, так как там нет командного турнира, а в личном Соня Великая и Катя Дьяченко пока сильнее меня. Но к Рио уже буду в самом соку. Постараюсь устроить там настоящий "карнавал"».  «Как я рада за Соню Великую, вы даже представить себе не можете!» - сказала Яна после награждения на Олимпиаде в Рио-де-Жанейро: «Она достойна этой долгожданной медали! Наконец-то у неё тоже есть золото! В полуфинале с американками я заканчивала встречу, и это для меня было сложно – на мне лежала большая ответственность. Но, слава Богу, тренер знал что делает. Я заканчивала с Америкой, Соня – с Украиной, и мы пришли к победе. Мы со всеми общаемся. Часто переговариваемся и с американками, и с украинками – политика нас никак не касается. Мы даже это не обсуждаем. </vt:lpstr>
      <vt:lpstr>Я молодая, продвинутая девушка в плане интернета, а золотая олимпийская медаль – настолько важное для меня событие, что я решила принципиально ответить всем. Не считая комментарии, в «Инстаграме» я получила более десяти тысяч поздравлений. Мне безумно приятно. Я всё читаю. Я счастлива, что вся страна на нас смотрела, болела, им не лень меня поздравлять. Уже завтра с нашими чемпионами-рапиристами, которых я тоже хочу поздравить с победой, летим домой. Мы сегодня весь день шутили с девочками: раз смогли мальчики – значит, и мы сможем. Но по накалу их медаль куда эмоциональнее, ведь они показали, что значит в стрессовой ситуации вырвать победу. Они её именно вырвали!». </vt:lpstr>
      <vt:lpstr>20-летний белорус Владислав Гончаров завоевал золото Олимпиады-2016 в прыжках на батуте. В финале Владислав Гончаров получил оценку 61,745 балла и опередил двух китайцев — Дон Дона (60,535) и Гао Лэя (60,175). Белорусы впервые в истории сумели завоевать олимпийскую награду в прыжках на батуте.  Владислав Гончаров является дебютантом Олимпиад, но, несмотря на молодой возраст, считался одним из фаворитов Игр. Он ворвался в элиту прыжков на батуте в 2014 году. С тех пор юный талант из Витебска завоевал в олимпийской дисциплине по две награды чемпионатов мира (бронзу в 2014 и серебро в 2015) и чемпионатов Европы (золото в 2014 и в 2016).  </vt:lpstr>
      <vt:lpstr>12 августа 2016 года.   В плавании на 200 м на спине россиянка 18-летняя Дарья Устинова остановилась в шаге от пьедестала (2.07,89), уступив бронзовому призеру канадке Хилари Колдуэлл 0,35 секунды.  Чемпионкой стала американка Маделайн Дирадо (2.05,99), вырвав у венгерки Катинки Хошу – 0,06. Четвёртое золото в Рио завоевала американка Кетлин Ледеки в плавании на 800 м кролем с рекордом мира. </vt:lpstr>
      <vt:lpstr>Победную серию американского пловца Майкла Фелпса на Олимпиаде в Рио-де-Жанейро прервал 12 августа 21-летний сингапурец Джозеф Скулинг.  Он опередил легендарного Фелпса на дистанции 100 метров баттерфляем с олимпийским рекордом 50,39.  Сразу три пловца получили серебряные Олимпийские медали. Второе место с Фелпсом раздели южноафриканец Чад Ле Кло и венгр Ласло Чех с одинаковым результатом 51,14.</vt:lpstr>
      <vt:lpstr>11 августа 2016 года.   Евгений Рылов завоевал бронзу в плавании на 200 м на спине с рекордом Европы (1.53,97).  Второе золото в Рио завоевал американец Райан Мерфи (1.53,62), серебро – у австралийца Митчелла Ларкина (1.53,96). Дарья Касаткина в четвертьфинале одиночного разряда проиграла американке Мэдисон Кейс — 3/6, 1/6. В парном разряде в четвертьфинале Дарья Касаткина и Светлана Кузнецова (Россия) проиграли Андреа Главацкова и Люси Градецка (Чехия) 1/6, 6/4, 5/7.  В личном гимнастическом многоборье победила 19-летняя американка Симона Байлс (62,198 балла). </vt:lpstr>
      <vt:lpstr>Второй стала другая гимнастка из США Александра Райсман (60,098). Россиянка Алия Мустафина завоевала бронзу (58,665), обойдя китаянку Шан Чунсон на 0,116 балла. Седа Тутхалян была 22-й. </vt:lpstr>
      <vt:lpstr>10 августа 2016 года.   19-летний пловец Антон Чупков - бронзовый призёр Олимпийских игр на дистанции 200 метров брассом. </vt:lpstr>
      <vt:lpstr>9 августа 2016 года.   В командном гимнастическом многоборье женская сборная России (Ангелина Мельникова, Дарья Спиридонова, Алия Мустафина, Седа Тутхалян, Мария Пасека) завоевала серебряные медали.  Спортивная гимнастика. Женщины. Команды.  1. США – 184.897.  2. Россия – 176,688.  3. Китай – 176,003. 19-летний пловец Антон Чупков вышел в финал на дистанции 200 метров брассом с новым рекордом России! </vt:lpstr>
      <vt:lpstr>8 августа 2016 года.   19-летний гимнаст Никита Нагорный стал "серебряным" призёром в командных соревнованиях по спортивной гимнастике. Мужская сборная России по спортивной гимнастике в составе Дениса Аблязина, Ивана Стретовича, Николая Куксенкова, Давида Белявского и Никиты Нагорного заняла второе место в финале командного первенства на Играх в Рио-де-Жанейро, уступив только японцам.   «Медаль, которая висит у меня на груди, — это благодаря моему тренеру Нечепуренко Ольге Ивановне из Ростова, которая вырастила меня, а потом отдала тренеру Забелину Анатолию Исааковичу, который тоже меня к этому готовил. Им огромное спасибо. Благодаря им и моей семье, поддержке, сейчас у меня есть эта медаль. И спасибо команде — я сейчас понимаю, что для меня это не просто команда, а семья, с которой мы вместе прошли это. А это — как пройти войну», — сказал Никита Нагорный после награждения.  </vt:lpstr>
      <vt:lpstr>Спортивная гимнастика. Мужчины. Команды.  1. Япония – 274,094.  2. Россия – 271,453.  3. Китай – 271,122. </vt:lpstr>
      <vt:lpstr>19-летняя теннисистка Дарья Касаткина вышла в 1/8 финала, а так же вместе со Светланой Кузнецовой - в четвертьфинал парного разряда.  Касаткина родилась 7 мая 1997 года в Тольятти — победительница одного турнира WTA в парном разряде; победительница одного юниорского турнира Большого шлема в одиночном разряде (Roland Garros-2014); бывшая третья ракетка мира в юниорском рейтинге. Серебряный призёр Юношеских Олимпийских игр 2014 года (Нанкин, Китай).  </vt:lpstr>
      <vt:lpstr>7 августа 2016 года.   19-летняя Виталина Бацарашкина завоевала «серебро» в стрельбе из пневматического пистолета с 10 метров. Виталина из Омска - мастер спорта международного класса, победитель Первенства Европы 2015 года, призёр Первенств мира и Европы.  Девушка начала профессионально заниматься стрельбой с 12 лет. До этого все попытки заниматься спортом продолжались не более месяца — не хватало терпения. Удивительно, но она предпочла пистолеты (малокалиберный и пневматический), а не винтовку. Дело в том, что с шести лет она ходила с дедом на охоту, стреляла по банкам, а в 10 лет получила от него в подарок пневматическую винтовку. Так что Виталина смело может говорить: «Спасибо деду за медаль», ведь именно он научил её обращаться с оружием, а не так давно подарил ружье 28-го калибра. По словам самой спортсменки, пистолеты она предпочла только потому, что они просто легче и с ними просто удобнее ездить на соревнования — достаточно сложить их в чемодан. Сейчас спортсменка стреляет лучше деда, но они по-прежнему вместе ходят на охоту и рыбалку и соревнуются в количестве уток и карпов. </vt:lpstr>
      <vt:lpstr>"Можно сказать, меня в стрельбу привел дедушка, с которым я с шести лет ездила на охоту и рыбалку", - рассказывает девушка: "Где-то в десять лет я научилась стрелять из ружья, и дедушка отдал меня в стрельбу, решил, что мне нужно заняться этим видом спорта. Помню, сначала мне не понравилось в тире, а потом втянулась, азарт появился. Вообще, наверное, если у меня дедушка военный, а папа в прошлом милиционер, то кто еще мог из меня выйти?" </vt:lpstr>
      <vt:lpstr>По материалам "Чемпионат.com" Фото В.Бацарашкиной   Стрельба пулевая. Женщины. Пистолет, 10 м.   1. Чжан Менсю (Китай) – 199,4.  2. Виталина Бацарашкина (Россия) – 197,1. 3. Анна Коракаки (Греция) – 177,7…  8. Екатерина Коршунова (Россия) – 73,5.   19-летняя американская пловчиха Кетлин Ледеки - двукратная олимпийская чемпионка. На Олимпиаде в Рио-де-Жанейро Кети победила на дистанции 400 м. с новым мировым рекордом! </vt:lpstr>
      <vt:lpstr>6 августа 2016 года.  Первой Олимпийской чемпионкой в Рио стала 19-летняя американка Вирджиния Трашер в стрельбе из пневматической винтовки с 10 метров с олимпийским рекордом – 208 баллов!  Россяинка Дарья Вдовина заняла пятое место.  Вирджиния сказала после победы: «Я рада, что сегодня мне удалось показать всё лучшее, на что способна. Очень тяжело было работать в таком шуме, но я старалась сосредоточиться на каждом выстреле. Когда я только ехала на соревнования, не строила никаких иллюзий, но точно знала, что мне по силам попасть в финал. И сегодня я стала лучше, чем олимпийские чемпионки. Но Ли Ду и Йи Силинь — настоящие профессионалы и замечательные стрелки.   Когда Дарья Вдовина меня обогнала, я не нервничала. Да, она хорошо стреляет, но, знаете, каждый раз, когда кто-то вырывается вперёд, тебя это очень сильно мотивирует. Мы с ней однажды встречались, но я не очень хорошо её знаю».  </vt:lpstr>
      <vt:lpstr>16-летняя гимнастка Ангелина Мельникова - самая юная участница сборной России на Олимпиаде в Рио!  Ангелина Мельникова родилась 18 июля 2000 года. Выступает за команду ГБОУ ДОД ВО СДЮШОР им.Ю.Э.Штукмана города Воронеж. Тренеры: Денисевич С. В., Ишкова Н. Н., Правдина Н.В. Мастер спорта России международного класса.  АНГЕЛИНА МЕЛЬНИКОВА  В резерве сборной по художественной гимнастике 15-летняя Ксения Полякова. 16 лет девушке исполнится сразу после Олимпиады - 25 августа! </vt:lpstr>
      <vt:lpstr>Желаем успешных стартов и 17-летней пловчихе Арине Опёнышевой.  Чемпионка России и первых Европейских игр, мастер спорта по плаванию Арина Опёнышева родилась 24 марта 1999 года в городе Зеленогорске Красноярского края. Плаванием занимается с 7 лет в зеленогорском СДЮСШОР «Олимп» и все годы у одного тренера - Владимира Михайловича Авдеева.   АРИНА ОПЁНЫШЕВА</vt:lpstr>
      <vt:lpstr>Международная ассоциация легкоатлетических федераций (IAAF) отклонила все заявки легкоатлетов РФ на участие в Олимпийских играх, кроме прыгуньи в длину Дарьи Клишиной.  К большому сожалению, помимо российских олимпийцев, оказались отстранёнными от соревнований и юные спортсмены, которые никак не могли выполнить такие критерии, как нахождение вне территории Российской Федерации на протяжении длительного времени и малое количество внесоревновательных проб на допинг.   Дарья Клишина родилась 15 января 1991 года в Твери. Двукратная чемпионка Европы в помещении (2011, 2013). Личный рекорд 7,05 м. (2011 год). С 2013 года живёт и тренируется в США. Для Дарьи это станут первые Олимпийские игры, на Олимпиаду-2012 в Лондоне она не прошла отбор.  </vt:lpstr>
      <vt:lpstr>21 апреля 2016 года на родине Олимпийских игр в Греции, в Храме Геры в Древней Олимпии состоялось зажжение огня Игр XXXI Олимпиады.  В первые дни эстафета олимпийского огня пройдёт по территории Греции. 27 апреля огонь самолетом будет доставлен в столицу Бразилии, где 3 мая отправной точкой эстафеты станет рабочая резиденция президента страны - дворец Планалту. </vt:lpstr>
      <vt:lpstr>По традиции эстафету начнёт атлет из страны-родоначальницы Олимпийских игр. Первым факелоносцем Олимпиады-2016 станет чемпион мира по спортивной гимнастике Элефтериос Петруниас, которому огонь передаст греческая Актриса Катерина Леху, выбранная для исполнения роли «Верховной жрицы». Следующим участником эстафеты станет бразильский волейболист, двукратный олимпийский чемпион Джоване Гавио.  За 95 дней эстафеты олимпийский огонь преодолеет расстояние в 20 тысяч километров по земле и 10 тысяч миль по воздуху, побывав в 329-ти населенных пунктах Бразилии.  Завершится эстафета олимпийского огня в Рио-де-Жанейро 5 августа, в день открытия Игр, на стадионе Маракана. Главный символ Олимпийских игр будет гореть в чаше знаменитой арены до окончания Игр XXXI Олимпиады. </vt:lpstr>
      <vt:lpstr>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Российские спортсмены – участники Олимпийских Игр 2016, виды спорта и их достижения</dc:title>
  <dc:creator>Горковенко Даниил</dc:creator>
  <cp:lastModifiedBy>1</cp:lastModifiedBy>
  <cp:revision>14</cp:revision>
  <dcterms:created xsi:type="dcterms:W3CDTF">2020-04-23T11:29:00Z</dcterms:created>
  <dcterms:modified xsi:type="dcterms:W3CDTF">2020-08-17T17:12:02Z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1049-11.2.0.9431</vt:lpwstr>
  </property>
</Properties>
</file>