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CC00"/>
    <a:srgbClr val="FF9900"/>
    <a:srgbClr val="FF9966"/>
    <a:srgbClr val="FF9999"/>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705" autoAdjust="0"/>
  </p:normalViewPr>
  <p:slideViewPr>
    <p:cSldViewPr>
      <p:cViewPr varScale="1">
        <p:scale>
          <a:sx n="84" d="100"/>
          <a:sy n="84" d="100"/>
        </p:scale>
        <p:origin x="-1435" y="-67"/>
      </p:cViewPr>
      <p:guideLst>
        <p:guide orient="horz" pos="2160"/>
        <p:guide pos="2880"/>
      </p:guideLst>
    </p:cSldViewPr>
  </p:slideViewPr>
  <p:outlineViewPr>
    <p:cViewPr>
      <p:scale>
        <a:sx n="33" d="100"/>
        <a:sy n="33" d="100"/>
      </p:scale>
      <p:origin x="0" y="315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85DAE4A-89FC-46B1-8DE3-08387A0DE885}" type="datetimeFigureOut">
              <a:rPr lang="ru-RU" smtClean="0"/>
              <a:t>08.08.2015</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01BFE110-7A33-47E9-A8FC-5819346F11D7}"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5DAE4A-89FC-46B1-8DE3-08387A0DE885}" type="datetimeFigureOut">
              <a:rPr lang="ru-RU" smtClean="0"/>
              <a:t>08.08.2015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BFE110-7A33-47E9-A8FC-5819346F11D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B85DAE4A-89FC-46B1-8DE3-08387A0DE885}" type="datetimeFigureOut">
              <a:rPr lang="ru-RU" smtClean="0"/>
              <a:t>08.08.2015</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01BFE110-7A33-47E9-A8FC-5819346F11D7}"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B85DAE4A-89FC-46B1-8DE3-08387A0DE885}" type="datetimeFigureOut">
              <a:rPr lang="ru-RU" smtClean="0"/>
              <a:t>08.08.2015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01BFE110-7A33-47E9-A8FC-5819346F11D7}" type="slidenum">
              <a:rPr lang="ru-RU" smtClean="0"/>
              <a:t>‹#›</a:t>
            </a:fld>
            <a:endParaRPr lang="ru-RU"/>
          </a:p>
        </p:txBody>
      </p:sp>
      <p:sp>
        <p:nvSpPr>
          <p:cNvPr id="8" name="Объект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85DAE4A-89FC-46B1-8DE3-08387A0DE885}" type="datetimeFigureOut">
              <a:rPr lang="ru-RU" smtClean="0"/>
              <a:t>08.08.2015</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1BFE110-7A33-47E9-A8FC-5819346F11D7}" type="slidenum">
              <a:rPr lang="ru-RU" smtClean="0"/>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Объект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B85DAE4A-89FC-46B1-8DE3-08387A0DE885}" type="datetimeFigureOut">
              <a:rPr lang="ru-RU" smtClean="0"/>
              <a:t>08.08.2015</a:t>
            </a:fld>
            <a:endParaRPr lang="ru-RU"/>
          </a:p>
        </p:txBody>
      </p:sp>
      <p:sp>
        <p:nvSpPr>
          <p:cNvPr id="10" name="Номер слайда 9"/>
          <p:cNvSpPr>
            <a:spLocks noGrp="1"/>
          </p:cNvSpPr>
          <p:nvPr>
            <p:ph type="sldNum" sz="quarter" idx="16"/>
          </p:nvPr>
        </p:nvSpPr>
        <p:spPr/>
        <p:txBody>
          <a:bodyPr rtlCol="0"/>
          <a:lstStyle/>
          <a:p>
            <a:fld id="{01BFE110-7A33-47E9-A8FC-5819346F11D7}" type="slidenum">
              <a:rPr lang="ru-RU" smtClean="0"/>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Объект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B85DAE4A-89FC-46B1-8DE3-08387A0DE885}" type="datetimeFigureOut">
              <a:rPr lang="ru-RU" smtClean="0"/>
              <a:t>08.08.2015</a:t>
            </a:fld>
            <a:endParaRPr lang="ru-RU"/>
          </a:p>
        </p:txBody>
      </p:sp>
      <p:sp>
        <p:nvSpPr>
          <p:cNvPr id="12" name="Номер слайда 11"/>
          <p:cNvSpPr>
            <a:spLocks noGrp="1"/>
          </p:cNvSpPr>
          <p:nvPr>
            <p:ph type="sldNum" sz="quarter" idx="16"/>
          </p:nvPr>
        </p:nvSpPr>
        <p:spPr/>
        <p:txBody>
          <a:bodyPr rtlCol="0"/>
          <a:lstStyle/>
          <a:p>
            <a:fld id="{01BFE110-7A33-47E9-A8FC-5819346F11D7}" type="slidenum">
              <a:rPr lang="ru-RU" smtClean="0"/>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85DAE4A-89FC-46B1-8DE3-08387A0DE885}" type="datetimeFigureOut">
              <a:rPr lang="ru-RU" smtClean="0"/>
              <a:t>08.08.2015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01BFE110-7A33-47E9-A8FC-5819346F11D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5DAE4A-89FC-46B1-8DE3-08387A0DE885}" type="datetimeFigureOut">
              <a:rPr lang="ru-RU" smtClean="0"/>
              <a:t>08.08.2015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01BFE110-7A33-47E9-A8FC-5819346F11D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85DAE4A-89FC-46B1-8DE3-08387A0DE885}" type="datetimeFigureOut">
              <a:rPr lang="ru-RU" smtClean="0"/>
              <a:t>08.08.2015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01BFE110-7A33-47E9-A8FC-5819346F11D7}" type="slidenum">
              <a:rPr lang="ru-RU" smtClean="0"/>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Объект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B85DAE4A-89FC-46B1-8DE3-08387A0DE885}" type="datetimeFigureOut">
              <a:rPr lang="ru-RU" smtClean="0"/>
              <a:t>08.08.2015</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01BFE110-7A33-47E9-A8FC-5819346F11D7}" type="slidenum">
              <a:rPr lang="ru-RU" smtClean="0"/>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85DAE4A-89FC-46B1-8DE3-08387A0DE885}" type="datetimeFigureOut">
              <a:rPr lang="ru-RU" smtClean="0"/>
              <a:t>08.08.2015</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1BFE110-7A33-47E9-A8FC-5819346F11D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60648"/>
            <a:ext cx="8352928" cy="2880320"/>
          </a:xfrm>
        </p:spPr>
        <p:txBody>
          <a:bodyPr>
            <a:normAutofit/>
          </a:bodyPr>
          <a:lstStyle/>
          <a:p>
            <a:r>
              <a:rPr lang="ru-RU" sz="6000" cap="none" dirty="0">
                <a:solidFill>
                  <a:srgbClr val="FF9900"/>
                </a:solidFill>
                <a:latin typeface="Book Antiqua" panose="02040602050305030304" pitchFamily="18" charset="0"/>
              </a:rPr>
              <a:t>Р</a:t>
            </a:r>
            <a:r>
              <a:rPr lang="ru-RU" sz="6000" cap="none" dirty="0" smtClean="0">
                <a:solidFill>
                  <a:srgbClr val="FF9900"/>
                </a:solidFill>
                <a:latin typeface="Book Antiqua" panose="02040602050305030304" pitchFamily="18" charset="0"/>
              </a:rPr>
              <a:t>исунок натюрморта </a:t>
            </a:r>
            <a:r>
              <a:rPr lang="ru-RU" cap="none" dirty="0" smtClean="0">
                <a:solidFill>
                  <a:schemeClr val="accent2"/>
                </a:solidFill>
                <a:latin typeface="Book Antiqua" panose="02040602050305030304" pitchFamily="18" charset="0"/>
              </a:rPr>
              <a:t/>
            </a:r>
            <a:br>
              <a:rPr lang="ru-RU" cap="none" dirty="0" smtClean="0">
                <a:solidFill>
                  <a:schemeClr val="accent2"/>
                </a:solidFill>
                <a:latin typeface="Book Antiqua" panose="02040602050305030304" pitchFamily="18" charset="0"/>
              </a:rPr>
            </a:br>
            <a:r>
              <a:rPr lang="ru-RU" sz="4800" cap="none" dirty="0" smtClean="0">
                <a:solidFill>
                  <a:srgbClr val="FF9900"/>
                </a:solidFill>
                <a:latin typeface="Book Antiqua" panose="02040602050305030304" pitchFamily="18" charset="0"/>
              </a:rPr>
              <a:t>мягким материалом </a:t>
            </a:r>
            <a:r>
              <a:rPr lang="ru-RU" cap="none" dirty="0" smtClean="0">
                <a:solidFill>
                  <a:schemeClr val="accent2"/>
                </a:solidFill>
                <a:latin typeface="Book Antiqua" panose="02040602050305030304" pitchFamily="18" charset="0"/>
              </a:rPr>
              <a:t/>
            </a:r>
            <a:br>
              <a:rPr lang="ru-RU" cap="none" dirty="0" smtClean="0">
                <a:solidFill>
                  <a:schemeClr val="accent2"/>
                </a:solidFill>
                <a:latin typeface="Book Antiqua" panose="02040602050305030304" pitchFamily="18" charset="0"/>
              </a:rPr>
            </a:br>
            <a:r>
              <a:rPr lang="ru-RU" cap="none" dirty="0" smtClean="0">
                <a:solidFill>
                  <a:srgbClr val="FF9900"/>
                </a:solidFill>
                <a:latin typeface="Book Antiqua" panose="02040602050305030304" pitchFamily="18" charset="0"/>
              </a:rPr>
              <a:t>(сангина)</a:t>
            </a:r>
            <a:endParaRPr lang="ru-RU" cap="none" dirty="0">
              <a:solidFill>
                <a:srgbClr val="FF9900"/>
              </a:solidFill>
              <a:latin typeface="Book Antiqua" panose="0204060205030503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5843" y="3068960"/>
            <a:ext cx="4824536" cy="2448018"/>
          </a:xfrm>
          <a:prstGeom prst="rect">
            <a:avLst/>
          </a:prstGeom>
        </p:spPr>
      </p:pic>
    </p:spTree>
    <p:extLst>
      <p:ext uri="{BB962C8B-B14F-4D97-AF65-F5344CB8AC3E}">
        <p14:creationId xmlns:p14="http://schemas.microsoft.com/office/powerpoint/2010/main" val="42425866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8826" y="2852936"/>
            <a:ext cx="3960440" cy="2970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Заголовок 2"/>
          <p:cNvSpPr>
            <a:spLocks noGrp="1"/>
          </p:cNvSpPr>
          <p:nvPr>
            <p:ph type="title" idx="4294967295"/>
          </p:nvPr>
        </p:nvSpPr>
        <p:spPr>
          <a:xfrm>
            <a:off x="251520" y="1484784"/>
            <a:ext cx="4011613" cy="990600"/>
          </a:xfrm>
        </p:spPr>
        <p:txBody>
          <a:bodyPr/>
          <a:lstStyle/>
          <a:p>
            <a:r>
              <a:rPr lang="ru-RU" b="1" i="1" dirty="0" smtClean="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rPr>
              <a:t>	3 </a:t>
            </a:r>
            <a:r>
              <a:rPr lang="ru-RU" b="1" i="1" dirty="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rPr>
              <a:t>класс</a:t>
            </a:r>
            <a:endParaRPr lang="ru-RU"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22833" y="764704"/>
            <a:ext cx="4197639" cy="31482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Заголовок 2"/>
          <p:cNvSpPr txBox="1">
            <a:spLocks/>
          </p:cNvSpPr>
          <p:nvPr/>
        </p:nvSpPr>
        <p:spPr>
          <a:xfrm>
            <a:off x="4839776" y="4362398"/>
            <a:ext cx="4011273"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ru-RU" b="1" i="1" dirty="0" smtClean="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rPr>
              <a:t>	4 класс</a:t>
            </a:r>
            <a:endParaRPr lang="ru-RU" dirty="0"/>
          </a:p>
        </p:txBody>
      </p:sp>
    </p:spTree>
    <p:extLst>
      <p:ext uri="{BB962C8B-B14F-4D97-AF65-F5344CB8AC3E}">
        <p14:creationId xmlns:p14="http://schemas.microsoft.com/office/powerpoint/2010/main" val="32843840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dkDnDiag">
          <a:fgClr>
            <a:srgbClr val="FFCC66"/>
          </a:fgClr>
          <a:bgClr>
            <a:schemeClr val="bg1"/>
          </a:bgClr>
        </a:pattFill>
        <a:effectLst/>
      </p:bgPr>
    </p:bg>
    <p:spTree>
      <p:nvGrpSpPr>
        <p:cNvPr id="1" name=""/>
        <p:cNvGrpSpPr/>
        <p:nvPr/>
      </p:nvGrpSpPr>
      <p:grpSpPr>
        <a:xfrm>
          <a:off x="0" y="0"/>
          <a:ext cx="0" cy="0"/>
          <a:chOff x="0" y="0"/>
          <a:chExt cx="0" cy="0"/>
        </a:xfrm>
      </p:grpSpPr>
      <p:sp>
        <p:nvSpPr>
          <p:cNvPr id="3" name="Объект 2"/>
          <p:cNvSpPr>
            <a:spLocks noGrp="1"/>
          </p:cNvSpPr>
          <p:nvPr>
            <p:ph sz="quarter" idx="1"/>
          </p:nvPr>
        </p:nvSpPr>
        <p:spPr/>
        <p:txBody>
          <a:bodyPr>
            <a:normAutofit/>
          </a:bodyPr>
          <a:lstStyle/>
          <a:p>
            <a:pPr>
              <a:buFont typeface="Wingdings" panose="05000000000000000000" pitchFamily="2" charset="2"/>
              <a:buChar char="v"/>
            </a:pPr>
            <a:r>
              <a:rPr lang="ru-RU" i="1" dirty="0">
                <a:latin typeface="Times New Roman" panose="02020603050405020304" pitchFamily="18" charset="0"/>
                <a:cs typeface="Times New Roman" panose="02020603050405020304" pitchFamily="18" charset="0"/>
              </a:rPr>
              <a:t>Рисунок — средство познания и изучения </a:t>
            </a:r>
            <a:r>
              <a:rPr lang="ru-RU" i="1" dirty="0" smtClean="0">
                <a:latin typeface="Times New Roman" panose="02020603050405020304" pitchFamily="18" charset="0"/>
                <a:cs typeface="Times New Roman" panose="02020603050405020304" pitchFamily="18" charset="0"/>
              </a:rPr>
              <a:t>действительности.</a:t>
            </a:r>
            <a:r>
              <a:rPr lang="ru-RU" i="1" dirty="0">
                <a:latin typeface="Times New Roman" panose="02020603050405020304" pitchFamily="18" charset="0"/>
                <a:cs typeface="Times New Roman" panose="02020603050405020304" pitchFamily="18" charset="0"/>
              </a:rPr>
              <a:t> </a:t>
            </a:r>
            <a:r>
              <a:rPr lang="ru-RU" i="1" dirty="0" smtClean="0">
                <a:latin typeface="Times New Roman" panose="02020603050405020304" pitchFamily="18" charset="0"/>
                <a:cs typeface="Times New Roman" panose="02020603050405020304" pitchFamily="18" charset="0"/>
              </a:rPr>
              <a:t>Он является структурной основой </a:t>
            </a:r>
            <a:r>
              <a:rPr lang="ru-RU" i="1" dirty="0">
                <a:latin typeface="Times New Roman" panose="02020603050405020304" pitchFamily="18" charset="0"/>
                <a:cs typeface="Times New Roman" panose="02020603050405020304" pitchFamily="18" charset="0"/>
              </a:rPr>
              <a:t>любого изображения: графического, живописного, скульптурного, декоративного. </a:t>
            </a:r>
            <a:endParaRPr lang="ru-RU" i="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ru-RU" i="1" dirty="0">
                <a:latin typeface="Times New Roman" panose="02020603050405020304" pitchFamily="18" charset="0"/>
                <a:cs typeface="Times New Roman" panose="02020603050405020304" pitchFamily="18" charset="0"/>
              </a:rPr>
              <a:t>Многочисленные разновидности рисунка различаются по технике, методам и характеру рисования, по назначению, жанрам и темам.</a:t>
            </a:r>
            <a:endParaRPr lang="ru-RU" b="1"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99592" y="310126"/>
            <a:ext cx="3456384" cy="769441"/>
          </a:xfrm>
          <a:prstGeom prst="rect">
            <a:avLst/>
          </a:prstGeom>
          <a:noFill/>
        </p:spPr>
        <p:txBody>
          <a:bodyPr wrap="square" rtlCol="0">
            <a:spAutoFit/>
          </a:bodyPr>
          <a:lstStyle/>
          <a:p>
            <a:r>
              <a:rPr lang="ru-RU" sz="4400" b="1" i="1" dirty="0" smtClean="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rPr>
              <a:t>О рисунке</a:t>
            </a:r>
            <a:endParaRPr lang="ru-RU" sz="4400" b="1" i="1" dirty="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11311510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pic>
        <p:nvPicPr>
          <p:cNvPr id="13" name="Рисунок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2708920"/>
            <a:ext cx="4426843" cy="3024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Объект 2"/>
          <p:cNvSpPr>
            <a:spLocks noGrp="1"/>
          </p:cNvSpPr>
          <p:nvPr>
            <p:ph sz="quarter" idx="4294967295"/>
          </p:nvPr>
        </p:nvSpPr>
        <p:spPr>
          <a:xfrm>
            <a:off x="395536" y="404664"/>
            <a:ext cx="8496944" cy="5616624"/>
          </a:xfrm>
        </p:spPr>
        <p:txBody>
          <a:bodyPr>
            <a:normAutofit lnSpcReduction="10000"/>
          </a:bodyPr>
          <a:lstStyle/>
          <a:p>
            <a:pPr marL="0" indent="0">
              <a:buNone/>
            </a:pPr>
            <a:r>
              <a:rPr lang="ru-RU" i="1" dirty="0" smtClean="0">
                <a:latin typeface="Times New Roman" panose="02020603050405020304" pitchFamily="18" charset="0"/>
                <a:cs typeface="Times New Roman" panose="02020603050405020304" pitchFamily="18" charset="0"/>
              </a:rPr>
              <a:t>С помощью средств рисунка: линии, штриха, пятна — художниками создается разнообразное восприятие мира. Все зависит оттого, как художник использует эти средства художественной выразительности, как он </a:t>
            </a:r>
            <a:endParaRPr lang="ru-RU" i="1" dirty="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ведет линию и кладет</a:t>
            </a:r>
          </a:p>
          <a:p>
            <a:pPr marL="0" indent="0">
              <a:buNone/>
            </a:pPr>
            <a:r>
              <a:rPr lang="ru-RU" i="1" dirty="0" smtClean="0">
                <a:latin typeface="Times New Roman" panose="02020603050405020304" pitchFamily="18" charset="0"/>
                <a:cs typeface="Times New Roman" panose="02020603050405020304" pitchFamily="18" charset="0"/>
              </a:rPr>
              <a:t>пятно, в какой </a:t>
            </a:r>
            <a:endParaRPr lang="ru-RU" i="1" dirty="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пропорции использует</a:t>
            </a:r>
          </a:p>
          <a:p>
            <a:pPr marL="0" indent="0">
              <a:buNone/>
            </a:pPr>
            <a:r>
              <a:rPr lang="ru-RU" i="1" dirty="0" smtClean="0">
                <a:latin typeface="Times New Roman" panose="02020603050405020304" pitchFamily="18" charset="0"/>
                <a:cs typeface="Times New Roman" panose="02020603050405020304" pitchFamily="18" charset="0"/>
              </a:rPr>
              <a:t> светлое и темное,</a:t>
            </a:r>
          </a:p>
          <a:p>
            <a:pPr marL="0" indent="0">
              <a:buNone/>
            </a:pPr>
            <a:r>
              <a:rPr lang="ru-RU" i="1" dirty="0" smtClean="0">
                <a:latin typeface="Times New Roman" panose="02020603050405020304" pitchFamily="18" charset="0"/>
                <a:cs typeface="Times New Roman" panose="02020603050405020304" pitchFamily="18" charset="0"/>
              </a:rPr>
              <a:t> как передает </a:t>
            </a:r>
          </a:p>
          <a:p>
            <a:pPr marL="0" indent="0">
              <a:buNone/>
            </a:pPr>
            <a:r>
              <a:rPr lang="ru-RU" i="1" dirty="0" smtClean="0">
                <a:latin typeface="Times New Roman" panose="02020603050405020304" pitchFamily="18" charset="0"/>
                <a:cs typeface="Times New Roman" panose="02020603050405020304" pitchFamily="18" charset="0"/>
              </a:rPr>
              <a:t>пространство</a:t>
            </a:r>
          </a:p>
          <a:p>
            <a:pPr marL="0" indent="0">
              <a:buNone/>
            </a:pPr>
            <a:r>
              <a:rPr lang="ru-RU" i="1" dirty="0" smtClean="0">
                <a:latin typeface="Times New Roman" panose="02020603050405020304" pitchFamily="18" charset="0"/>
                <a:cs typeface="Times New Roman" panose="02020603050405020304" pitchFamily="18" charset="0"/>
              </a:rPr>
              <a:t> и др.</a:t>
            </a:r>
          </a:p>
        </p:txBody>
      </p:sp>
    </p:spTree>
    <p:extLst>
      <p:ext uri="{BB962C8B-B14F-4D97-AF65-F5344CB8AC3E}">
        <p14:creationId xmlns:p14="http://schemas.microsoft.com/office/powerpoint/2010/main" val="26306761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476672"/>
            <a:ext cx="3737992" cy="27038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Объект 6"/>
          <p:cNvSpPr>
            <a:spLocks noGrp="1"/>
          </p:cNvSpPr>
          <p:nvPr>
            <p:ph sz="quarter" idx="4294967295"/>
          </p:nvPr>
        </p:nvSpPr>
        <p:spPr>
          <a:xfrm>
            <a:off x="395536" y="548680"/>
            <a:ext cx="8369424" cy="5832648"/>
          </a:xfrm>
        </p:spPr>
        <p:txBody>
          <a:bodyPr>
            <a:normAutofit/>
          </a:bodyPr>
          <a:lstStyle/>
          <a:p>
            <a:pPr marL="0" indent="0">
              <a:buNone/>
            </a:pPr>
            <a:r>
              <a:rPr lang="ru-RU" i="1" dirty="0">
                <a:latin typeface="Times New Roman" panose="02020603050405020304" pitchFamily="18" charset="0"/>
                <a:cs typeface="Times New Roman" panose="02020603050405020304" pitchFamily="18" charset="0"/>
              </a:rPr>
              <a:t>Все разновидности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технических приёмов</a:t>
            </a:r>
          </a:p>
          <a:p>
            <a:pPr marL="0" indent="0">
              <a:buNone/>
            </a:pPr>
            <a:r>
              <a:rPr lang="ru-RU" i="1" dirty="0" smtClean="0">
                <a:latin typeface="Times New Roman" panose="02020603050405020304" pitchFamily="18" charset="0"/>
                <a:cs typeface="Times New Roman" panose="02020603050405020304" pitchFamily="18" charset="0"/>
              </a:rPr>
              <a:t>рисунка</a:t>
            </a:r>
            <a:r>
              <a:rPr lang="ru-RU" i="1" dirty="0">
                <a:latin typeface="Times New Roman" panose="02020603050405020304" pitchFamily="18" charset="0"/>
                <a:cs typeface="Times New Roman" panose="02020603050405020304" pitchFamily="18" charset="0"/>
              </a:rPr>
              <a:t>, дошедшие до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нашего </a:t>
            </a:r>
            <a:r>
              <a:rPr lang="ru-RU" i="1" dirty="0">
                <a:latin typeface="Times New Roman" panose="02020603050405020304" pitchFamily="18" charset="0"/>
                <a:cs typeface="Times New Roman" panose="02020603050405020304" pitchFamily="18" charset="0"/>
              </a:rPr>
              <a:t>времени в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основном </a:t>
            </a:r>
            <a:r>
              <a:rPr lang="ru-RU" i="1" dirty="0">
                <a:latin typeface="Times New Roman" panose="02020603050405020304" pitchFamily="18" charset="0"/>
                <a:cs typeface="Times New Roman" panose="02020603050405020304" pitchFamily="18" charset="0"/>
              </a:rPr>
              <a:t>сложились </a:t>
            </a:r>
            <a:r>
              <a:rPr lang="ru-RU" b="1" i="1" dirty="0">
                <a:latin typeface="Times New Roman" panose="02020603050405020304" pitchFamily="18" charset="0"/>
                <a:cs typeface="Times New Roman" panose="02020603050405020304" pitchFamily="18" charset="0"/>
              </a:rPr>
              <a:t>в </a:t>
            </a:r>
            <a:endParaRPr lang="ru-RU" b="1" i="1" dirty="0" smtClean="0">
              <a:latin typeface="Times New Roman" panose="02020603050405020304" pitchFamily="18" charset="0"/>
              <a:cs typeface="Times New Roman" panose="02020603050405020304" pitchFamily="18" charset="0"/>
            </a:endParaRPr>
          </a:p>
          <a:p>
            <a:pPr marL="0" indent="0">
              <a:buNone/>
            </a:pPr>
            <a:r>
              <a:rPr lang="ru-RU" b="1" i="1" dirty="0" smtClean="0">
                <a:latin typeface="Times New Roman" panose="02020603050405020304" pitchFamily="18" charset="0"/>
                <a:cs typeface="Times New Roman" panose="02020603050405020304" pitchFamily="18" charset="0"/>
              </a:rPr>
              <a:t>эпоху </a:t>
            </a:r>
            <a:r>
              <a:rPr lang="ru-RU" b="1" i="1" dirty="0">
                <a:latin typeface="Times New Roman" panose="02020603050405020304" pitchFamily="18" charset="0"/>
                <a:cs typeface="Times New Roman" panose="02020603050405020304" pitchFamily="18" charset="0"/>
              </a:rPr>
              <a:t>Возрождения </a:t>
            </a:r>
            <a:r>
              <a:rPr lang="ru-RU" i="1" dirty="0">
                <a:latin typeface="Times New Roman" panose="02020603050405020304" pitchFamily="18" charset="0"/>
                <a:cs typeface="Times New Roman" panose="02020603050405020304" pitchFamily="18" charset="0"/>
              </a:rPr>
              <a:t>в Италии. Уже тогда в рисунке применялись свинцовые, серебряные </a:t>
            </a:r>
            <a:r>
              <a:rPr lang="ru-RU" i="1" dirty="0" smtClean="0">
                <a:latin typeface="Times New Roman" panose="02020603050405020304" pitchFamily="18" charset="0"/>
                <a:cs typeface="Times New Roman" panose="02020603050405020304" pitchFamily="18" charset="0"/>
              </a:rPr>
              <a:t>и другие металлические</a:t>
            </a:r>
            <a:r>
              <a:rPr lang="ru-RU" i="1" dirty="0">
                <a:latin typeface="Times New Roman" panose="02020603050405020304" pitchFamily="18" charset="0"/>
                <a:cs typeface="Times New Roman" panose="02020603050405020304" pitchFamily="18" charset="0"/>
              </a:rPr>
              <a:t> </a:t>
            </a:r>
            <a:r>
              <a:rPr lang="ru-RU" b="1" i="1" dirty="0">
                <a:latin typeface="Times New Roman" panose="02020603050405020304" pitchFamily="18" charset="0"/>
                <a:cs typeface="Times New Roman" panose="02020603050405020304" pitchFamily="18" charset="0"/>
              </a:rPr>
              <a:t>грифели </a:t>
            </a:r>
            <a:r>
              <a:rPr lang="ru-RU" i="1" dirty="0">
                <a:latin typeface="Times New Roman" panose="02020603050405020304" pitchFamily="18" charset="0"/>
                <a:cs typeface="Times New Roman" panose="02020603050405020304" pitchFamily="18" charset="0"/>
              </a:rPr>
              <a:t>(штифты</a:t>
            </a:r>
            <a:r>
              <a:rPr lang="ru-RU" i="1" dirty="0" smtClean="0">
                <a:latin typeface="Times New Roman" panose="02020603050405020304" pitchFamily="18" charset="0"/>
                <a:cs typeface="Times New Roman" panose="02020603050405020304" pitchFamily="18" charset="0"/>
              </a:rPr>
              <a:t>),</a:t>
            </a:r>
          </a:p>
          <a:p>
            <a:pPr marL="0" indent="0">
              <a:buNone/>
            </a:pPr>
            <a:r>
              <a:rPr lang="ru-RU" b="1" i="1" dirty="0" smtClean="0">
                <a:latin typeface="Times New Roman" panose="02020603050405020304" pitchFamily="18" charset="0"/>
                <a:cs typeface="Times New Roman" panose="02020603050405020304" pitchFamily="18" charset="0"/>
              </a:rPr>
              <a:t>графит</a:t>
            </a:r>
            <a:r>
              <a:rPr lang="ru-RU" b="1" i="1" dirty="0">
                <a:latin typeface="Times New Roman" panose="02020603050405020304" pitchFamily="18" charset="0"/>
                <a:cs typeface="Times New Roman" panose="02020603050405020304" pitchFamily="18" charset="0"/>
              </a:rPr>
              <a:t>, итальянский карандаш, сангина, уголь, мел, пастель.</a:t>
            </a:r>
            <a:endParaRPr lang="ru-RU" i="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1210539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12648" y="1600200"/>
            <a:ext cx="8153400" cy="2188840"/>
          </a:xfrm>
        </p:spPr>
        <p:txBody>
          <a:bodyPr/>
          <a:lstStyle/>
          <a:p>
            <a:pPr marL="0" indent="0">
              <a:buNone/>
            </a:pPr>
            <a:r>
              <a:rPr lang="ru-RU" i="1" dirty="0">
                <a:latin typeface="Times New Roman" panose="02020603050405020304" pitchFamily="18" charset="0"/>
                <a:cs typeface="Times New Roman" panose="02020603050405020304" pitchFamily="18" charset="0"/>
              </a:rPr>
              <a:t>Сангина в переводе с латинского языка, означает «кроваво – красный».</a:t>
            </a:r>
          </a:p>
          <a:p>
            <a:pPr marL="0" indent="0">
              <a:buNone/>
            </a:pPr>
            <a:r>
              <a:rPr lang="ru-RU" i="1" dirty="0">
                <a:latin typeface="Times New Roman" panose="02020603050405020304" pitchFamily="18" charset="0"/>
                <a:cs typeface="Times New Roman" panose="02020603050405020304" pitchFamily="18" charset="0"/>
              </a:rPr>
              <a:t>Натуральная сангина – это мягкий материал для рисования (мел красного цвета)</a:t>
            </a:r>
          </a:p>
          <a:p>
            <a:pPr marL="0" indent="0">
              <a:buNone/>
            </a:pPr>
            <a:endParaRPr lang="ru-RU" dirty="0"/>
          </a:p>
        </p:txBody>
      </p:sp>
      <p:sp>
        <p:nvSpPr>
          <p:cNvPr id="4" name="Прямоугольник 3"/>
          <p:cNvSpPr/>
          <p:nvPr/>
        </p:nvSpPr>
        <p:spPr>
          <a:xfrm>
            <a:off x="934488" y="330334"/>
            <a:ext cx="3235181" cy="769441"/>
          </a:xfrm>
          <a:prstGeom prst="rect">
            <a:avLst/>
          </a:prstGeom>
          <a:noFill/>
        </p:spPr>
        <p:txBody>
          <a:bodyPr wrap="none" lIns="91440" tIns="45720" rIns="91440" bIns="45720">
            <a:spAutoFit/>
          </a:bodyPr>
          <a:lstStyle/>
          <a:p>
            <a:r>
              <a:rPr lang="ru-RU" sz="4400" b="1" i="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Georgia" panose="02040502050405020303" pitchFamily="18" charset="0"/>
              </a:rPr>
              <a:t>О </a:t>
            </a:r>
            <a:r>
              <a:rPr lang="ru-RU" sz="4400" b="1" i="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Georgia" panose="02040502050405020303" pitchFamily="18" charset="0"/>
              </a:rPr>
              <a:t>сангине</a:t>
            </a:r>
            <a:endParaRPr lang="ru-RU" sz="4400" b="1" i="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Georgia" panose="02040502050405020303"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3645024"/>
            <a:ext cx="4032448" cy="268661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6707222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932040" y="1815479"/>
            <a:ext cx="3733800" cy="4181475"/>
          </a:xfrm>
          <a:prstGeom prst="rect">
            <a:avLst/>
          </a:prstGeom>
          <a:ln w="88900" cap="sq" cmpd="thickThin">
            <a:solidFill>
              <a:srgbClr val="000000"/>
            </a:solidFill>
            <a:prstDash val="solid"/>
            <a:miter lim="800000"/>
          </a:ln>
          <a:effectLst>
            <a:innerShdw blurRad="76200">
              <a:srgbClr val="000000"/>
            </a:innerShdw>
          </a:effectLst>
        </p:spPr>
      </p:pic>
      <p:sp>
        <p:nvSpPr>
          <p:cNvPr id="4" name="Объект 6"/>
          <p:cNvSpPr txBox="1">
            <a:spLocks/>
          </p:cNvSpPr>
          <p:nvPr/>
        </p:nvSpPr>
        <p:spPr>
          <a:xfrm>
            <a:off x="395536" y="404663"/>
            <a:ext cx="8153400" cy="5621635"/>
          </a:xfrm>
          <a:prstGeom prst="rect">
            <a:avLst/>
          </a:prstGeom>
        </p:spPr>
        <p:txBody>
          <a:bodyPr vert="horz">
            <a:normAutofit lnSpcReduction="10000"/>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ru-RU" i="1" dirty="0">
                <a:latin typeface="Times New Roman" panose="02020603050405020304" pitchFamily="18" charset="0"/>
                <a:cs typeface="Times New Roman" panose="02020603050405020304" pitchFamily="18" charset="0"/>
              </a:rPr>
              <a:t>В настоящее время такая техника довольно популярна. Самые лучшие работы с использованием сангины, выполнены </a:t>
            </a:r>
            <a:r>
              <a:rPr lang="ru-RU" i="1" dirty="0" smtClean="0">
                <a:latin typeface="Times New Roman" panose="02020603050405020304" pitchFamily="18" charset="0"/>
                <a:cs typeface="Times New Roman" panose="02020603050405020304" pitchFamily="18" charset="0"/>
              </a:rPr>
              <a:t>на </a:t>
            </a:r>
            <a:r>
              <a:rPr lang="ru-RU" i="1" dirty="0">
                <a:latin typeface="Times New Roman" panose="02020603050405020304" pitchFamily="18" charset="0"/>
                <a:cs typeface="Times New Roman" panose="02020603050405020304" pitchFamily="18" charset="0"/>
              </a:rPr>
              <a:t>тонированной </a:t>
            </a:r>
            <a:r>
              <a:rPr lang="ru-RU" i="1" dirty="0" smtClean="0">
                <a:latin typeface="Times New Roman" panose="02020603050405020304" pitchFamily="18" charset="0"/>
                <a:cs typeface="Times New Roman" panose="02020603050405020304" pitchFamily="18" charset="0"/>
              </a:rPr>
              <a:t>бумаге. </a:t>
            </a:r>
          </a:p>
          <a:p>
            <a:pPr marL="0" indent="0">
              <a:buNone/>
            </a:pPr>
            <a:r>
              <a:rPr lang="ru-RU" i="1" dirty="0" smtClean="0">
                <a:latin typeface="Times New Roman" panose="02020603050405020304" pitchFamily="18" charset="0"/>
                <a:cs typeface="Times New Roman" panose="02020603050405020304" pitchFamily="18" charset="0"/>
              </a:rPr>
              <a:t>В </a:t>
            </a:r>
            <a:r>
              <a:rPr lang="ru-RU" i="1" dirty="0">
                <a:latin typeface="Times New Roman" panose="02020603050405020304" pitchFamily="18" charset="0"/>
                <a:cs typeface="Times New Roman" panose="02020603050405020304" pitchFamily="18" charset="0"/>
              </a:rPr>
              <a:t>некоторых случаях, для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добавления </a:t>
            </a:r>
            <a:r>
              <a:rPr lang="ru-RU" i="1" dirty="0">
                <a:latin typeface="Times New Roman" panose="02020603050405020304" pitchFamily="18" charset="0"/>
                <a:cs typeface="Times New Roman" panose="02020603050405020304" pitchFamily="18" charset="0"/>
              </a:rPr>
              <a:t>контраста,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делают </a:t>
            </a:r>
            <a:r>
              <a:rPr lang="ru-RU" i="1" dirty="0">
                <a:latin typeface="Times New Roman" panose="02020603050405020304" pitchFamily="18" charset="0"/>
                <a:cs typeface="Times New Roman" panose="02020603050405020304" pitchFamily="18" charset="0"/>
              </a:rPr>
              <a:t>комбинации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сангины </a:t>
            </a:r>
            <a:r>
              <a:rPr lang="ru-RU" i="1" dirty="0">
                <a:latin typeface="Times New Roman" panose="02020603050405020304" pitchFamily="18" charset="0"/>
                <a:cs typeface="Times New Roman" panose="02020603050405020304" pitchFamily="18" charset="0"/>
              </a:rPr>
              <a:t>и угля. Данное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сочетание холодных </a:t>
            </a:r>
            <a:r>
              <a:rPr lang="ru-RU" i="1" dirty="0">
                <a:latin typeface="Times New Roman" panose="02020603050405020304" pitchFamily="18" charset="0"/>
                <a:cs typeface="Times New Roman" panose="02020603050405020304" pitchFamily="18" charset="0"/>
              </a:rPr>
              <a:t>и </a:t>
            </a:r>
            <a:endParaRPr lang="ru-RU" i="1" dirty="0" smtClean="0">
              <a:latin typeface="Times New Roman" panose="02020603050405020304" pitchFamily="18" charset="0"/>
              <a:cs typeface="Times New Roman" panose="02020603050405020304" pitchFamily="18" charset="0"/>
            </a:endParaRPr>
          </a:p>
          <a:p>
            <a:pPr marL="0" indent="0">
              <a:buNone/>
            </a:pPr>
            <a:r>
              <a:rPr lang="ru-RU" i="1" dirty="0" smtClean="0">
                <a:latin typeface="Times New Roman" panose="02020603050405020304" pitchFamily="18" charset="0"/>
                <a:cs typeface="Times New Roman" panose="02020603050405020304" pitchFamily="18" charset="0"/>
              </a:rPr>
              <a:t>теплых оттенков придает</a:t>
            </a:r>
          </a:p>
          <a:p>
            <a:pPr marL="0" indent="0">
              <a:buNone/>
            </a:pPr>
            <a:r>
              <a:rPr lang="ru-RU" i="1" dirty="0" smtClean="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рисункам </a:t>
            </a:r>
            <a:r>
              <a:rPr lang="ru-RU" i="1" dirty="0" smtClean="0">
                <a:latin typeface="Times New Roman" panose="02020603050405020304" pitchFamily="18" charset="0"/>
                <a:cs typeface="Times New Roman" panose="02020603050405020304" pitchFamily="18" charset="0"/>
              </a:rPr>
              <a:t>особенной</a:t>
            </a:r>
          </a:p>
          <a:p>
            <a:pPr marL="0" indent="0">
              <a:buNone/>
            </a:pPr>
            <a:r>
              <a:rPr lang="ru-RU" i="1" dirty="0" smtClean="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красоты.</a:t>
            </a:r>
          </a:p>
          <a:p>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76366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sp>
        <p:nvSpPr>
          <p:cNvPr id="9" name="Объект 8"/>
          <p:cNvSpPr>
            <a:spLocks noGrp="1"/>
          </p:cNvSpPr>
          <p:nvPr>
            <p:ph sz="quarter" idx="1"/>
          </p:nvPr>
        </p:nvSpPr>
        <p:spPr>
          <a:xfrm>
            <a:off x="612648" y="1600200"/>
            <a:ext cx="8153400" cy="4853136"/>
          </a:xfrm>
        </p:spPr>
        <p:txBody>
          <a:bodyPr>
            <a:noAutofit/>
          </a:bodyPr>
          <a:lstStyle/>
          <a:p>
            <a:pPr>
              <a:buSzPct val="100000"/>
              <a:buFont typeface="Wingdings" panose="05000000000000000000" pitchFamily="2" charset="2"/>
              <a:buChar char="Ø"/>
            </a:pPr>
            <a:r>
              <a:rPr lang="ru-RU" sz="1800" dirty="0">
                <a:cs typeface="Times New Roman" panose="02020603050405020304" pitchFamily="18" charset="0"/>
              </a:rPr>
              <a:t>Подберите бумагу, на которой будете рисовать. Подойдет достаточно плотный, фактурный материал. Чем сильнее будет выявлена «зернистость» бумаги, тем неоднороднее будет линия, проведенная сангиной. </a:t>
            </a:r>
            <a:r>
              <a:rPr lang="ru-RU" sz="1800" dirty="0" smtClean="0">
                <a:cs typeface="Times New Roman" panose="02020603050405020304" pitchFamily="18" charset="0"/>
              </a:rPr>
              <a:t>Эффектно </a:t>
            </a:r>
            <a:r>
              <a:rPr lang="ru-RU" sz="1800" dirty="0">
                <a:cs typeface="Times New Roman" panose="02020603050405020304" pitchFamily="18" charset="0"/>
              </a:rPr>
              <a:t>будет смотреться рисунок, нанесенный на тонированную бумагу. Подберите такой оттенок, который будет сочетаться именно с тем тоном мелка, который вы будете использовать – сделайте несколько пробных штрихов на обратной стороне листа</a:t>
            </a:r>
            <a:r>
              <a:rPr lang="ru-RU" sz="1800" dirty="0" smtClean="0">
                <a:cs typeface="Times New Roman" panose="02020603050405020304" pitchFamily="18" charset="0"/>
              </a:rPr>
              <a:t>.</a:t>
            </a:r>
          </a:p>
          <a:p>
            <a:pPr>
              <a:buSzPct val="100000"/>
              <a:buFont typeface="Wingdings" panose="05000000000000000000" pitchFamily="2" charset="2"/>
              <a:buChar char="Ø"/>
            </a:pPr>
            <a:r>
              <a:rPr lang="ru-RU" sz="1800" dirty="0" smtClean="0">
                <a:cs typeface="Times New Roman" panose="02020603050405020304" pitchFamily="18" charset="0"/>
              </a:rPr>
              <a:t>Как правило, рисунок наносится сразу мелками. Этот материал не требует идеально точного построения, приоритет отдается живописности наброска. Один из способов создания рисунка сангиной – штриховка. Потренируйтесь накладывать штрихи, заполняя ими расчерченный на равные квадраты лист. В первом квадрате создавайте вертикальные линии, во втором – горизонтальные. Затем потренируйтесь в штриховке наискосок и накладывании штрихов полукругом. Далее поработайте над толщиной линии. Проведите отрезок острой гранью мелка, чтобы добиться самой тонкой линии. Затем начертите несколько задней, плоской стороной. Также проверьте, какой штрих даст боковая сторона сангины.</a:t>
            </a:r>
            <a:r>
              <a:rPr lang="ru-RU" sz="1050" dirty="0" smtClean="0"/>
              <a:t/>
            </a:r>
            <a:br>
              <a:rPr lang="ru-RU" sz="1050" dirty="0" smtClean="0"/>
            </a:br>
            <a:endParaRPr lang="ru-RU" sz="1050" dirty="0"/>
          </a:p>
        </p:txBody>
      </p:sp>
      <p:sp>
        <p:nvSpPr>
          <p:cNvPr id="10" name="Прямоугольник 9"/>
          <p:cNvSpPr/>
          <p:nvPr/>
        </p:nvSpPr>
        <p:spPr>
          <a:xfrm>
            <a:off x="934488" y="330334"/>
            <a:ext cx="7335663" cy="769441"/>
          </a:xfrm>
          <a:prstGeom prst="rect">
            <a:avLst/>
          </a:prstGeom>
          <a:noFill/>
        </p:spPr>
        <p:txBody>
          <a:bodyPr wrap="none" lIns="91440" tIns="45720" rIns="91440" bIns="45720">
            <a:spAutoFit/>
          </a:bodyPr>
          <a:lstStyle/>
          <a:p>
            <a:r>
              <a:rPr lang="ru-RU" sz="4400" b="1" i="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Georgia" panose="02040502050405020303" pitchFamily="18" charset="0"/>
              </a:rPr>
              <a:t>Поэтапность</a:t>
            </a:r>
            <a:r>
              <a:rPr lang="ru-RU" sz="4400" b="1" i="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Georgia" panose="02040502050405020303" pitchFamily="18" charset="0"/>
              </a:rPr>
              <a:t> работы</a:t>
            </a:r>
            <a:endParaRPr lang="ru-RU" sz="4400" b="1" i="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Georgia" panose="02040502050405020303" pitchFamily="18" charset="0"/>
            </a:endParaRPr>
          </a:p>
        </p:txBody>
      </p:sp>
    </p:spTree>
    <p:extLst>
      <p:ext uri="{BB962C8B-B14F-4D97-AF65-F5344CB8AC3E}">
        <p14:creationId xmlns:p14="http://schemas.microsoft.com/office/powerpoint/2010/main" val="25771322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sp>
        <p:nvSpPr>
          <p:cNvPr id="4" name="Объект 8"/>
          <p:cNvSpPr txBox="1">
            <a:spLocks/>
          </p:cNvSpPr>
          <p:nvPr/>
        </p:nvSpPr>
        <p:spPr>
          <a:xfrm>
            <a:off x="539552" y="404664"/>
            <a:ext cx="8153400" cy="4495800"/>
          </a:xfrm>
          <a:prstGeom prst="rect">
            <a:avLst/>
          </a:prstGeom>
        </p:spPr>
        <p:txBody>
          <a:bodyPr>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ru-RU" sz="1800" dirty="0"/>
              <a:t/>
            </a:r>
            <a:br>
              <a:rPr lang="ru-RU" sz="1800" dirty="0"/>
            </a:br>
            <a:r>
              <a:rPr lang="ru-RU" sz="2000" dirty="0" smtClean="0"/>
              <a:t/>
            </a:r>
            <a:br>
              <a:rPr lang="ru-RU" sz="2000" dirty="0" smtClean="0"/>
            </a:br>
            <a:endParaRPr lang="ru-RU" sz="2000" dirty="0"/>
          </a:p>
        </p:txBody>
      </p:sp>
      <p:sp>
        <p:nvSpPr>
          <p:cNvPr id="5" name="Объект 8"/>
          <p:cNvSpPr txBox="1">
            <a:spLocks/>
          </p:cNvSpPr>
          <p:nvPr/>
        </p:nvSpPr>
        <p:spPr>
          <a:xfrm>
            <a:off x="608812" y="260648"/>
            <a:ext cx="8153400" cy="5976664"/>
          </a:xfrm>
          <a:prstGeom prst="rect">
            <a:avLst/>
          </a:prstGeom>
        </p:spPr>
        <p:txBody>
          <a:bodyPr>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endParaRPr lang="ru-RU" sz="2000" dirty="0" smtClean="0"/>
          </a:p>
          <a:p>
            <a:pPr>
              <a:buSzPct val="100000"/>
              <a:buFont typeface="Wingdings" panose="05000000000000000000" pitchFamily="2" charset="2"/>
              <a:buChar char="Ø"/>
            </a:pPr>
            <a:r>
              <a:rPr lang="ru-RU" sz="1900" dirty="0" smtClean="0"/>
              <a:t>Научитесь </a:t>
            </a:r>
            <a:r>
              <a:rPr lang="ru-RU" sz="1900" dirty="0"/>
              <a:t>регулировать силу нажима на мелок, чтобы получить штрихи разной насыщенности тона. Линии разотрите пальцем, ватной палочкой или специальной растиркой – это также меняет глубину цвета и прозрачность слоя</a:t>
            </a:r>
            <a:r>
              <a:rPr lang="ru-RU" sz="1900" dirty="0" smtClean="0"/>
              <a:t>.</a:t>
            </a:r>
          </a:p>
          <a:p>
            <a:pPr>
              <a:buSzPct val="100000"/>
              <a:buFont typeface="Wingdings" panose="05000000000000000000" pitchFamily="2" charset="2"/>
              <a:buChar char="Ø"/>
            </a:pPr>
            <a:r>
              <a:rPr lang="ru-RU" sz="1900" dirty="0"/>
              <a:t>Создавая картину сангиной, используйте либо один из способов, штриховка или растирка, либо сочетайте их. Также этот материал хорошо сочетается с белым мелом и углем. Первым можно высветлить определенные участки, вторым – затемнить</a:t>
            </a:r>
            <a:r>
              <a:rPr lang="ru-RU" sz="1900" dirty="0" smtClean="0"/>
              <a:t>.</a:t>
            </a:r>
            <a:r>
              <a:rPr lang="ru-RU" sz="2000" dirty="0" smtClean="0"/>
              <a:t/>
            </a:r>
            <a:br>
              <a:rPr lang="ru-RU" sz="2000" dirty="0" smtClean="0"/>
            </a:br>
            <a:endParaRPr lang="ru-RU" sz="2000" dirty="0"/>
          </a:p>
        </p:txBody>
      </p:sp>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434531"/>
            <a:ext cx="3171825" cy="2381250"/>
          </a:xfrm>
          <a:prstGeom prst="rect">
            <a:avLst/>
          </a:prstGeom>
          <a:ln>
            <a:noFill/>
          </a:ln>
          <a:effectLst>
            <a:outerShdw blurRad="292100" dist="139700" dir="2700000" algn="tl" rotWithShape="0">
              <a:srgbClr val="333333">
                <a:alpha val="65000"/>
              </a:srgbClr>
            </a:outerShdw>
          </a:effectLst>
        </p:spPr>
      </p:pic>
      <p:pic>
        <p:nvPicPr>
          <p:cNvPr id="11" name="Рисунок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5512" y="3429000"/>
            <a:ext cx="3286125" cy="22479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232891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dkUpDiag">
          <a:fgClr>
            <a:srgbClr val="FFCC66"/>
          </a:fgClr>
          <a:bgClr>
            <a:schemeClr val="bg1"/>
          </a:bgClr>
        </a:patt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449" y="1556792"/>
            <a:ext cx="3960440" cy="2970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Заголовок 2"/>
          <p:cNvSpPr>
            <a:spLocks noGrp="1"/>
          </p:cNvSpPr>
          <p:nvPr>
            <p:ph type="title" idx="4294967295"/>
          </p:nvPr>
        </p:nvSpPr>
        <p:spPr>
          <a:xfrm>
            <a:off x="378449" y="332656"/>
            <a:ext cx="3500636" cy="990600"/>
          </a:xfrm>
        </p:spPr>
        <p:txBody>
          <a:bodyPr/>
          <a:lstStyle/>
          <a:p>
            <a:r>
              <a:rPr lang="ru-RU" b="1" i="1" dirty="0" smtClean="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rPr>
              <a:t>	1 класс</a:t>
            </a:r>
            <a:endParaRPr lang="ru-RU" b="1" i="1" dirty="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3134207"/>
            <a:ext cx="4276562" cy="32074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Заголовок 2"/>
          <p:cNvSpPr txBox="1">
            <a:spLocks/>
          </p:cNvSpPr>
          <p:nvPr/>
        </p:nvSpPr>
        <p:spPr>
          <a:xfrm>
            <a:off x="4826395" y="1916832"/>
            <a:ext cx="3500636"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ru-RU" b="1" i="1" dirty="0" smtClean="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rPr>
              <a:t>	2 класс</a:t>
            </a:r>
            <a:endParaRPr lang="ru-RU" b="1" i="1" dirty="0">
              <a:ln w="18000">
                <a:solidFill>
                  <a:schemeClr val="accent2">
                    <a:satMod val="140000"/>
                  </a:schemeClr>
                </a:solidFill>
                <a:prstDash val="solid"/>
                <a:miter lim="800000"/>
              </a:ln>
              <a:no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157216908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231</TotalTime>
  <Words>348</Words>
  <Application>Microsoft Office PowerPoint</Application>
  <PresentationFormat>Экран (4:3)</PresentationFormat>
  <Paragraphs>42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Обычная</vt:lpstr>
      <vt:lpstr>Рисунок натюрморта  мягким материалом  (сангина)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1 класс</vt:lpstr>
      <vt:lpstr> 3 класс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Рисунок натюрморта  мягким материалом  (сангина)</dc:title>
  <dc:creator>toshechka</dc:creator>
  <cp:lastModifiedBy>toshechka</cp:lastModifiedBy>
  <cp:revision>23</cp:revision>
  <dcterms:created xsi:type="dcterms:W3CDTF">2015-08-01T15:24:25Z</dcterms:created>
  <dcterms:modified xsi:type="dcterms:W3CDTF">2015-08-08T16:00:34Z</dcterms:modified>
</cp:coreProperties>
</file>