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8" r:id="rId2"/>
    <p:sldId id="256" r:id="rId3"/>
    <p:sldId id="257" r:id="rId4"/>
    <p:sldId id="259" r:id="rId5"/>
    <p:sldId id="273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-fizika.narod.ru/8_class/8_urok/8_el/54b.jpg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physics-regelman.com/secondary/7/1/18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physics-regelman.com/secondary/7/1/18.pn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safronova.21205s11.edusite.ru/files/images/schoolg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im?sel=c55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/>
          <a:lstStyle/>
          <a:p>
            <a:pPr algn="ctr"/>
            <a:r>
              <a:rPr lang="ru-RU" dirty="0" smtClean="0"/>
              <a:t>Что в черном ящике?</a:t>
            </a:r>
            <a:endParaRPr lang="ru-RU" dirty="0"/>
          </a:p>
        </p:txBody>
      </p:sp>
      <p:pic>
        <p:nvPicPr>
          <p:cNvPr id="2052" name="Picture 4" descr="http://igra-express.ru/wp-content/uploads/2016/04/iconka_blackbox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980212" cy="44851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3356992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?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304744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Значение силы тока</a:t>
            </a:r>
            <a:endParaRPr lang="ru-RU" dirty="0"/>
          </a:p>
        </p:txBody>
      </p:sp>
      <p:pic>
        <p:nvPicPr>
          <p:cNvPr id="189442" name="Picture 2" descr="https://avatars.mds.yandex.net/get-pdb/1781474/e592f87a-a09f-4041-aac9-62d1138f26e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77072"/>
            <a:ext cx="3802023" cy="2376264"/>
          </a:xfrm>
          <a:prstGeom prst="rect">
            <a:avLst/>
          </a:prstGeom>
          <a:noFill/>
        </p:spPr>
      </p:pic>
      <p:pic>
        <p:nvPicPr>
          <p:cNvPr id="189444" name="Picture 4" descr="https://www.vamsvet.ru/upload/iblock/4bb/vamsvet_karmannyy_svetodiodnyy_fonar_globo_torch_i_ot_batareek_115kh35_98053_2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2448272" cy="2448272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420888"/>
            <a:ext cx="3252788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2780928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Карманный фонарь 0,1 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126876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Двигатель трамвая 300 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58924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Молния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1000000 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Измерение силы тока. Амперметр</a:t>
            </a:r>
            <a:endParaRPr lang="ru-RU" dirty="0"/>
          </a:p>
        </p:txBody>
      </p:sp>
      <p:pic>
        <p:nvPicPr>
          <p:cNvPr id="4" name="Picture 7" descr="fiz9gromrod-4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149080"/>
            <a:ext cx="2484784" cy="117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54b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1660" y="3284984"/>
            <a:ext cx="491166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2" name="Picture 2" descr="https://opt-1362940.ssl.1c-bitrix-cdn.ru/upload/iblock/539/5392be1c1a3b97cdfe995266ba3f5b83.jpg?15670759311799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980728"/>
            <a:ext cx="2336973" cy="2304256"/>
          </a:xfrm>
          <a:prstGeom prst="rect">
            <a:avLst/>
          </a:prstGeom>
          <a:noFill/>
        </p:spPr>
      </p:pic>
      <p:pic>
        <p:nvPicPr>
          <p:cNvPr id="194564" name="Picture 4" descr="https://sc02.alicdn.com/kf/HTB1Fw4TDAyWBuNjy0Fp761ssXXaj/Analog-DC-Ammeter-for-Physics-Teachin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908720"/>
            <a:ext cx="2592288" cy="2594880"/>
          </a:xfrm>
          <a:prstGeom prst="rect">
            <a:avLst/>
          </a:prstGeom>
          <a:noFill/>
        </p:spPr>
      </p:pic>
      <p:pic>
        <p:nvPicPr>
          <p:cNvPr id="194566" name="Picture 6" descr="https://zapas-m.ru/upload/iblock/f78/f78a7c785e542bd728362156bf3dd1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908720"/>
            <a:ext cx="259228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43608" y="274638"/>
            <a:ext cx="7890080" cy="164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273050" indent="-273050" algn="ctr" eaLnBrk="0" hangingPunct="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3600" b="1" baseline="0" dirty="0">
                <a:solidFill>
                  <a:srgbClr val="000099"/>
                </a:solidFill>
                <a:latin typeface="+mn-lt"/>
              </a:rPr>
              <a:t>Какова цена деления, предел измерения и</a:t>
            </a:r>
          </a:p>
          <a:p>
            <a:pPr marL="273050" indent="-273050" algn="ctr" eaLnBrk="0" hangingPunct="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3600" b="1" baseline="0" dirty="0">
                <a:solidFill>
                  <a:srgbClr val="000099"/>
                </a:solidFill>
                <a:latin typeface="+mn-lt"/>
              </a:rPr>
              <a:t>показания амперметра? </a:t>
            </a:r>
          </a:p>
        </p:txBody>
      </p:sp>
      <p:pic>
        <p:nvPicPr>
          <p:cNvPr id="5" name="Picture 7" descr="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20888"/>
            <a:ext cx="6840538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= 0,40 ± 0,05 </a:t>
            </a:r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56792"/>
            <a:ext cx="7560840" cy="389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5" y="1628799"/>
          <a:ext cx="7344816" cy="2587347"/>
        </p:xfrm>
        <a:graphic>
          <a:graphicData uri="http://schemas.openxmlformats.org/drawingml/2006/table">
            <a:tbl>
              <a:tblPr/>
              <a:tblGrid>
                <a:gridCol w="904308"/>
                <a:gridCol w="2146836"/>
                <a:gridCol w="2146836"/>
                <a:gridCol w="2146836"/>
              </a:tblGrid>
              <a:tr h="8624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2 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32 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3000 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4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latin typeface="Calibri"/>
                          <a:ea typeface="Calibri"/>
                          <a:cs typeface="Times New Roman"/>
                        </a:rPr>
                        <a:t>q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120000 Кл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4800 Кл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4 Кл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4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мин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2,5 мин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1,3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pic>
        <p:nvPicPr>
          <p:cNvPr id="196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4786" y="188640"/>
            <a:ext cx="321122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5085184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iq2u.ru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тесты -    8 класс - 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Физика.Сила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тока.8 класс  -   Пройти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100" name="Picture 4" descr="http://hermes-ortho.ru/images/6921845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772816"/>
            <a:ext cx="4102596" cy="2631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прошел урок?</a:t>
            </a:r>
            <a:endParaRPr lang="ru-RU" dirty="0"/>
          </a:p>
        </p:txBody>
      </p:sp>
      <p:pic>
        <p:nvPicPr>
          <p:cNvPr id="4" name="Picture 7" descr="school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84784"/>
            <a:ext cx="2808312" cy="456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16016" y="148478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https://vk.com/im?sel=c55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Параграфы  37,38, ответить на вопросы</a:t>
            </a:r>
          </a:p>
          <a:p>
            <a:r>
              <a:rPr lang="ru-RU" dirty="0" smtClean="0"/>
              <a:t>Доклад про А. Ампера</a:t>
            </a:r>
          </a:p>
          <a:p>
            <a:r>
              <a:rPr lang="ru-RU" dirty="0" smtClean="0"/>
              <a:t>Подготовиться к лабораторной работе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8245414" cy="530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Сила тока. Амперметр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  <p:pic>
        <p:nvPicPr>
          <p:cNvPr id="5" name="Рисунок 4" descr="elektrichestvo-bezopasn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645024"/>
            <a:ext cx="6264696" cy="2820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изучения физической величины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dirty="0" smtClean="0"/>
              <a:t>Определение</a:t>
            </a:r>
          </a:p>
          <a:p>
            <a:pPr marL="596646" indent="-514350">
              <a:buAutoNum type="arabicPeriod"/>
            </a:pPr>
            <a:r>
              <a:rPr lang="ru-RU" dirty="0" smtClean="0"/>
              <a:t>Обозначение</a:t>
            </a:r>
          </a:p>
          <a:p>
            <a:pPr marL="596646" indent="-514350">
              <a:buAutoNum type="arabicPeriod"/>
            </a:pPr>
            <a:r>
              <a:rPr lang="ru-RU" dirty="0" smtClean="0"/>
              <a:t>Математическая формула</a:t>
            </a:r>
          </a:p>
          <a:p>
            <a:pPr marL="596646" indent="-514350">
              <a:buAutoNum type="arabicPeriod"/>
            </a:pPr>
            <a:r>
              <a:rPr lang="ru-RU" dirty="0" smtClean="0"/>
              <a:t>Единицы измерения (основные и кратные)</a:t>
            </a:r>
          </a:p>
          <a:p>
            <a:pPr marL="596646" indent="-514350">
              <a:buAutoNum type="arabicPeriod"/>
            </a:pPr>
            <a:r>
              <a:rPr lang="ru-RU" dirty="0" smtClean="0"/>
              <a:t>Прибор для измерения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тока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Сила тока – физическая величина, равная отношению электрического заряда </a:t>
            </a:r>
            <a:r>
              <a:rPr lang="en-US" dirty="0" smtClean="0"/>
              <a:t>q</a:t>
            </a:r>
            <a:r>
              <a:rPr lang="ru-RU" dirty="0" smtClean="0"/>
              <a:t>, прошедшего через поперечное сечение проводника, ко времени его прохождения </a:t>
            </a:r>
            <a:r>
              <a:rPr lang="en-US" dirty="0" smtClean="0"/>
              <a:t>t</a:t>
            </a:r>
          </a:p>
          <a:p>
            <a:pPr marL="596646" indent="-514350">
              <a:buAutoNum type="arabicPeriod"/>
            </a:pPr>
            <a:r>
              <a:rPr lang="en-US" dirty="0" smtClean="0"/>
              <a:t>I</a:t>
            </a:r>
          </a:p>
          <a:p>
            <a:pPr marL="596646" indent="-514350">
              <a:buAutoNum type="arabicPeriod"/>
            </a:pPr>
            <a:r>
              <a:rPr lang="en-US" dirty="0" smtClean="0"/>
              <a:t>I = q</a:t>
            </a:r>
            <a:r>
              <a:rPr lang="ru-RU" dirty="0" smtClean="0"/>
              <a:t>/</a:t>
            </a:r>
            <a:r>
              <a:rPr lang="en-US" dirty="0" smtClean="0"/>
              <a:t>t</a:t>
            </a:r>
          </a:p>
          <a:p>
            <a:pPr marL="596646" indent="-514350">
              <a:buAutoNum type="arabicPeriod"/>
            </a:pPr>
            <a:r>
              <a:rPr lang="ru-RU" dirty="0" smtClean="0"/>
              <a:t>А (ампер), мА (миллиампер), мкА (микроампер), кА (</a:t>
            </a:r>
            <a:r>
              <a:rPr lang="ru-RU" dirty="0" err="1" smtClean="0"/>
              <a:t>килоампер</a:t>
            </a:r>
            <a:r>
              <a:rPr lang="ru-RU" dirty="0" smtClean="0"/>
              <a:t>)</a:t>
            </a:r>
          </a:p>
          <a:p>
            <a:pPr marL="596646" indent="-514350">
              <a:buAutoNum type="arabicPeriod"/>
            </a:pPr>
            <a:r>
              <a:rPr lang="ru-RU" dirty="0" smtClean="0"/>
              <a:t>Амперметр</a:t>
            </a:r>
          </a:p>
          <a:p>
            <a:pPr marL="596646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 descr="https://avatars.mds.yandex.net/get-zen_doc/52716/pub_5b20af967425f54d9959b232_5b20b111799d9dc354bbdd6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80728"/>
            <a:ext cx="7082590" cy="1728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39752" y="4365104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4437112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2">
                    <a:lumMod val="25000"/>
                  </a:schemeClr>
                </a:solidFill>
              </a:rPr>
              <a:t>=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3356992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2">
                    <a:lumMod val="25000"/>
                  </a:schemeClr>
                </a:solidFill>
              </a:rPr>
              <a:t>q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779912" y="5085184"/>
            <a:ext cx="792088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23928" y="5013176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43808" y="1772816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915816" y="1844824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483768" y="2348880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63888" y="1196752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483768" y="1124744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148064" y="1124744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228184" y="1556792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56176" y="2060848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76056" y="1916832"/>
            <a:ext cx="216024" cy="216024"/>
          </a:xfrm>
          <a:prstGeom prst="ellipse">
            <a:avLst/>
          </a:prstGeo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2555776" y="2420888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635896" y="1268760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555776" y="1196752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220072" y="1196752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300192" y="1628800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228184" y="2132856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148064" y="2060848"/>
            <a:ext cx="360040" cy="3163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11" grpId="0"/>
      <p:bldP spid="1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https://static.tildacdn.com/tild3832-3865-4531-a564-303437306661/andre-marie-amper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888432" cy="3240360"/>
          </a:xfrm>
          <a:prstGeom prst="rect">
            <a:avLst/>
          </a:prstGeom>
          <a:noFill/>
        </p:spPr>
      </p:pic>
      <p:grpSp>
        <p:nvGrpSpPr>
          <p:cNvPr id="5" name="Group 2"/>
          <p:cNvGrpSpPr>
            <a:grpSpLocks noGrp="1"/>
          </p:cNvGrpSpPr>
          <p:nvPr>
            <p:ph idx="1"/>
          </p:nvPr>
        </p:nvGrpSpPr>
        <p:grpSpPr bwMode="auto">
          <a:xfrm>
            <a:off x="4427984" y="260648"/>
            <a:ext cx="4429315" cy="3024336"/>
            <a:chOff x="2570" y="526"/>
            <a:chExt cx="2578" cy="3735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2570" y="526"/>
              <a:ext cx="2578" cy="3727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47842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aseline="0">
                <a:latin typeface="Tahoma" pitchFamily="34" charset="0"/>
              </a:endParaRPr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3147" y="2583"/>
              <a:ext cx="14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3840" y="2583"/>
              <a:ext cx="0" cy="16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43608" y="357301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Андре-Мари Ампер </a:t>
            </a:r>
          </a:p>
          <a:p>
            <a:pPr algn="ctr"/>
            <a:r>
              <a:rPr lang="ru-RU" b="1" dirty="0" smtClean="0"/>
              <a:t> (1775-1836)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4293096"/>
            <a:ext cx="5400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3200" b="1" dirty="0" smtClean="0">
                <a:latin typeface="Century Schoolbook" pitchFamily="18" charset="0"/>
              </a:rPr>
              <a:t>1мА = 0,001 А</a:t>
            </a:r>
          </a:p>
          <a:p>
            <a:pPr marL="273050" indent="-273050" algn="just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3200" b="1" dirty="0" smtClean="0">
                <a:latin typeface="Century Schoolbook" pitchFamily="18" charset="0"/>
              </a:rPr>
              <a:t>1 мкА = 0,000001 А</a:t>
            </a:r>
          </a:p>
          <a:p>
            <a:pPr marL="273050" indent="-273050" algn="just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3200" b="1" dirty="0" smtClean="0">
                <a:latin typeface="Century Schoolbook" pitchFamily="18" charset="0"/>
              </a:rPr>
              <a:t>1 кА = 1000 А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1916832"/>
            <a:ext cx="7200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332656"/>
            <a:ext cx="84189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76256" y="1916832"/>
            <a:ext cx="64312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Выразите в амперах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59632" y="1783560"/>
            <a:ext cx="3528392" cy="40743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2000 мА =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55 мА =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0,25 кА =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3256 мкА =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227687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2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А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06896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0,055 А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393305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250 А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472514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0,003256 А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Каждый прибор рассчитан </a:t>
            </a:r>
            <a:br>
              <a:rPr lang="ru-RU" sz="3600" dirty="0" smtClean="0"/>
            </a:br>
            <a:r>
              <a:rPr lang="ru-RU" sz="3600" dirty="0" smtClean="0"/>
              <a:t>на определенную силу тока</a:t>
            </a:r>
            <a:endParaRPr lang="ru-RU" sz="3600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ph idx="4294967295"/>
          </p:nvPr>
        </p:nvGraphicFramePr>
        <p:xfrm>
          <a:off x="1331640" y="1844824"/>
          <a:ext cx="7653536" cy="4554153"/>
        </p:xfrm>
        <a:graphic>
          <a:graphicData uri="http://schemas.openxmlformats.org/drawingml/2006/table">
            <a:tbl>
              <a:tblPr/>
              <a:tblGrid>
                <a:gridCol w="4697346"/>
                <a:gridCol w="2956190"/>
              </a:tblGrid>
              <a:tr h="8785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 устройства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силы тока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18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Лампочка карманного фонаря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0,1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8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Телевизор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Стиральная машина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2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Электрический утюг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3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Двигатель электровоза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30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3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Двигатель трамвая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300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Молния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более 1 000 000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Воздействие силы тока на человеческий организм</a:t>
            </a:r>
            <a:endParaRPr lang="ru-RU" dirty="0"/>
          </a:p>
        </p:txBody>
      </p:sp>
      <p:graphicFrame>
        <p:nvGraphicFramePr>
          <p:cNvPr id="4" name="Group 49"/>
          <p:cNvGraphicFramePr>
            <a:graphicFrameLocks/>
          </p:cNvGraphicFramePr>
          <p:nvPr/>
        </p:nvGraphicFramePr>
        <p:xfrm>
          <a:off x="1187624" y="2132856"/>
          <a:ext cx="7499176" cy="4108450"/>
        </p:xfrm>
        <a:graphic>
          <a:graphicData uri="http://schemas.openxmlformats.org/drawingml/2006/table">
            <a:tbl>
              <a:tblPr/>
              <a:tblGrid>
                <a:gridCol w="2174241"/>
                <a:gridCol w="5324935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Сила тока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Эффект 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 – 0,5 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Отсутствует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 – 2 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Потеря чувствительности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– 10 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Боль, мышечные сокращения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– 20 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Растущее воздействие на мышцы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 не может освободиться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– 100мА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Дыхательный паралич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100мА – 3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Срочная реанимация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Более 3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Остановка сердца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588</TotalTime>
  <Words>329</Words>
  <Application>Microsoft Office PowerPoint</Application>
  <PresentationFormat>Экран (4:3)</PresentationFormat>
  <Paragraphs>104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Что в черном ящике?</vt:lpstr>
      <vt:lpstr>Сила тока. Амперметр</vt:lpstr>
      <vt:lpstr>План изучения физической величины</vt:lpstr>
      <vt:lpstr>Сила тока</vt:lpstr>
      <vt:lpstr>Слайд 5</vt:lpstr>
      <vt:lpstr>Слайд 6</vt:lpstr>
      <vt:lpstr>Выразите в амперах</vt:lpstr>
      <vt:lpstr>Каждый прибор рассчитан  на определенную силу тока</vt:lpstr>
      <vt:lpstr>Воздействие силы тока на человеческий организм</vt:lpstr>
      <vt:lpstr>Значение силы тока</vt:lpstr>
      <vt:lpstr>Измерение силы тока. Амперметр</vt:lpstr>
      <vt:lpstr>Какова цена деления, предел измерения и показания амперметра? </vt:lpstr>
      <vt:lpstr>I = 0,40 ± 0,05 А</vt:lpstr>
      <vt:lpstr>Ответы</vt:lpstr>
      <vt:lpstr>Тест</vt:lpstr>
      <vt:lpstr>Как прошел урок?</vt:lpstr>
      <vt:lpstr>Домашнее задание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32</cp:revision>
  <dcterms:created xsi:type="dcterms:W3CDTF">2020-02-12T08:47:15Z</dcterms:created>
  <dcterms:modified xsi:type="dcterms:W3CDTF">2020-02-13T02:53:17Z</dcterms:modified>
</cp:coreProperties>
</file>