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1"/>
  </p:notesMasterIdLst>
  <p:sldIdLst>
    <p:sldId id="256" r:id="rId2"/>
    <p:sldId id="258" r:id="rId3"/>
    <p:sldId id="259" r:id="rId4"/>
    <p:sldId id="260" r:id="rId5"/>
    <p:sldId id="261" r:id="rId6"/>
    <p:sldId id="268" r:id="rId7"/>
    <p:sldId id="277" r:id="rId8"/>
    <p:sldId id="278" r:id="rId9"/>
    <p:sldId id="262" r:id="rId10"/>
    <p:sldId id="263" r:id="rId11"/>
    <p:sldId id="270" r:id="rId12"/>
    <p:sldId id="272" r:id="rId13"/>
    <p:sldId id="264" r:id="rId14"/>
    <p:sldId id="273" r:id="rId15"/>
    <p:sldId id="279" r:id="rId16"/>
    <p:sldId id="265" r:id="rId17"/>
    <p:sldId id="266" r:id="rId18"/>
    <p:sldId id="276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74" autoAdjust="0"/>
    <p:restoredTop sz="94660"/>
  </p:normalViewPr>
  <p:slideViewPr>
    <p:cSldViewPr>
      <p:cViewPr>
        <p:scale>
          <a:sx n="70" d="100"/>
          <a:sy n="70" d="100"/>
        </p:scale>
        <p:origin x="-61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8C682F-DB71-4586-92DC-E2CA8A543508}" type="datetimeFigureOut">
              <a:rPr lang="ru-RU" smtClean="0"/>
              <a:pPr/>
              <a:t>02.10.2018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BCB596-37CF-47F9-8447-7A8A00FC6B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44602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9EBFD41-F38C-4F19-A1A9-960E14ECC664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452A2E-5860-4EE3-8DB9-C2FBF83C9E43}" type="datetimeFigureOut">
              <a:rPr lang="ru-RU" smtClean="0"/>
              <a:pPr/>
              <a:t>02.10.2018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76DA66-9F7F-45B8-9446-D6C256F62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452A2E-5860-4EE3-8DB9-C2FBF83C9E43}" type="datetimeFigureOut">
              <a:rPr lang="ru-RU" smtClean="0"/>
              <a:pPr/>
              <a:t>02.10.2018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76DA66-9F7F-45B8-9446-D6C256F62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452A2E-5860-4EE3-8DB9-C2FBF83C9E43}" type="datetimeFigureOut">
              <a:rPr lang="ru-RU" smtClean="0"/>
              <a:pPr/>
              <a:t>02.10.2018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76DA66-9F7F-45B8-9446-D6C256F62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452A2E-5860-4EE3-8DB9-C2FBF83C9E43}" type="datetimeFigureOut">
              <a:rPr lang="ru-RU" smtClean="0"/>
              <a:pPr/>
              <a:t>02.10.2018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76DA66-9F7F-45B8-9446-D6C256F62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452A2E-5860-4EE3-8DB9-C2FBF83C9E43}" type="datetimeFigureOut">
              <a:rPr lang="ru-RU" smtClean="0"/>
              <a:pPr/>
              <a:t>02.10.2018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76DA66-9F7F-45B8-9446-D6C256F62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452A2E-5860-4EE3-8DB9-C2FBF83C9E43}" type="datetimeFigureOut">
              <a:rPr lang="ru-RU" smtClean="0"/>
              <a:pPr/>
              <a:t>02.10.2018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76DA66-9F7F-45B8-9446-D6C256F62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452A2E-5860-4EE3-8DB9-C2FBF83C9E43}" type="datetimeFigureOut">
              <a:rPr lang="ru-RU" smtClean="0"/>
              <a:pPr/>
              <a:t>02.10.2018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76DA66-9F7F-45B8-9446-D6C256F62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452A2E-5860-4EE3-8DB9-C2FBF83C9E43}" type="datetimeFigureOut">
              <a:rPr lang="ru-RU" smtClean="0"/>
              <a:pPr/>
              <a:t>02.10.2018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76DA66-9F7F-45B8-9446-D6C256F62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452A2E-5860-4EE3-8DB9-C2FBF83C9E43}" type="datetimeFigureOut">
              <a:rPr lang="ru-RU" smtClean="0"/>
              <a:pPr/>
              <a:t>02.10.2018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76DA66-9F7F-45B8-9446-D6C256F62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452A2E-5860-4EE3-8DB9-C2FBF83C9E43}" type="datetimeFigureOut">
              <a:rPr lang="ru-RU" smtClean="0"/>
              <a:pPr/>
              <a:t>02.10.2018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76DA66-9F7F-45B8-9446-D6C256F62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452A2E-5860-4EE3-8DB9-C2FBF83C9E43}" type="datetimeFigureOut">
              <a:rPr lang="ru-RU" smtClean="0"/>
              <a:pPr/>
              <a:t>02.10.2018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76DA66-9F7F-45B8-9446-D6C256F62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/>
          </a:blip>
          <a:srcRect/>
          <a:stretch>
            <a:fillRect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FB452A2E-5860-4EE3-8DB9-C2FBF83C9E43}" type="datetimeFigureOut">
              <a:rPr lang="ru-RU" smtClean="0"/>
              <a:pPr/>
              <a:t>02.10.2018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D76DA66-9F7F-45B8-9446-D6C256F62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132856"/>
            <a:ext cx="8458200" cy="323238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Права и обязанности граждан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988840"/>
            <a:ext cx="8686800" cy="423530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твои права </a:t>
            </a:r>
            <a:r>
              <a:rPr lang="ru-RU" b="1" dirty="0" smtClean="0">
                <a:solidFill>
                  <a:srgbClr val="FF0000"/>
                </a:solidFill>
              </a:rPr>
              <a:t>=</a:t>
            </a:r>
            <a:r>
              <a:rPr lang="ru-RU" b="1" dirty="0" smtClean="0"/>
              <a:t> </a:t>
            </a:r>
            <a:r>
              <a:rPr lang="ru-RU" dirty="0" smtClean="0"/>
              <a:t>правам другого</a:t>
            </a: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Нужно уважать права другого человека!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404664"/>
            <a:ext cx="91440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Где проходит граница твоих прав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27584" y="4365104"/>
            <a:ext cx="2786082" cy="150019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умение внимательно выслушать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436096" y="4293096"/>
            <a:ext cx="2786082" cy="150019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сохранять человеческие достоинства </a:t>
            </a:r>
            <a:endParaRPr lang="ru-RU" sz="2400" b="1" dirty="0">
              <a:solidFill>
                <a:schemeClr val="tx1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rot="5400000">
            <a:off x="2483768" y="3356992"/>
            <a:ext cx="785818" cy="7858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724128" y="3429000"/>
            <a:ext cx="931544" cy="71381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Управляющая кнопка: в начало 16">
            <a:hlinkClick r:id="rId2" action="ppaction://hlinksldjump" highlightClick="1"/>
          </p:cNvPr>
          <p:cNvSpPr/>
          <p:nvPr/>
        </p:nvSpPr>
        <p:spPr>
          <a:xfrm>
            <a:off x="357158" y="6143644"/>
            <a:ext cx="714380" cy="21431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>
          <a:xfrm>
            <a:off x="0" y="1844824"/>
            <a:ext cx="9036496" cy="26638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4000" b="1" i="1" dirty="0" smtClean="0">
                <a:solidFill>
                  <a:srgbClr val="002060"/>
                </a:solidFill>
              </a:rPr>
              <a:t>Наши права заканчиваются там, где начинаются права другого человека!</a:t>
            </a:r>
          </a:p>
        </p:txBody>
      </p:sp>
      <p:pic>
        <p:nvPicPr>
          <p:cNvPr id="1536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861048"/>
            <a:ext cx="3888432" cy="28913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4" name="Text Box 14"/>
          <p:cNvSpPr txBox="1">
            <a:spLocks noChangeArrowheads="1"/>
          </p:cNvSpPr>
          <p:nvPr/>
        </p:nvSpPr>
        <p:spPr bwMode="auto">
          <a:xfrm>
            <a:off x="0" y="2204864"/>
            <a:ext cx="9144000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dirty="0">
                <a:ln w="18415" cmpd="sng">
                  <a:solidFill>
                    <a:schemeClr val="accent6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Право - это то, что государство гарантирует дать своим гражданам, а обязанность - это то, что граждане гарантируют дать своему государству</a:t>
            </a:r>
          </a:p>
        </p:txBody>
      </p:sp>
      <p:sp>
        <p:nvSpPr>
          <p:cNvPr id="20495" name="Text Box 15"/>
          <p:cNvSpPr txBox="1">
            <a:spLocks noChangeArrowheads="1"/>
          </p:cNvSpPr>
          <p:nvPr/>
        </p:nvSpPr>
        <p:spPr bwMode="auto">
          <a:xfrm>
            <a:off x="0" y="4437112"/>
            <a:ext cx="91440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Обязанность государства – гарантировать права конкретного человека</a:t>
            </a:r>
          </a:p>
        </p:txBody>
      </p:sp>
    </p:spTree>
    <p:extLst>
      <p:ext uri="{BB962C8B-B14F-4D97-AF65-F5344CB8AC3E}">
        <p14:creationId xmlns:p14="http://schemas.microsoft.com/office/powerpoint/2010/main" xmlns="" val="96127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одержимое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9" name="Рамка 18"/>
          <p:cNvSpPr/>
          <p:nvPr/>
        </p:nvSpPr>
        <p:spPr>
          <a:xfrm>
            <a:off x="3357554" y="3071810"/>
            <a:ext cx="2357454" cy="1643074"/>
          </a:xfrm>
          <a:prstGeom prst="fra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защищать Отечество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0" name="Рамка 19"/>
          <p:cNvSpPr/>
          <p:nvPr/>
        </p:nvSpPr>
        <p:spPr>
          <a:xfrm>
            <a:off x="6000760" y="1428736"/>
            <a:ext cx="2357454" cy="1643074"/>
          </a:xfrm>
          <a:prstGeom prst="fra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беречь памятники истории и культуры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1" name="Рамка 20"/>
          <p:cNvSpPr/>
          <p:nvPr/>
        </p:nvSpPr>
        <p:spPr>
          <a:xfrm>
            <a:off x="785786" y="1428736"/>
            <a:ext cx="2357454" cy="1643074"/>
          </a:xfrm>
          <a:prstGeom prst="fra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соблюдать конституцию и другие законы РФ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2" name="Рамка 21"/>
          <p:cNvSpPr/>
          <p:nvPr/>
        </p:nvSpPr>
        <p:spPr>
          <a:xfrm>
            <a:off x="6000760" y="4643446"/>
            <a:ext cx="2747704" cy="1643074"/>
          </a:xfrm>
          <a:prstGeom prst="fra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бережно относиться к природным богатствам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3" name="Рамка 22"/>
          <p:cNvSpPr/>
          <p:nvPr/>
        </p:nvSpPr>
        <p:spPr>
          <a:xfrm>
            <a:off x="714348" y="4643446"/>
            <a:ext cx="2561508" cy="1643074"/>
          </a:xfrm>
          <a:prstGeom prst="fra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платить законно установленные налоги  и сборы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25" name="Прямая со стрелкой 24"/>
          <p:cNvCxnSpPr>
            <a:endCxn id="19" idx="0"/>
          </p:cNvCxnSpPr>
          <p:nvPr/>
        </p:nvCxnSpPr>
        <p:spPr>
          <a:xfrm rot="16200000" flipH="1">
            <a:off x="3589727" y="2125256"/>
            <a:ext cx="1857388" cy="3571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6084168" y="1124744"/>
            <a:ext cx="571504" cy="21431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16200000" flipH="1">
            <a:off x="4107653" y="2250273"/>
            <a:ext cx="3429024" cy="135732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10800000" flipV="1">
            <a:off x="2699792" y="1124744"/>
            <a:ext cx="500066" cy="21431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5400000">
            <a:off x="1571604" y="2285992"/>
            <a:ext cx="3429024" cy="12858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Управляющая кнопка: в начало 34">
            <a:hlinkClick r:id="rId2" action="ppaction://hlinksldjump" highlightClick="1"/>
          </p:cNvPr>
          <p:cNvSpPr/>
          <p:nvPr/>
        </p:nvSpPr>
        <p:spPr>
          <a:xfrm>
            <a:off x="428596" y="6357958"/>
            <a:ext cx="571504" cy="21431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0" y="332656"/>
            <a:ext cx="9144000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Граждане Российской Федерации обязаны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1430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Международные документы </a:t>
            </a:r>
            <a:b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 правах ребенка</a:t>
            </a:r>
          </a:p>
        </p:txBody>
      </p:sp>
      <p:sp>
        <p:nvSpPr>
          <p:cNvPr id="1126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smtClean="0"/>
          </a:p>
          <a:p>
            <a:pPr>
              <a:buFontTx/>
              <a:buNone/>
            </a:pPr>
            <a:endParaRPr lang="ru-RU" smtClean="0"/>
          </a:p>
          <a:p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 ноября 1959 года Генеральной Ассамблеей ООН принята </a:t>
            </a:r>
            <a:r>
              <a:rPr lang="ru-RU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Декларация прав ребенка</a:t>
            </a:r>
            <a:endParaRPr lang="ru-RU" b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mtClean="0"/>
          </a:p>
        </p:txBody>
      </p:sp>
      <p:sp>
        <p:nvSpPr>
          <p:cNvPr id="11268" name="Содержимое 8"/>
          <p:cNvSpPr>
            <a:spLocks noGrp="1"/>
          </p:cNvSpPr>
          <p:nvPr>
            <p:ph sz="half" idx="2"/>
          </p:nvPr>
        </p:nvSpPr>
        <p:spPr>
          <a:xfrm>
            <a:off x="4572000" y="1571625"/>
            <a:ext cx="4038600" cy="4525963"/>
          </a:xfrm>
        </p:spPr>
        <p:txBody>
          <a:bodyPr/>
          <a:lstStyle/>
          <a:p>
            <a:endParaRPr lang="ru-RU" smtClean="0"/>
          </a:p>
          <a:p>
            <a:endParaRPr lang="ru-RU" smtClean="0"/>
          </a:p>
          <a:p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 ноября 1989 года Генеральной Ассамблеей ООН принята </a:t>
            </a:r>
            <a:r>
              <a:rPr lang="ru-RU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Конвенция о правах ребенка</a:t>
            </a:r>
            <a:endParaRPr lang="ru-RU" b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5157192"/>
            <a:ext cx="10763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5229200"/>
            <a:ext cx="285750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hangingPunct="1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Словарь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708920"/>
            <a:ext cx="8784976" cy="3949899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ru-RU" sz="4800" b="1" dirty="0" smtClean="0">
                <a:solidFill>
                  <a:srgbClr val="C00000"/>
                </a:solidFill>
              </a:rPr>
              <a:t>Конвенция – соглашение, носящее обязательный характер для стран, присоединившихся к нему.</a:t>
            </a:r>
          </a:p>
        </p:txBody>
      </p:sp>
      <p:pic>
        <p:nvPicPr>
          <p:cNvPr id="11268" name="Picture 4" descr="ag00029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5888"/>
            <a:ext cx="183515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До 14 лет ты  уже имеешь право: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107504" y="2780928"/>
            <a:ext cx="2571768" cy="1800200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давать согласие на изменение своего имени и фамилии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059832" y="2708920"/>
            <a:ext cx="2880320" cy="386164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выражать свое мнение, с кем из родителей ( в случае расторжения их брака) ты хотел бы проживать, а также при решении в семье любого вопроса, затрагивающего твои интересы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6084168" y="3645024"/>
            <a:ext cx="2952328" cy="2147700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быть заслушанным в ходе любого судебного или административного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разбирательства</a:t>
            </a:r>
            <a:endParaRPr lang="ru-RU" sz="2000" b="1" dirty="0">
              <a:solidFill>
                <a:schemeClr val="tx1"/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1259632" y="1916832"/>
            <a:ext cx="501206" cy="7920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4283968" y="1772816"/>
            <a:ext cx="143446" cy="7200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7164288" y="1700808"/>
            <a:ext cx="1152128" cy="18722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Управляющая кнопка: в начало 16">
            <a:hlinkClick r:id="rId2" action="ppaction://hlinksldjump" highlightClick="1"/>
          </p:cNvPr>
          <p:cNvSpPr/>
          <p:nvPr/>
        </p:nvSpPr>
        <p:spPr>
          <a:xfrm>
            <a:off x="571472" y="6000768"/>
            <a:ext cx="642942" cy="21431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Новые возможности </a:t>
            </a:r>
            <a:b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после исполнения 14 лет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7504" y="2348880"/>
            <a:ext cx="2592288" cy="158417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выбирать свое место жительство (с согласием родителей)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75856" y="1844824"/>
            <a:ext cx="2797482" cy="252028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совершать любые сделки и самостоятельно  распоряжаться своим заработком, стипендией, иными доходами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444208" y="2564904"/>
            <a:ext cx="2502040" cy="171451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вносить вклады в кредитные учреждения и распоряжаться ими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179512" y="4437112"/>
            <a:ext cx="3499322" cy="1785950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поступать на работу (на легкий труд не более четырех часов в день), с согласия одного из родителей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364088" y="4869160"/>
            <a:ext cx="3534092" cy="178595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обучаться вождению мотоцикла и управлять велосипедом при движении по дороге</a:t>
            </a:r>
            <a:endParaRPr lang="ru-RU" sz="2000" b="1" dirty="0">
              <a:solidFill>
                <a:schemeClr val="tx1"/>
              </a:solidFill>
            </a:endParaRPr>
          </a:p>
        </p:txBody>
      </p:sp>
      <p:cxnSp>
        <p:nvCxnSpPr>
          <p:cNvPr id="10" name="Прямая со стрелкой 9"/>
          <p:cNvCxnSpPr>
            <a:endCxn id="5" idx="0"/>
          </p:cNvCxnSpPr>
          <p:nvPr/>
        </p:nvCxnSpPr>
        <p:spPr>
          <a:xfrm>
            <a:off x="4419658" y="1274114"/>
            <a:ext cx="254939" cy="57071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7308304" y="1484784"/>
            <a:ext cx="576064" cy="10081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6156176" y="1844824"/>
            <a:ext cx="284612" cy="29958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1115616" y="1772816"/>
            <a:ext cx="576064" cy="49892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2699792" y="1916832"/>
            <a:ext cx="345790" cy="25831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Управляющая кнопка: в начало 18">
            <a:hlinkClick r:id="rId2" action="ppaction://hlinksldjump" highlightClick="1"/>
          </p:cNvPr>
          <p:cNvSpPr/>
          <p:nvPr/>
        </p:nvSpPr>
        <p:spPr>
          <a:xfrm>
            <a:off x="357158" y="6357958"/>
            <a:ext cx="571504" cy="21431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8229600" cy="6334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Соотнесите:</a:t>
            </a:r>
          </a:p>
        </p:txBody>
      </p:sp>
      <p:sp>
        <p:nvSpPr>
          <p:cNvPr id="19459" name="Oval 4"/>
          <p:cNvSpPr>
            <a:spLocks noChangeArrowheads="1"/>
          </p:cNvSpPr>
          <p:nvPr/>
        </p:nvSpPr>
        <p:spPr bwMode="auto">
          <a:xfrm>
            <a:off x="3276600" y="2492375"/>
            <a:ext cx="2232025" cy="1058863"/>
          </a:xfrm>
          <a:prstGeom prst="ellipse">
            <a:avLst/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права</a:t>
            </a:r>
          </a:p>
        </p:txBody>
      </p:sp>
      <p:sp>
        <p:nvSpPr>
          <p:cNvPr id="19460" name="Oval 5"/>
          <p:cNvSpPr>
            <a:spLocks noChangeArrowheads="1"/>
          </p:cNvSpPr>
          <p:nvPr/>
        </p:nvSpPr>
        <p:spPr bwMode="auto">
          <a:xfrm>
            <a:off x="3348038" y="3933825"/>
            <a:ext cx="2232025" cy="1008063"/>
          </a:xfrm>
          <a:prstGeom prst="ellipse">
            <a:avLst/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обязанности</a:t>
            </a:r>
          </a:p>
        </p:txBody>
      </p:sp>
      <p:sp>
        <p:nvSpPr>
          <p:cNvPr id="19461" name="Rectangle 6"/>
          <p:cNvSpPr>
            <a:spLocks noChangeArrowheads="1"/>
          </p:cNvSpPr>
          <p:nvPr/>
        </p:nvSpPr>
        <p:spPr bwMode="auto">
          <a:xfrm>
            <a:off x="395288" y="1916113"/>
            <a:ext cx="2232025" cy="9144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Уплата</a:t>
            </a:r>
          </a:p>
          <a:p>
            <a:pPr algn="ctr"/>
            <a:r>
              <a:rPr lang="ru-RU" sz="24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налогов</a:t>
            </a:r>
          </a:p>
        </p:txBody>
      </p:sp>
      <p:sp>
        <p:nvSpPr>
          <p:cNvPr id="19462" name="Rectangle 7"/>
          <p:cNvSpPr>
            <a:spLocks noChangeArrowheads="1"/>
          </p:cNvSpPr>
          <p:nvPr/>
        </p:nvSpPr>
        <p:spPr bwMode="auto">
          <a:xfrm>
            <a:off x="6372225" y="2133600"/>
            <a:ext cx="2303463" cy="9144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Служба в </a:t>
            </a:r>
          </a:p>
          <a:p>
            <a:pPr algn="ctr"/>
            <a:r>
              <a:rPr lang="ru-RU" sz="24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армии</a:t>
            </a:r>
          </a:p>
        </p:txBody>
      </p:sp>
      <p:sp>
        <p:nvSpPr>
          <p:cNvPr id="19463" name="Rectangle 8"/>
          <p:cNvSpPr>
            <a:spLocks noChangeArrowheads="1"/>
          </p:cNvSpPr>
          <p:nvPr/>
        </p:nvSpPr>
        <p:spPr bwMode="auto">
          <a:xfrm>
            <a:off x="3132138" y="5516563"/>
            <a:ext cx="2519362" cy="9144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Охрана </a:t>
            </a:r>
          </a:p>
          <a:p>
            <a:pPr algn="ctr"/>
            <a:r>
              <a:rPr lang="ru-RU" sz="24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природы</a:t>
            </a:r>
          </a:p>
        </p:txBody>
      </p:sp>
      <p:sp>
        <p:nvSpPr>
          <p:cNvPr id="19464" name="Rectangle 9"/>
          <p:cNvSpPr>
            <a:spLocks noChangeArrowheads="1"/>
          </p:cNvSpPr>
          <p:nvPr/>
        </p:nvSpPr>
        <p:spPr bwMode="auto">
          <a:xfrm>
            <a:off x="6443663" y="4221163"/>
            <a:ext cx="2232025" cy="9144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Получение </a:t>
            </a:r>
          </a:p>
          <a:p>
            <a:pPr algn="ctr"/>
            <a:r>
              <a:rPr lang="ru-RU" sz="24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образования</a:t>
            </a:r>
          </a:p>
        </p:txBody>
      </p:sp>
      <p:sp>
        <p:nvSpPr>
          <p:cNvPr id="19465" name="Rectangle 10"/>
          <p:cNvSpPr>
            <a:spLocks noChangeArrowheads="1"/>
          </p:cNvSpPr>
          <p:nvPr/>
        </p:nvSpPr>
        <p:spPr bwMode="auto">
          <a:xfrm>
            <a:off x="395288" y="4076700"/>
            <a:ext cx="2555875" cy="1008063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Свобода мысли</a:t>
            </a:r>
          </a:p>
          <a:p>
            <a:pPr algn="ctr"/>
            <a:r>
              <a:rPr lang="ru-RU" sz="24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и слова</a:t>
            </a:r>
          </a:p>
        </p:txBody>
      </p:sp>
      <p:sp>
        <p:nvSpPr>
          <p:cNvPr id="19466" name="Rectangle 11"/>
          <p:cNvSpPr>
            <a:spLocks noChangeArrowheads="1"/>
          </p:cNvSpPr>
          <p:nvPr/>
        </p:nvSpPr>
        <p:spPr bwMode="auto">
          <a:xfrm>
            <a:off x="3132138" y="981075"/>
            <a:ext cx="2879725" cy="935038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Владение</a:t>
            </a:r>
          </a:p>
          <a:p>
            <a:pPr algn="ctr"/>
            <a:r>
              <a:rPr lang="ru-RU" sz="24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собственностью</a:t>
            </a:r>
          </a:p>
        </p:txBody>
      </p:sp>
      <p:sp>
        <p:nvSpPr>
          <p:cNvPr id="17427" name="Line 19"/>
          <p:cNvSpPr>
            <a:spLocks noChangeShapeType="1"/>
          </p:cNvSpPr>
          <p:nvPr/>
        </p:nvSpPr>
        <p:spPr bwMode="auto">
          <a:xfrm flipV="1">
            <a:off x="2699792" y="3429000"/>
            <a:ext cx="1152525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31" name="Line 23"/>
          <p:cNvSpPr>
            <a:spLocks noChangeShapeType="1"/>
          </p:cNvSpPr>
          <p:nvPr/>
        </p:nvSpPr>
        <p:spPr bwMode="auto">
          <a:xfrm flipH="1" flipV="1">
            <a:off x="5148064" y="3356992"/>
            <a:ext cx="1512888" cy="865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32" name="Line 24"/>
          <p:cNvSpPr>
            <a:spLocks noChangeShapeType="1"/>
          </p:cNvSpPr>
          <p:nvPr/>
        </p:nvSpPr>
        <p:spPr bwMode="auto">
          <a:xfrm>
            <a:off x="4572000" y="1844824"/>
            <a:ext cx="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33" name="Line 25"/>
          <p:cNvSpPr>
            <a:spLocks noChangeShapeType="1"/>
          </p:cNvSpPr>
          <p:nvPr/>
        </p:nvSpPr>
        <p:spPr bwMode="auto">
          <a:xfrm flipV="1">
            <a:off x="4427984" y="4941168"/>
            <a:ext cx="0" cy="574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34" name="Line 26"/>
          <p:cNvSpPr>
            <a:spLocks noChangeShapeType="1"/>
          </p:cNvSpPr>
          <p:nvPr/>
        </p:nvSpPr>
        <p:spPr bwMode="auto">
          <a:xfrm>
            <a:off x="2483768" y="2852936"/>
            <a:ext cx="1439862" cy="1223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35" name="Line 27"/>
          <p:cNvSpPr>
            <a:spLocks noChangeShapeType="1"/>
          </p:cNvSpPr>
          <p:nvPr/>
        </p:nvSpPr>
        <p:spPr bwMode="auto">
          <a:xfrm flipH="1">
            <a:off x="5148064" y="3068960"/>
            <a:ext cx="1440160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7" grpId="0" animBg="1"/>
      <p:bldP spid="17431" grpId="0" animBg="1"/>
      <p:bldP spid="17432" grpId="0" animBg="1"/>
      <p:bldP spid="17433" grpId="0" animBg="1"/>
      <p:bldP spid="17434" grpId="0" animBg="1"/>
      <p:bldP spid="1743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AutoShape 5"/>
          <p:cNvSpPr>
            <a:spLocks noChangeArrowheads="1"/>
          </p:cNvSpPr>
          <p:nvPr/>
        </p:nvSpPr>
        <p:spPr bwMode="auto">
          <a:xfrm>
            <a:off x="4860032" y="692696"/>
            <a:ext cx="3816350" cy="1800200"/>
          </a:xfrm>
          <a:prstGeom prst="wedgeRoundRectCallout">
            <a:avLst>
              <a:gd name="adj1" fmla="val -77870"/>
              <a:gd name="adj2" fmla="val 56134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3200" b="1" dirty="0">
                <a:solidFill>
                  <a:srgbClr val="000066"/>
                </a:solidFill>
              </a:rPr>
              <a:t>Какие права наиболее важные?</a:t>
            </a:r>
          </a:p>
        </p:txBody>
      </p:sp>
      <p:sp>
        <p:nvSpPr>
          <p:cNvPr id="21507" name="Содержимое 3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endParaRPr lang="ru-RU" dirty="0" smtClean="0"/>
          </a:p>
          <a:p>
            <a:endParaRPr lang="ru-RU" b="1" dirty="0" smtClean="0"/>
          </a:p>
          <a:p>
            <a:endParaRPr lang="ru-RU" dirty="0" smtClean="0"/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Представьте, что Вам предложили создать законы для нового государства.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Назовите три права, которые должны быть гарантированы каждому человеку в новой стране.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4"/>
            <a:ext cx="3744913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368412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такое права 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132856"/>
            <a:ext cx="8507288" cy="4054485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   Права – </a:t>
            </a:r>
            <a:r>
              <a:rPr lang="ru-RU" u="sng" dirty="0" smtClean="0">
                <a:solidFill>
                  <a:schemeClr val="accent6">
                    <a:lumMod val="75000"/>
                  </a:schemeClr>
                </a:solidFill>
              </a:rPr>
              <a:t>совокупность устанавливаемых и охраняемых государственной властью норм и правил, регулирующих отношения людей в обществе.</a:t>
            </a: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  Каждый человек появившись на свет, уже обладает правами, равными правам другого человека.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500034" y="6215082"/>
            <a:ext cx="642942" cy="285752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81846" y="0"/>
            <a:ext cx="57486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Права человека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357422" y="1571612"/>
            <a:ext cx="2214578" cy="114300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chemeClr val="tx1"/>
                </a:solidFill>
              </a:rPr>
              <a:t>Политиче-ские</a:t>
            </a:r>
            <a:r>
              <a:rPr lang="ru-RU" b="1" dirty="0" smtClean="0">
                <a:solidFill>
                  <a:schemeClr val="tx1"/>
                </a:solidFill>
              </a:rPr>
              <a:t> права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14282" y="1643050"/>
            <a:ext cx="2000264" cy="107157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550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</a:rPr>
              <a:t>Граждан-</a:t>
            </a:r>
            <a:r>
              <a:rPr lang="ru-RU" b="1" dirty="0" err="1" smtClean="0">
                <a:solidFill>
                  <a:schemeClr val="tx1"/>
                </a:solidFill>
              </a:rPr>
              <a:t>ские</a:t>
            </a:r>
            <a:r>
              <a:rPr lang="ru-RU" b="1" dirty="0" smtClean="0">
                <a:solidFill>
                  <a:schemeClr val="tx1"/>
                </a:solidFill>
              </a:rPr>
              <a:t> права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804248" y="1643050"/>
            <a:ext cx="2196908" cy="107157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chemeClr val="tx1"/>
                </a:solidFill>
              </a:rPr>
              <a:t>Социально-экономиче-ские</a:t>
            </a:r>
            <a:r>
              <a:rPr lang="ru-RU" b="1" dirty="0" smtClean="0">
                <a:solidFill>
                  <a:schemeClr val="tx1"/>
                </a:solidFill>
              </a:rPr>
              <a:t> права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786314" y="1643050"/>
            <a:ext cx="1928826" cy="114300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chemeClr val="tx1"/>
                </a:solidFill>
              </a:rPr>
              <a:t>Культур-ные</a:t>
            </a:r>
            <a:r>
              <a:rPr lang="ru-RU" b="1" dirty="0" smtClean="0">
                <a:solidFill>
                  <a:schemeClr val="tx1"/>
                </a:solidFill>
              </a:rPr>
              <a:t> права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2928934"/>
            <a:ext cx="2054032" cy="33803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ru-RU" i="1" dirty="0" smtClean="0">
                <a:solidFill>
                  <a:schemeClr val="tx1"/>
                </a:solidFill>
              </a:rPr>
              <a:t>Право на: </a:t>
            </a:r>
          </a:p>
          <a:p>
            <a:pPr marL="0" lvl="1" algn="ctr"/>
            <a:r>
              <a:rPr lang="ru-RU" i="1" dirty="0" smtClean="0">
                <a:solidFill>
                  <a:schemeClr val="tx1"/>
                </a:solidFill>
              </a:rPr>
              <a:t>   </a:t>
            </a:r>
          </a:p>
          <a:p>
            <a:pPr algn="ctr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жизнь</a:t>
            </a:r>
          </a:p>
          <a:p>
            <a:pPr algn="ctr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свободу </a:t>
            </a:r>
          </a:p>
          <a:p>
            <a:pPr algn="ctr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личную </a:t>
            </a:r>
            <a:r>
              <a:rPr lang="ru-RU" dirty="0" err="1" smtClean="0">
                <a:solidFill>
                  <a:schemeClr val="tx1"/>
                </a:solidFill>
              </a:rPr>
              <a:t>неприкосновен-ность</a:t>
            </a:r>
            <a:endParaRPr lang="ru-RU" dirty="0" smtClean="0">
              <a:solidFill>
                <a:schemeClr val="tx1"/>
              </a:solidFill>
            </a:endParaRPr>
          </a:p>
          <a:p>
            <a:pPr algn="ctr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честь</a:t>
            </a:r>
          </a:p>
          <a:p>
            <a:pPr algn="ctr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достоинство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и др.  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71736" y="2928934"/>
            <a:ext cx="2000264" cy="33803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i="1" dirty="0" smtClean="0">
                <a:solidFill>
                  <a:schemeClr val="tx1"/>
                </a:solidFill>
              </a:rPr>
              <a:t>Право на:</a:t>
            </a:r>
          </a:p>
          <a:p>
            <a:pPr algn="ctr"/>
            <a:endParaRPr lang="ru-RU" sz="2000" i="1" dirty="0" smtClean="0">
              <a:solidFill>
                <a:schemeClr val="tx1"/>
              </a:solidFill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в</a:t>
            </a:r>
            <a:r>
              <a:rPr lang="ru-RU" sz="2000" dirty="0" smtClean="0">
                <a:solidFill>
                  <a:schemeClr val="tx1"/>
                </a:solidFill>
              </a:rPr>
              <a:t>озможность участия граждан в политической жизни страны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857752" y="2928934"/>
            <a:ext cx="1802480" cy="33803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tx1"/>
                </a:solidFill>
              </a:rPr>
              <a:t>Право на:</a:t>
            </a:r>
          </a:p>
          <a:p>
            <a:pPr algn="ctr"/>
            <a:endParaRPr lang="ru-RU" i="1" dirty="0" smtClean="0">
              <a:solidFill>
                <a:schemeClr val="tx1"/>
              </a:solidFill>
            </a:endParaRPr>
          </a:p>
          <a:p>
            <a:pPr algn="ctr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участие в культурной жизни страны</a:t>
            </a:r>
          </a:p>
          <a:p>
            <a:pPr algn="ctr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доступ к культурным ценностям</a:t>
            </a:r>
          </a:p>
          <a:p>
            <a:pPr algn="ctr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свободу творчества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и др.</a:t>
            </a:r>
          </a:p>
          <a:p>
            <a:pPr algn="ctr">
              <a:buFont typeface="Arial" pitchFamily="34" charset="0"/>
              <a:buChar char="•"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929454" y="2928934"/>
            <a:ext cx="2107042" cy="33803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tx1"/>
                </a:solidFill>
              </a:rPr>
              <a:t>Право на:</a:t>
            </a:r>
          </a:p>
          <a:p>
            <a:pPr algn="ctr"/>
            <a:endParaRPr lang="ru-RU" i="1" dirty="0" smtClean="0">
              <a:solidFill>
                <a:schemeClr val="tx1"/>
              </a:solidFill>
            </a:endParaRPr>
          </a:p>
          <a:p>
            <a:pPr algn="ctr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благосостояние</a:t>
            </a:r>
          </a:p>
          <a:p>
            <a:pPr algn="ctr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 социальную  защиту </a:t>
            </a:r>
          </a:p>
          <a:p>
            <a:pPr algn="ctr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достойный уровень жизни</a:t>
            </a:r>
          </a:p>
          <a:p>
            <a:pPr algn="ctr">
              <a:buFont typeface="Arial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б</a:t>
            </a:r>
            <a:r>
              <a:rPr lang="ru-RU" dirty="0" smtClean="0">
                <a:solidFill>
                  <a:schemeClr val="tx1"/>
                </a:solidFill>
              </a:rPr>
              <a:t>ыть собственником </a:t>
            </a:r>
          </a:p>
          <a:p>
            <a:pPr algn="ctr">
              <a:buFont typeface="Arial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н</a:t>
            </a:r>
            <a:r>
              <a:rPr lang="ru-RU" dirty="0" smtClean="0">
                <a:solidFill>
                  <a:schemeClr val="tx1"/>
                </a:solidFill>
              </a:rPr>
              <a:t>аследовать имущество</a:t>
            </a:r>
          </a:p>
          <a:p>
            <a:pPr algn="ctr">
              <a:buFont typeface="Arial" pitchFamily="34" charset="0"/>
              <a:buChar char="•"/>
            </a:pP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9" name="Прямая со стрелкой 18"/>
          <p:cNvCxnSpPr>
            <a:endCxn id="8" idx="0"/>
          </p:cNvCxnSpPr>
          <p:nvPr/>
        </p:nvCxnSpPr>
        <p:spPr>
          <a:xfrm rot="16200000" flipH="1">
            <a:off x="5447115" y="1339438"/>
            <a:ext cx="428628" cy="178595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6200000" flipH="1">
            <a:off x="5447116" y="1339439"/>
            <a:ext cx="428628" cy="178595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6643702" y="1142984"/>
            <a:ext cx="928694" cy="5000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5" idx="0"/>
          </p:cNvCxnSpPr>
          <p:nvPr/>
        </p:nvCxnSpPr>
        <p:spPr>
          <a:xfrm rot="5400000">
            <a:off x="3268257" y="1339439"/>
            <a:ext cx="428628" cy="3571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10800000" flipV="1">
            <a:off x="1357290" y="1142984"/>
            <a:ext cx="714380" cy="5000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Управляющая кнопка: в начало 16">
            <a:hlinkClick r:id="rId2" action="ppaction://hlinksldjump" highlightClick="1"/>
          </p:cNvPr>
          <p:cNvSpPr/>
          <p:nvPr/>
        </p:nvSpPr>
        <p:spPr>
          <a:xfrm>
            <a:off x="285720" y="6429396"/>
            <a:ext cx="714380" cy="21431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Прямая соединительная линия 18"/>
          <p:cNvCxnSpPr/>
          <p:nvPr/>
        </p:nvCxnSpPr>
        <p:spPr>
          <a:xfrm rot="5400000">
            <a:off x="1572398" y="2999578"/>
            <a:ext cx="428628" cy="158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1635512" y="188640"/>
            <a:ext cx="57486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Права человека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Багетная рамка 4"/>
          <p:cNvSpPr/>
          <p:nvPr/>
        </p:nvSpPr>
        <p:spPr>
          <a:xfrm>
            <a:off x="500034" y="1714488"/>
            <a:ext cx="2428892" cy="1071570"/>
          </a:xfrm>
          <a:prstGeom prst="bevel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всеобщий характер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Содержимое 5"/>
          <p:cNvSpPr txBox="1">
            <a:spLocks/>
          </p:cNvSpPr>
          <p:nvPr/>
        </p:nvSpPr>
        <p:spPr>
          <a:xfrm>
            <a:off x="6286512" y="1785926"/>
            <a:ext cx="2286016" cy="1000132"/>
          </a:xfrm>
          <a:prstGeom prst="bevel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неделимый характер</a:t>
            </a:r>
            <a:endParaRPr kumimoji="0" lang="ru-RU" sz="2000" i="0" u="none" strike="noStrike" kern="120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Багетная рамка 7"/>
          <p:cNvSpPr/>
          <p:nvPr/>
        </p:nvSpPr>
        <p:spPr>
          <a:xfrm>
            <a:off x="3428992" y="1714488"/>
            <a:ext cx="2428892" cy="1071570"/>
          </a:xfrm>
          <a:prstGeom prst="bevel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неотчуждаемый характер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Багетная рамка 9"/>
          <p:cNvSpPr/>
          <p:nvPr/>
        </p:nvSpPr>
        <p:spPr>
          <a:xfrm>
            <a:off x="323528" y="3143248"/>
            <a:ext cx="2533960" cy="3214710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Все люди рождаются свободными и равными в своем достоинстве и в правах.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1" name="Багетная рамка 10"/>
          <p:cNvSpPr/>
          <p:nvPr/>
        </p:nvSpPr>
        <p:spPr>
          <a:xfrm>
            <a:off x="3059832" y="3143248"/>
            <a:ext cx="3168352" cy="3214710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Они принадлежат всем людям, права человека не нужно покупать, зарабатывать или наследовать.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rot="10800000" flipV="1">
            <a:off x="1500166" y="1142984"/>
            <a:ext cx="714380" cy="5000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4321967" y="1464455"/>
            <a:ext cx="428628" cy="714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6200000" flipH="1">
            <a:off x="7072330" y="1214422"/>
            <a:ext cx="500066" cy="500066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stCxn id="8" idx="2"/>
            <a:endCxn id="11" idx="6"/>
          </p:cNvCxnSpPr>
          <p:nvPr/>
        </p:nvCxnSpPr>
        <p:spPr>
          <a:xfrm>
            <a:off x="4643438" y="2786058"/>
            <a:ext cx="570" cy="3571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7" idx="2"/>
          </p:cNvCxnSpPr>
          <p:nvPr/>
        </p:nvCxnSpPr>
        <p:spPr>
          <a:xfrm rot="5400000">
            <a:off x="7215206" y="3000372"/>
            <a:ext cx="42862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Багетная рамка 8"/>
          <p:cNvSpPr/>
          <p:nvPr/>
        </p:nvSpPr>
        <p:spPr>
          <a:xfrm>
            <a:off x="6372200" y="3143248"/>
            <a:ext cx="2664296" cy="3214710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Каждый человек  обладает всей совокупностью прав.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8" name="Управляющая кнопка: в начало 17">
            <a:hlinkClick r:id="rId2" action="ppaction://hlinksldjump" highlightClick="1"/>
          </p:cNvPr>
          <p:cNvSpPr/>
          <p:nvPr/>
        </p:nvSpPr>
        <p:spPr>
          <a:xfrm>
            <a:off x="428596" y="6500834"/>
            <a:ext cx="714380" cy="14287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Конституция Российской Федерации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16832"/>
            <a:ext cx="8424936" cy="4209331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   Конституция – </a:t>
            </a:r>
            <a:r>
              <a:rPr lang="en-US" i="1" dirty="0" smtClean="0">
                <a:solidFill>
                  <a:schemeClr val="accent6">
                    <a:lumMod val="75000"/>
                  </a:schemeClr>
                </a:solidFill>
              </a:rPr>
              <a:t>[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от лат. </a:t>
            </a:r>
            <a:r>
              <a:rPr lang="en-US" i="1" dirty="0" err="1" smtClean="0">
                <a:solidFill>
                  <a:schemeClr val="accent6">
                    <a:lumMod val="75000"/>
                  </a:schemeClr>
                </a:solidFill>
              </a:rPr>
              <a:t>consitutio</a:t>
            </a:r>
            <a:r>
              <a:rPr lang="en-US" i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установление, устройство</a:t>
            </a:r>
            <a:r>
              <a:rPr lang="en-US" i="1" dirty="0" smtClean="0">
                <a:solidFill>
                  <a:schemeClr val="accent6">
                    <a:lumMod val="75000"/>
                  </a:schemeClr>
                </a:solidFill>
              </a:rPr>
              <a:t>]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– </a:t>
            </a:r>
            <a:r>
              <a:rPr lang="ru-RU" b="1" u="sng" dirty="0" smtClean="0">
                <a:solidFill>
                  <a:schemeClr val="accent6">
                    <a:lumMod val="75000"/>
                  </a:schemeClr>
                </a:solidFill>
              </a:rPr>
              <a:t>основной закон государства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, определяющий его общественное и государственное устройство, порядок и принципы образования органов власти, избирательную систему, основные права и обязанности граждан.</a:t>
            </a:r>
            <a:endParaRPr lang="ru-RU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428596" y="6357958"/>
            <a:ext cx="714380" cy="285752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1430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Всероссийский документ о правах человека</a:t>
            </a:r>
          </a:p>
        </p:txBody>
      </p:sp>
      <p:pic>
        <p:nvPicPr>
          <p:cNvPr id="7172" name="Picture 10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71600" y="2204864"/>
            <a:ext cx="2304257" cy="3168352"/>
          </a:xfrm>
          <a:noFill/>
        </p:spPr>
      </p:pic>
      <p:sp>
        <p:nvSpPr>
          <p:cNvPr id="7171" name="Содержимое 3"/>
          <p:cNvSpPr>
            <a:spLocks noGrp="1"/>
          </p:cNvSpPr>
          <p:nvPr>
            <p:ph sz="half" idx="2"/>
          </p:nvPr>
        </p:nvSpPr>
        <p:spPr>
          <a:xfrm>
            <a:off x="3851920" y="2204864"/>
            <a:ext cx="5112568" cy="4237931"/>
          </a:xfrm>
        </p:spPr>
        <p:txBody>
          <a:bodyPr/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12 декабря 1993 года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всенародным референдумом принята Конституция РФ.</a:t>
            </a:r>
          </a:p>
          <a:p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 глава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Конституции Российской Федерации закрепляет права человека и гражданина.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Документы  о правах человека</a:t>
            </a:r>
          </a:p>
        </p:txBody>
      </p:sp>
      <p:sp>
        <p:nvSpPr>
          <p:cNvPr id="5" name="Text Box 22"/>
          <p:cNvSpPr txBox="1">
            <a:spLocks noChangeArrowheads="1"/>
          </p:cNvSpPr>
          <p:nvPr/>
        </p:nvSpPr>
        <p:spPr bwMode="auto">
          <a:xfrm>
            <a:off x="179512" y="1988840"/>
            <a:ext cx="8568952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Всеобщая декларация </a:t>
            </a:r>
            <a:endParaRPr lang="ru-RU" sz="4000" b="1" dirty="0" smtClean="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spcBef>
                <a:spcPct val="50000"/>
              </a:spcBef>
              <a:defRPr/>
            </a:pPr>
            <a:r>
              <a:rPr lang="ru-RU" sz="40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прав </a:t>
            </a:r>
            <a:r>
              <a:rPr lang="ru-RU" sz="40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человека, </a:t>
            </a:r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1948 г</a:t>
            </a: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.,</a:t>
            </a:r>
          </a:p>
          <a:p>
            <a:pPr algn="ctr">
              <a:spcBef>
                <a:spcPct val="50000"/>
              </a:spcBef>
              <a:defRPr/>
            </a:pP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spcBef>
                <a:spcPct val="50000"/>
              </a:spcBef>
              <a:defRPr/>
            </a:pPr>
            <a:r>
              <a:rPr lang="ru-RU" sz="40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Международные пакты </a:t>
            </a:r>
            <a:endParaRPr lang="ru-RU" sz="4000" b="1" dirty="0" smtClean="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spcBef>
                <a:spcPct val="50000"/>
              </a:spcBef>
              <a:defRPr/>
            </a:pPr>
            <a:r>
              <a:rPr lang="ru-RU" sz="40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 </a:t>
            </a:r>
            <a:r>
              <a:rPr lang="ru-RU" sz="40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правах человека, </a:t>
            </a:r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1966 г</a:t>
            </a: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hangingPunct="1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Словарь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348880"/>
            <a:ext cx="8229600" cy="334523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5400" b="1" dirty="0" smtClean="0">
                <a:solidFill>
                  <a:srgbClr val="C00000"/>
                </a:solidFill>
              </a:rPr>
              <a:t>Декларация – документ, носящий рекомендательный характер.</a:t>
            </a:r>
          </a:p>
        </p:txBody>
      </p:sp>
      <p:pic>
        <p:nvPicPr>
          <p:cNvPr id="10244" name="Picture 4" descr="ag00029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5888"/>
            <a:ext cx="183515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Кто и как обеспечивает твои права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700808"/>
            <a:ext cx="2286016" cy="135732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соблюдать их на своей территории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72200" y="3429000"/>
            <a:ext cx="2428892" cy="14401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 право прибегать к помощи уполномоченных по правам человека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588224" y="1484784"/>
            <a:ext cx="2357454" cy="135732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обеспечить в случае их нарушения возможность судебной защиты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3645024"/>
            <a:ext cx="2428892" cy="121444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принимать законы, гарантирующие каждому его права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915816" y="1196752"/>
            <a:ext cx="3168352" cy="223224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Государство признает права человека, но и обязуется :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03848" y="4581128"/>
            <a:ext cx="2928958" cy="207170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право обращаться в соответствии с международными договорами в международные органы по защите прав и свобод человека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6084168" y="2276872"/>
            <a:ext cx="428628" cy="10715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499992" y="3356992"/>
            <a:ext cx="72578" cy="11441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0800000" flipV="1">
            <a:off x="2843808" y="3068960"/>
            <a:ext cx="357190" cy="2857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>
            <a:off x="2483768" y="2346598"/>
            <a:ext cx="428058" cy="14629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5724128" y="3140968"/>
            <a:ext cx="500066" cy="2857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Управляющая кнопка: в начало 18">
            <a:hlinkClick r:id="rId2" action="ppaction://hlinksldjump" highlightClick="1"/>
          </p:cNvPr>
          <p:cNvSpPr/>
          <p:nvPr/>
        </p:nvSpPr>
        <p:spPr>
          <a:xfrm>
            <a:off x="428596" y="6357958"/>
            <a:ext cx="571504" cy="21431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374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Тема374</Template>
  <TotalTime>474</TotalTime>
  <Words>615</Words>
  <Application>Microsoft Office PowerPoint</Application>
  <PresentationFormat>Экран (4:3)</PresentationFormat>
  <Paragraphs>117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Тема374</vt:lpstr>
      <vt:lpstr>Права и обязанности граждан</vt:lpstr>
      <vt:lpstr>Что такое права </vt:lpstr>
      <vt:lpstr>Слайд 3</vt:lpstr>
      <vt:lpstr>Слайд 4</vt:lpstr>
      <vt:lpstr>  Конституция Российской Федерации</vt:lpstr>
      <vt:lpstr>Всероссийский документ о правах человека</vt:lpstr>
      <vt:lpstr>Документы  о правах человека</vt:lpstr>
      <vt:lpstr>Словарь</vt:lpstr>
      <vt:lpstr>Кто и как обеспечивает твои права</vt:lpstr>
      <vt:lpstr>Слайд 10</vt:lpstr>
      <vt:lpstr>Слайд 11</vt:lpstr>
      <vt:lpstr>Слайд 12</vt:lpstr>
      <vt:lpstr>Слайд 13</vt:lpstr>
      <vt:lpstr>Международные документы  о правах ребенка</vt:lpstr>
      <vt:lpstr>Словарь</vt:lpstr>
      <vt:lpstr>    До 14 лет ты  уже имеешь право:</vt:lpstr>
      <vt:lpstr>Новые возможности  после исполнения 14 лет</vt:lpstr>
      <vt:lpstr>Соотнесите: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Права и обязанности граждан</dc:title>
  <dc:creator>Admin</dc:creator>
  <cp:lastModifiedBy>User</cp:lastModifiedBy>
  <cp:revision>52</cp:revision>
  <dcterms:created xsi:type="dcterms:W3CDTF">2010-11-16T17:01:01Z</dcterms:created>
  <dcterms:modified xsi:type="dcterms:W3CDTF">2018-10-02T06:17:25Z</dcterms:modified>
</cp:coreProperties>
</file>